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6.jpg" ContentType="image/jp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9" r:id="rId5"/>
  </p:sldMasterIdLst>
  <p:notesMasterIdLst>
    <p:notesMasterId r:id="rId20"/>
  </p:notesMasterIdLst>
  <p:handoutMasterIdLst>
    <p:handoutMasterId r:id="rId21"/>
  </p:handoutMasterIdLst>
  <p:sldIdLst>
    <p:sldId id="276" r:id="rId6"/>
    <p:sldId id="280" r:id="rId7"/>
    <p:sldId id="257" r:id="rId8"/>
    <p:sldId id="283" r:id="rId9"/>
    <p:sldId id="282" r:id="rId10"/>
    <p:sldId id="281" r:id="rId11"/>
    <p:sldId id="284" r:id="rId12"/>
    <p:sldId id="285" r:id="rId13"/>
    <p:sldId id="287" r:id="rId14"/>
    <p:sldId id="290" r:id="rId15"/>
    <p:sldId id="292" r:id="rId16"/>
    <p:sldId id="294" r:id="rId17"/>
    <p:sldId id="295" r:id="rId18"/>
    <p:sldId id="296" r:id="rId19"/>
  </p:sldIdLst>
  <p:sldSz cx="12192000" cy="6858000"/>
  <p:notesSz cx="6858000" cy="9144000"/>
  <p:embeddedFontLs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Roboto Black" panose="02000000000000000000" pitchFamily="2" charset="0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kR1GOH0+50zxUcCFcbxIbTXZf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3C407C-B062-4302-97AF-E1A90768031E}">
  <a:tblStyle styleId="{593C407C-B062-4302-97AF-E1A90768031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CFC"/>
          </a:solidFill>
        </a:fill>
      </a:tcStyle>
    </a:wholeTbl>
    <a:band1H>
      <a:tcTxStyle/>
      <a:tcStyle>
        <a:tcBdr/>
        <a:fill>
          <a:solidFill>
            <a:srgbClr val="FCFA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FAF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CCE069-920F-4091-8BDC-A406B35F168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0"/>
    <p:restoredTop sz="85374" autoAdjust="0"/>
  </p:normalViewPr>
  <p:slideViewPr>
    <p:cSldViewPr snapToGrid="0">
      <p:cViewPr varScale="1">
        <p:scale>
          <a:sx n="55" d="100"/>
          <a:sy n="55" d="100"/>
        </p:scale>
        <p:origin x="8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67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361E3-9B12-1C4D-B4F9-8C3FD9027FD1}" type="doc">
      <dgm:prSet loTypeId="urn:microsoft.com/office/officeart/2005/8/layout/radial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0C0E225-BBCC-024F-A205-E67CC550FAF0}">
      <dgm:prSet phldrT="[Texto]"/>
      <dgm:spPr/>
      <dgm:t>
        <a:bodyPr/>
        <a:lstStyle/>
        <a:p>
          <a:r>
            <a:rPr lang="es-ES"/>
            <a:t>Universities</a:t>
          </a:r>
          <a:r>
            <a:rPr lang="es-ES" dirty="0"/>
            <a:t> roles</a:t>
          </a:r>
        </a:p>
      </dgm:t>
    </dgm:pt>
    <dgm:pt modelId="{1DDFEC94-1D30-7848-ABC8-1583960BF225}" type="parTrans" cxnId="{8E446530-E2A2-684C-861E-F35FF4E5B4D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D751EC48-9D13-564C-89C8-781738576A96}" type="sibTrans" cxnId="{8E446530-E2A2-684C-861E-F35FF4E5B4DF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889D379-9202-3049-82EC-F4359371166F}">
      <dgm:prSet phldrT="[Texto]" custT="1"/>
      <dgm:spPr/>
      <dgm:t>
        <a:bodyPr/>
        <a:lstStyle/>
        <a:p>
          <a:r>
            <a:rPr lang="es-ES" sz="1400" dirty="0" err="1"/>
            <a:t>Research</a:t>
          </a:r>
          <a:endParaRPr lang="es-ES" sz="1400" dirty="0"/>
        </a:p>
      </dgm:t>
    </dgm:pt>
    <dgm:pt modelId="{DC668612-3D24-B347-8E2B-A2A009BA3358}" type="parTrans" cxnId="{17FD8E46-0B95-C442-A2A3-6E1D7F3A186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3582F67F-C159-0A46-9048-1276642D7A24}" type="sibTrans" cxnId="{17FD8E46-0B95-C442-A2A3-6E1D7F3A1861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9436E0E-1B02-C349-B72F-2E2D69373AEB}">
      <dgm:prSet phldrT="[Texto]" custT="1"/>
      <dgm:spPr/>
      <dgm:t>
        <a:bodyPr/>
        <a:lstStyle/>
        <a:p>
          <a:r>
            <a:rPr lang="es-ES" sz="1400"/>
            <a:t>
Education and awareness</a:t>
          </a:r>
          <a:endParaRPr lang="es-ES" sz="1400" dirty="0"/>
        </a:p>
      </dgm:t>
    </dgm:pt>
    <dgm:pt modelId="{33050B00-46DC-6344-911D-BAD42D9B57C4}" type="parTrans" cxnId="{19C23B80-4282-8B40-B012-70BB5869A71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B7F4007-8D8E-0344-A0F7-B615E3A9BFF9}" type="sibTrans" cxnId="{19C23B80-4282-8B40-B012-70BB5869A71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81C64D3-0C52-6D4C-99D8-7CC8C024BCEF}">
      <dgm:prSet phldrT="[Texto]" custT="1"/>
      <dgm:spPr/>
      <dgm:t>
        <a:bodyPr/>
        <a:lstStyle/>
        <a:p>
          <a:r>
            <a:rPr lang="es-ES" sz="1400"/>
            <a:t>Implementation of sustainable operating practices</a:t>
          </a:r>
          <a:endParaRPr lang="es-ES" sz="1400" dirty="0"/>
        </a:p>
      </dgm:t>
    </dgm:pt>
    <dgm:pt modelId="{BA49A37C-A319-E94E-A420-79EC4C1D7620}" type="parTrans" cxnId="{711F4579-4EC2-DF40-AF03-BD51C39B78A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6752F24A-648D-F24D-B7E0-6A81B8CC264E}" type="sibTrans" cxnId="{711F4579-4EC2-DF40-AF03-BD51C39B78AA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55764FC5-6006-DB41-9644-8D0DC87FDDE5}">
      <dgm:prSet phldrT="[Texto]" custT="1"/>
      <dgm:spPr/>
      <dgm:t>
        <a:bodyPr/>
        <a:lstStyle/>
        <a:p>
          <a:r>
            <a:rPr lang="es-ES" sz="1400"/>
            <a:t>Establishing alliances</a:t>
          </a:r>
          <a:endParaRPr lang="es-ES" sz="1400" dirty="0"/>
        </a:p>
      </dgm:t>
    </dgm:pt>
    <dgm:pt modelId="{2C1954DF-0440-3945-B7B2-45523F6B4CC0}" type="parTrans" cxnId="{B5D59626-944F-DB46-871B-2D36F648C3D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46249CCA-58DE-BD41-8345-EA00137F2C92}" type="sibTrans" cxnId="{B5D59626-944F-DB46-871B-2D36F648C3D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99B69B3-264E-6A43-8B27-F20643A9F629}">
      <dgm:prSet phldrT="[Texto]" custT="1"/>
      <dgm:spPr/>
      <dgm:t>
        <a:bodyPr/>
        <a:lstStyle/>
        <a:p>
          <a:r>
            <a:rPr lang="es-ES" sz="1400" dirty="0" err="1"/>
            <a:t>Leadership</a:t>
          </a:r>
          <a:endParaRPr lang="es-ES" sz="1400" dirty="0"/>
        </a:p>
      </dgm:t>
    </dgm:pt>
    <dgm:pt modelId="{27A42776-AD5E-2E44-A0A2-00E16FE00654}" type="parTrans" cxnId="{836F7309-3612-954B-8CE5-51B3429286C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5E79A20-49A4-1C41-8EED-DEF6BC54A595}" type="sibTrans" cxnId="{836F7309-3612-954B-8CE5-51B3429286C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0DFA9C3-4950-6B43-9300-157AC3A3E7B3}">
      <dgm:prSet phldrT="[Texto]" custT="1"/>
      <dgm:spPr/>
      <dgm:t>
        <a:bodyPr/>
        <a:lstStyle/>
        <a:p>
          <a:r>
            <a:rPr lang="es-ES" sz="1400"/>
            <a:t>Innovation</a:t>
          </a:r>
          <a:endParaRPr lang="es-ES" sz="1400" dirty="0"/>
        </a:p>
      </dgm:t>
    </dgm:pt>
    <dgm:pt modelId="{22BB6A8B-A178-FD44-93C2-9D31D9C392C9}" type="parTrans" cxnId="{3273A7C6-D6D2-2D4E-BEDD-84D7616F3C2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C3D31107-1B1D-F449-8FF2-D59E837F8CD5}" type="sibTrans" cxnId="{3273A7C6-D6D2-2D4E-BEDD-84D7616F3C27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07A0CDFD-659A-3E43-A7C6-0F998EA3FB52}" type="pres">
      <dgm:prSet presAssocID="{9A6361E3-9B12-1C4D-B4F9-8C3FD9027FD1}" presName="composite" presStyleCnt="0">
        <dgm:presLayoutVars>
          <dgm:chMax val="1"/>
          <dgm:dir/>
          <dgm:resizeHandles val="exact"/>
        </dgm:presLayoutVars>
      </dgm:prSet>
      <dgm:spPr/>
    </dgm:pt>
    <dgm:pt modelId="{7AD9915E-8D8B-7541-A3ED-D11E57171518}" type="pres">
      <dgm:prSet presAssocID="{9A6361E3-9B12-1C4D-B4F9-8C3FD9027FD1}" presName="radial" presStyleCnt="0">
        <dgm:presLayoutVars>
          <dgm:animLvl val="ctr"/>
        </dgm:presLayoutVars>
      </dgm:prSet>
      <dgm:spPr/>
    </dgm:pt>
    <dgm:pt modelId="{ABC3B910-159A-2443-8FCA-D4352283B3A1}" type="pres">
      <dgm:prSet presAssocID="{70C0E225-BBCC-024F-A205-E67CC550FAF0}" presName="centerShape" presStyleLbl="vennNode1" presStyleIdx="0" presStyleCnt="7"/>
      <dgm:spPr/>
    </dgm:pt>
    <dgm:pt modelId="{1D734D6C-9379-9749-951E-2C10D2424531}" type="pres">
      <dgm:prSet presAssocID="{4889D379-9202-3049-82EC-F4359371166F}" presName="node" presStyleLbl="vennNode1" presStyleIdx="1" presStyleCnt="7">
        <dgm:presLayoutVars>
          <dgm:bulletEnabled val="1"/>
        </dgm:presLayoutVars>
      </dgm:prSet>
      <dgm:spPr/>
    </dgm:pt>
    <dgm:pt modelId="{763EC48E-7E10-A94A-AE4B-CF3CA053AE2E}" type="pres">
      <dgm:prSet presAssocID="{20DFA9C3-4950-6B43-9300-157AC3A3E7B3}" presName="node" presStyleLbl="vennNode1" presStyleIdx="2" presStyleCnt="7">
        <dgm:presLayoutVars>
          <dgm:bulletEnabled val="1"/>
        </dgm:presLayoutVars>
      </dgm:prSet>
      <dgm:spPr/>
    </dgm:pt>
    <dgm:pt modelId="{1189166A-BC86-A34C-97CB-7BD688A9901E}" type="pres">
      <dgm:prSet presAssocID="{29436E0E-1B02-C349-B72F-2E2D69373AEB}" presName="node" presStyleLbl="vennNode1" presStyleIdx="3" presStyleCnt="7">
        <dgm:presLayoutVars>
          <dgm:bulletEnabled val="1"/>
        </dgm:presLayoutVars>
      </dgm:prSet>
      <dgm:spPr/>
    </dgm:pt>
    <dgm:pt modelId="{860307F4-79FD-9A4A-875A-B5401F153062}" type="pres">
      <dgm:prSet presAssocID="{881C64D3-0C52-6D4C-99D8-7CC8C024BCEF}" presName="node" presStyleLbl="vennNode1" presStyleIdx="4" presStyleCnt="7">
        <dgm:presLayoutVars>
          <dgm:bulletEnabled val="1"/>
        </dgm:presLayoutVars>
      </dgm:prSet>
      <dgm:spPr/>
    </dgm:pt>
    <dgm:pt modelId="{346A92D2-9828-5946-8902-B2737EFF32DE}" type="pres">
      <dgm:prSet presAssocID="{55764FC5-6006-DB41-9644-8D0DC87FDDE5}" presName="node" presStyleLbl="vennNode1" presStyleIdx="5" presStyleCnt="7">
        <dgm:presLayoutVars>
          <dgm:bulletEnabled val="1"/>
        </dgm:presLayoutVars>
      </dgm:prSet>
      <dgm:spPr/>
    </dgm:pt>
    <dgm:pt modelId="{F1210BBD-E912-1D45-ABEE-947EA3C88F9B}" type="pres">
      <dgm:prSet presAssocID="{F99B69B3-264E-6A43-8B27-F20643A9F629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836F7309-3612-954B-8CE5-51B3429286C4}" srcId="{70C0E225-BBCC-024F-A205-E67CC550FAF0}" destId="{F99B69B3-264E-6A43-8B27-F20643A9F629}" srcOrd="5" destOrd="0" parTransId="{27A42776-AD5E-2E44-A0A2-00E16FE00654}" sibTransId="{05E79A20-49A4-1C41-8EED-DEF6BC54A595}"/>
    <dgm:cxn modelId="{B5D59626-944F-DB46-871B-2D36F648C3D9}" srcId="{70C0E225-BBCC-024F-A205-E67CC550FAF0}" destId="{55764FC5-6006-DB41-9644-8D0DC87FDDE5}" srcOrd="4" destOrd="0" parTransId="{2C1954DF-0440-3945-B7B2-45523F6B4CC0}" sibTransId="{46249CCA-58DE-BD41-8345-EA00137F2C92}"/>
    <dgm:cxn modelId="{8E446530-E2A2-684C-861E-F35FF4E5B4DF}" srcId="{9A6361E3-9B12-1C4D-B4F9-8C3FD9027FD1}" destId="{70C0E225-BBCC-024F-A205-E67CC550FAF0}" srcOrd="0" destOrd="0" parTransId="{1DDFEC94-1D30-7848-ABC8-1583960BF225}" sibTransId="{D751EC48-9D13-564C-89C8-781738576A96}"/>
    <dgm:cxn modelId="{9059AF38-5BEE-6843-AD91-7B44E88917E0}" type="presOf" srcId="{9A6361E3-9B12-1C4D-B4F9-8C3FD9027FD1}" destId="{07A0CDFD-659A-3E43-A7C6-0F998EA3FB52}" srcOrd="0" destOrd="0" presId="urn:microsoft.com/office/officeart/2005/8/layout/radial3"/>
    <dgm:cxn modelId="{6DCCBD3F-074F-7A42-8E0B-B8080122ED80}" type="presOf" srcId="{70C0E225-BBCC-024F-A205-E67CC550FAF0}" destId="{ABC3B910-159A-2443-8FCA-D4352283B3A1}" srcOrd="0" destOrd="0" presId="urn:microsoft.com/office/officeart/2005/8/layout/radial3"/>
    <dgm:cxn modelId="{8DF9635B-1375-5B4D-AFFE-68B2814C8366}" type="presOf" srcId="{881C64D3-0C52-6D4C-99D8-7CC8C024BCEF}" destId="{860307F4-79FD-9A4A-875A-B5401F153062}" srcOrd="0" destOrd="0" presId="urn:microsoft.com/office/officeart/2005/8/layout/radial3"/>
    <dgm:cxn modelId="{4B47CF63-0C0F-BF40-9DE3-3DD8F7043336}" type="presOf" srcId="{4889D379-9202-3049-82EC-F4359371166F}" destId="{1D734D6C-9379-9749-951E-2C10D2424531}" srcOrd="0" destOrd="0" presId="urn:microsoft.com/office/officeart/2005/8/layout/radial3"/>
    <dgm:cxn modelId="{17FD8E46-0B95-C442-A2A3-6E1D7F3A1861}" srcId="{70C0E225-BBCC-024F-A205-E67CC550FAF0}" destId="{4889D379-9202-3049-82EC-F4359371166F}" srcOrd="0" destOrd="0" parTransId="{DC668612-3D24-B347-8E2B-A2A009BA3358}" sibTransId="{3582F67F-C159-0A46-9048-1276642D7A24}"/>
    <dgm:cxn modelId="{BAF6A156-9B38-AB4D-B5A5-1294D287A25A}" type="presOf" srcId="{F99B69B3-264E-6A43-8B27-F20643A9F629}" destId="{F1210BBD-E912-1D45-ABEE-947EA3C88F9B}" srcOrd="0" destOrd="0" presId="urn:microsoft.com/office/officeart/2005/8/layout/radial3"/>
    <dgm:cxn modelId="{711F4579-4EC2-DF40-AF03-BD51C39B78AA}" srcId="{70C0E225-BBCC-024F-A205-E67CC550FAF0}" destId="{881C64D3-0C52-6D4C-99D8-7CC8C024BCEF}" srcOrd="3" destOrd="0" parTransId="{BA49A37C-A319-E94E-A420-79EC4C1D7620}" sibTransId="{6752F24A-648D-F24D-B7E0-6A81B8CC264E}"/>
    <dgm:cxn modelId="{19C23B80-4282-8B40-B012-70BB5869A714}" srcId="{70C0E225-BBCC-024F-A205-E67CC550FAF0}" destId="{29436E0E-1B02-C349-B72F-2E2D69373AEB}" srcOrd="2" destOrd="0" parTransId="{33050B00-46DC-6344-911D-BAD42D9B57C4}" sibTransId="{4B7F4007-8D8E-0344-A0F7-B615E3A9BFF9}"/>
    <dgm:cxn modelId="{3273A7C6-D6D2-2D4E-BEDD-84D7616F3C27}" srcId="{70C0E225-BBCC-024F-A205-E67CC550FAF0}" destId="{20DFA9C3-4950-6B43-9300-157AC3A3E7B3}" srcOrd="1" destOrd="0" parTransId="{22BB6A8B-A178-FD44-93C2-9D31D9C392C9}" sibTransId="{C3D31107-1B1D-F449-8FF2-D59E837F8CD5}"/>
    <dgm:cxn modelId="{7F64E8D7-C067-B94A-B976-AAA3FFDBF590}" type="presOf" srcId="{55764FC5-6006-DB41-9644-8D0DC87FDDE5}" destId="{346A92D2-9828-5946-8902-B2737EFF32DE}" srcOrd="0" destOrd="0" presId="urn:microsoft.com/office/officeart/2005/8/layout/radial3"/>
    <dgm:cxn modelId="{7839DEEB-40CF-B346-B0D8-575587449E9D}" type="presOf" srcId="{20DFA9C3-4950-6B43-9300-157AC3A3E7B3}" destId="{763EC48E-7E10-A94A-AE4B-CF3CA053AE2E}" srcOrd="0" destOrd="0" presId="urn:microsoft.com/office/officeart/2005/8/layout/radial3"/>
    <dgm:cxn modelId="{717EC9F2-4053-924F-B277-2D8C5B8638C2}" type="presOf" srcId="{29436E0E-1B02-C349-B72F-2E2D69373AEB}" destId="{1189166A-BC86-A34C-97CB-7BD688A9901E}" srcOrd="0" destOrd="0" presId="urn:microsoft.com/office/officeart/2005/8/layout/radial3"/>
    <dgm:cxn modelId="{C2C2B540-6305-1F49-919E-19F58D5A2406}" type="presParOf" srcId="{07A0CDFD-659A-3E43-A7C6-0F998EA3FB52}" destId="{7AD9915E-8D8B-7541-A3ED-D11E57171518}" srcOrd="0" destOrd="0" presId="urn:microsoft.com/office/officeart/2005/8/layout/radial3"/>
    <dgm:cxn modelId="{851D6036-D52E-F741-B7D1-FE90884C3499}" type="presParOf" srcId="{7AD9915E-8D8B-7541-A3ED-D11E57171518}" destId="{ABC3B910-159A-2443-8FCA-D4352283B3A1}" srcOrd="0" destOrd="0" presId="urn:microsoft.com/office/officeart/2005/8/layout/radial3"/>
    <dgm:cxn modelId="{4C9AB082-3CAA-B14A-B652-6B36CE274BE4}" type="presParOf" srcId="{7AD9915E-8D8B-7541-A3ED-D11E57171518}" destId="{1D734D6C-9379-9749-951E-2C10D2424531}" srcOrd="1" destOrd="0" presId="urn:microsoft.com/office/officeart/2005/8/layout/radial3"/>
    <dgm:cxn modelId="{98F19D49-D110-3045-80BF-AF5C222FAE01}" type="presParOf" srcId="{7AD9915E-8D8B-7541-A3ED-D11E57171518}" destId="{763EC48E-7E10-A94A-AE4B-CF3CA053AE2E}" srcOrd="2" destOrd="0" presId="urn:microsoft.com/office/officeart/2005/8/layout/radial3"/>
    <dgm:cxn modelId="{FD0FFC62-509A-9D4E-8F5F-983354512514}" type="presParOf" srcId="{7AD9915E-8D8B-7541-A3ED-D11E57171518}" destId="{1189166A-BC86-A34C-97CB-7BD688A9901E}" srcOrd="3" destOrd="0" presId="urn:microsoft.com/office/officeart/2005/8/layout/radial3"/>
    <dgm:cxn modelId="{DA4C2BFB-9A17-F54A-AAC1-BE1E9F7C470A}" type="presParOf" srcId="{7AD9915E-8D8B-7541-A3ED-D11E57171518}" destId="{860307F4-79FD-9A4A-875A-B5401F153062}" srcOrd="4" destOrd="0" presId="urn:microsoft.com/office/officeart/2005/8/layout/radial3"/>
    <dgm:cxn modelId="{F3721ACF-401C-7044-8E5A-27B7B49A4DA5}" type="presParOf" srcId="{7AD9915E-8D8B-7541-A3ED-D11E57171518}" destId="{346A92D2-9828-5946-8902-B2737EFF32DE}" srcOrd="5" destOrd="0" presId="urn:microsoft.com/office/officeart/2005/8/layout/radial3"/>
    <dgm:cxn modelId="{675FB5FC-8E86-A140-A61A-D667FB078D3B}" type="presParOf" srcId="{7AD9915E-8D8B-7541-A3ED-D11E57171518}" destId="{F1210BBD-E912-1D45-ABEE-947EA3C88F9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3B910-159A-2443-8FCA-D4352283B3A1}">
      <dsp:nvSpPr>
        <dsp:cNvPr id="0" name=""/>
        <dsp:cNvSpPr/>
      </dsp:nvSpPr>
      <dsp:spPr>
        <a:xfrm>
          <a:off x="2276269" y="1153003"/>
          <a:ext cx="2872393" cy="287239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Universities</a:t>
          </a:r>
          <a:r>
            <a:rPr lang="es-ES" sz="2900" kern="1200" dirty="0"/>
            <a:t> roles</a:t>
          </a:r>
        </a:p>
      </dsp:txBody>
      <dsp:txXfrm>
        <a:off x="2696921" y="1573655"/>
        <a:ext cx="2031089" cy="2031089"/>
      </dsp:txXfrm>
    </dsp:sp>
    <dsp:sp modelId="{1D734D6C-9379-9749-951E-2C10D2424531}">
      <dsp:nvSpPr>
        <dsp:cNvPr id="0" name=""/>
        <dsp:cNvSpPr/>
      </dsp:nvSpPr>
      <dsp:spPr>
        <a:xfrm>
          <a:off x="2994368" y="512"/>
          <a:ext cx="1436196" cy="143619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Research</a:t>
          </a:r>
          <a:endParaRPr lang="es-ES" sz="1400" kern="1200" dirty="0"/>
        </a:p>
      </dsp:txBody>
      <dsp:txXfrm>
        <a:off x="3204694" y="210838"/>
        <a:ext cx="1015544" cy="1015544"/>
      </dsp:txXfrm>
    </dsp:sp>
    <dsp:sp modelId="{763EC48E-7E10-A94A-AE4B-CF3CA053AE2E}">
      <dsp:nvSpPr>
        <dsp:cNvPr id="0" name=""/>
        <dsp:cNvSpPr/>
      </dsp:nvSpPr>
      <dsp:spPr>
        <a:xfrm>
          <a:off x="4614345" y="935807"/>
          <a:ext cx="1436196" cy="143619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Innovation</a:t>
          </a:r>
          <a:endParaRPr lang="es-ES" sz="1400" kern="1200" dirty="0"/>
        </a:p>
      </dsp:txBody>
      <dsp:txXfrm>
        <a:off x="4824671" y="1146133"/>
        <a:ext cx="1015544" cy="1015544"/>
      </dsp:txXfrm>
    </dsp:sp>
    <dsp:sp modelId="{1189166A-BC86-A34C-97CB-7BD688A9901E}">
      <dsp:nvSpPr>
        <dsp:cNvPr id="0" name=""/>
        <dsp:cNvSpPr/>
      </dsp:nvSpPr>
      <dsp:spPr>
        <a:xfrm>
          <a:off x="4614345" y="2806395"/>
          <a:ext cx="1436196" cy="143619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
Education and awareness</a:t>
          </a:r>
          <a:endParaRPr lang="es-ES" sz="1400" kern="1200" dirty="0"/>
        </a:p>
      </dsp:txBody>
      <dsp:txXfrm>
        <a:off x="4824671" y="3016721"/>
        <a:ext cx="1015544" cy="1015544"/>
      </dsp:txXfrm>
    </dsp:sp>
    <dsp:sp modelId="{860307F4-79FD-9A4A-875A-B5401F153062}">
      <dsp:nvSpPr>
        <dsp:cNvPr id="0" name=""/>
        <dsp:cNvSpPr/>
      </dsp:nvSpPr>
      <dsp:spPr>
        <a:xfrm>
          <a:off x="2994368" y="3741690"/>
          <a:ext cx="1436196" cy="143619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Implementation of sustainable operating practices</a:t>
          </a:r>
          <a:endParaRPr lang="es-ES" sz="1400" kern="1200" dirty="0"/>
        </a:p>
      </dsp:txBody>
      <dsp:txXfrm>
        <a:off x="3204694" y="3952016"/>
        <a:ext cx="1015544" cy="1015544"/>
      </dsp:txXfrm>
    </dsp:sp>
    <dsp:sp modelId="{346A92D2-9828-5946-8902-B2737EFF32DE}">
      <dsp:nvSpPr>
        <dsp:cNvPr id="0" name=""/>
        <dsp:cNvSpPr/>
      </dsp:nvSpPr>
      <dsp:spPr>
        <a:xfrm>
          <a:off x="1374390" y="2806395"/>
          <a:ext cx="1436196" cy="143619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Establishing alliances</a:t>
          </a:r>
          <a:endParaRPr lang="es-ES" sz="1400" kern="1200" dirty="0"/>
        </a:p>
      </dsp:txBody>
      <dsp:txXfrm>
        <a:off x="1584716" y="3016721"/>
        <a:ext cx="1015544" cy="1015544"/>
      </dsp:txXfrm>
    </dsp:sp>
    <dsp:sp modelId="{F1210BBD-E912-1D45-ABEE-947EA3C88F9B}">
      <dsp:nvSpPr>
        <dsp:cNvPr id="0" name=""/>
        <dsp:cNvSpPr/>
      </dsp:nvSpPr>
      <dsp:spPr>
        <a:xfrm>
          <a:off x="1374390" y="935807"/>
          <a:ext cx="1436196" cy="143619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Leadership</a:t>
          </a:r>
          <a:endParaRPr lang="es-ES" sz="1400" kern="1200" dirty="0"/>
        </a:p>
      </dsp:txBody>
      <dsp:txXfrm>
        <a:off x="1584716" y="1146133"/>
        <a:ext cx="1015544" cy="101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20AA2B-1E2E-E9EC-576D-96173B8C7A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7159C-E5AB-BF94-A8AC-D85BF33D7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47323-090D-4340-A9C6-1D29C6213F4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7CAA7-B643-62BB-4420-70232FA94A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39CD6-CEAB-58CB-6CDC-5BED56564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E24B2-81A7-4782-BD5A-03B41FA82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0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A0A6CDD6-CD0A-1B59-CEC1-0731FD0D0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>
            <a:extLst>
              <a:ext uri="{FF2B5EF4-FFF2-40B4-BE49-F238E27FC236}">
                <a16:creationId xmlns:a16="http://schemas.microsoft.com/office/drawing/2014/main" id="{AC8716FC-43A3-3214-4C80-A48084B78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4C0A1708-F5E6-7877-6824-32AA3C022C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9377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186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52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921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3006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04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524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6125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273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159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573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168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517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>
            <a:spLocks noGrp="1"/>
          </p:cNvSpPr>
          <p:nvPr>
            <p:ph type="pic" idx="2"/>
          </p:nvPr>
        </p:nvSpPr>
        <p:spPr>
          <a:xfrm>
            <a:off x="332508" y="332509"/>
            <a:ext cx="4917917" cy="62571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5435600" y="3023417"/>
            <a:ext cx="6292574" cy="2661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ook Antiqua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5435600" y="5767570"/>
            <a:ext cx="6292574" cy="82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63B7AC-93C7-35B9-E455-22662D0DC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0101" y="39296"/>
            <a:ext cx="2032785" cy="26612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779" y="6126381"/>
            <a:ext cx="527478" cy="50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838199" y="1825624"/>
            <a:ext cx="10515599" cy="44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792726" y="-966294"/>
            <a:ext cx="3261852" cy="211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4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4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779" y="6126381"/>
            <a:ext cx="527478" cy="50596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3">
            <a:alphaModFix/>
          </a:blip>
          <a:srcRect r="24303" b="45614"/>
          <a:stretch/>
        </p:blipFill>
        <p:spPr>
          <a:xfrm rot="10800000">
            <a:off x="0" y="0"/>
            <a:ext cx="2469126" cy="115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839788" y="1400969"/>
            <a:ext cx="5157787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839788" y="2197002"/>
            <a:ext cx="5157787" cy="407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50F30"/>
              </a:buClr>
              <a:buSzPts val="1800"/>
              <a:buNone/>
              <a:defRPr>
                <a:solidFill>
                  <a:srgbClr val="050F3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6172200" y="1400969"/>
            <a:ext cx="5183188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4"/>
          </p:nvPr>
        </p:nvSpPr>
        <p:spPr>
          <a:xfrm>
            <a:off x="6172200" y="2197002"/>
            <a:ext cx="5183188" cy="407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779" y="6126381"/>
            <a:ext cx="527478" cy="50596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6" name="Google Shape;56;p24"/>
          <p:cNvPicPr preferRelativeResize="0"/>
          <p:nvPr/>
        </p:nvPicPr>
        <p:blipFill rotWithShape="1">
          <a:blip r:embed="rId3">
            <a:alphaModFix/>
          </a:blip>
          <a:srcRect r="24303" b="45614"/>
          <a:stretch/>
        </p:blipFill>
        <p:spPr>
          <a:xfrm rot="10800000">
            <a:off x="0" y="0"/>
            <a:ext cx="2469126" cy="115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779" y="6126381"/>
            <a:ext cx="527478" cy="50596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3">
            <a:alphaModFix/>
          </a:blip>
          <a:srcRect r="24303" b="45614"/>
          <a:stretch/>
        </p:blipFill>
        <p:spPr>
          <a:xfrm rot="10800000">
            <a:off x="0" y="0"/>
            <a:ext cx="2469126" cy="115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779" y="6126381"/>
            <a:ext cx="527478" cy="50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6"/>
          <p:cNvPicPr preferRelativeResize="0"/>
          <p:nvPr/>
        </p:nvPicPr>
        <p:blipFill rotWithShape="1">
          <a:blip r:embed="rId3">
            <a:alphaModFix/>
          </a:blip>
          <a:srcRect r="24303" b="45614"/>
          <a:stretch/>
        </p:blipFill>
        <p:spPr>
          <a:xfrm rot="10800000">
            <a:off x="0" y="0"/>
            <a:ext cx="2469126" cy="115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/>
        </p:nvSpPr>
        <p:spPr>
          <a:xfrm>
            <a:off x="539261" y="502920"/>
            <a:ext cx="11113477" cy="585216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6866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956603" y="1709738"/>
            <a:ext cx="808579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956603" y="4589463"/>
            <a:ext cx="635859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1" name="Google Shape;71;p18"/>
          <p:cNvGrpSpPr/>
          <p:nvPr/>
        </p:nvGrpSpPr>
        <p:grpSpPr>
          <a:xfrm>
            <a:off x="5246663" y="2602795"/>
            <a:ext cx="7217312" cy="4445119"/>
            <a:chOff x="5246663" y="2602795"/>
            <a:chExt cx="7217312" cy="4445119"/>
          </a:xfrm>
        </p:grpSpPr>
        <p:pic>
          <p:nvPicPr>
            <p:cNvPr id="72" name="Google Shape;72;p18"/>
            <p:cNvPicPr preferRelativeResize="0"/>
            <p:nvPr/>
          </p:nvPicPr>
          <p:blipFill rotWithShape="1">
            <a:blip r:embed="rId2">
              <a:alphaModFix/>
            </a:blip>
            <a:srcRect r="24721" b="18789"/>
            <a:stretch/>
          </p:blipFill>
          <p:spPr>
            <a:xfrm>
              <a:off x="6612987" y="2602795"/>
              <a:ext cx="5850988" cy="4445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8"/>
            <p:cNvPicPr preferRelativeResize="0"/>
            <p:nvPr/>
          </p:nvPicPr>
          <p:blipFill rotWithShape="1">
            <a:blip r:embed="rId3">
              <a:alphaModFix/>
            </a:blip>
            <a:srcRect t="1" r="7141" b="6018"/>
            <a:stretch/>
          </p:blipFill>
          <p:spPr>
            <a:xfrm>
              <a:off x="5246663" y="3217555"/>
              <a:ext cx="7217312" cy="37474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506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/>
        </p:nvSpPr>
        <p:spPr>
          <a:xfrm>
            <a:off x="539261" y="502920"/>
            <a:ext cx="11113477" cy="585216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6866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956603" y="1709738"/>
            <a:ext cx="808579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956603" y="4589463"/>
            <a:ext cx="635859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1" name="Google Shape;71;p18"/>
          <p:cNvGrpSpPr/>
          <p:nvPr/>
        </p:nvGrpSpPr>
        <p:grpSpPr>
          <a:xfrm>
            <a:off x="5246663" y="2602795"/>
            <a:ext cx="7217312" cy="4445119"/>
            <a:chOff x="5246663" y="2602795"/>
            <a:chExt cx="7217312" cy="4445119"/>
          </a:xfrm>
        </p:grpSpPr>
        <p:pic>
          <p:nvPicPr>
            <p:cNvPr id="72" name="Google Shape;72;p18"/>
            <p:cNvPicPr preferRelativeResize="0"/>
            <p:nvPr/>
          </p:nvPicPr>
          <p:blipFill rotWithShape="1">
            <a:blip r:embed="rId2">
              <a:alphaModFix/>
            </a:blip>
            <a:srcRect r="24721" b="18789"/>
            <a:stretch/>
          </p:blipFill>
          <p:spPr>
            <a:xfrm>
              <a:off x="6612987" y="2602795"/>
              <a:ext cx="5850988" cy="4445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8"/>
            <p:cNvPicPr preferRelativeResize="0"/>
            <p:nvPr/>
          </p:nvPicPr>
          <p:blipFill rotWithShape="1">
            <a:blip r:embed="rId3">
              <a:alphaModFix/>
            </a:blip>
            <a:srcRect t="1" r="7141" b="6018"/>
            <a:stretch/>
          </p:blipFill>
          <p:spPr>
            <a:xfrm>
              <a:off x="5246663" y="3217555"/>
              <a:ext cx="7217312" cy="37474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  <a:defRPr sz="4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 Antiqua"/>
              <a:buNone/>
              <a:defRPr sz="4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2897EA8C-0622-3DE0-D35C-65C21B7F6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group of people in a lecture hall&#10;&#10;AI-generated content may be incorrect.">
            <a:extLst>
              <a:ext uri="{FF2B5EF4-FFF2-40B4-BE49-F238E27FC236}">
                <a16:creationId xmlns:a16="http://schemas.microsoft.com/office/drawing/2014/main" id="{26AD03E3-B241-9C88-C451-54ED0560E02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7" r="17"/>
          <a:stretch>
            <a:fillRect/>
          </a:stretch>
        </p:blipFill>
        <p:spPr/>
      </p:pic>
      <p:pic>
        <p:nvPicPr>
          <p:cNvPr id="4" name="Picture 3" descr="A large group of people in a lecture hall&#10;&#10;AI-generated content may be incorrect.">
            <a:extLst>
              <a:ext uri="{FF2B5EF4-FFF2-40B4-BE49-F238E27FC236}">
                <a16:creationId xmlns:a16="http://schemas.microsoft.com/office/drawing/2014/main" id="{4B25AA50-6FA2-88FC-FBB0-586085E70D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601" r="1"/>
          <a:stretch/>
        </p:blipFill>
        <p:spPr>
          <a:xfrm>
            <a:off x="332508" y="332509"/>
            <a:ext cx="4917917" cy="6257135"/>
          </a:xfrm>
          <a:prstGeom prst="rect">
            <a:avLst/>
          </a:prstGeom>
        </p:spPr>
      </p:pic>
      <p:sp>
        <p:nvSpPr>
          <p:cNvPr id="79" name="Google Shape;79;p3">
            <a:extLst>
              <a:ext uri="{FF2B5EF4-FFF2-40B4-BE49-F238E27FC236}">
                <a16:creationId xmlns:a16="http://schemas.microsoft.com/office/drawing/2014/main" id="{63DCE6B6-B931-AC35-EE5C-B6206B04D0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435600" y="2602795"/>
            <a:ext cx="6292574" cy="308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Book Antiqua"/>
              <a:buNone/>
            </a:pPr>
            <a:r>
              <a:rPr lang="en-GB" sz="5400" dirty="0"/>
              <a:t>Coimbra Group 40th Anniversary Climate Symposium</a:t>
            </a:r>
            <a:endParaRPr sz="5400" dirty="0"/>
          </a:p>
        </p:txBody>
      </p:sp>
      <p:sp>
        <p:nvSpPr>
          <p:cNvPr id="80" name="Google Shape;80;p3">
            <a:extLst>
              <a:ext uri="{FF2B5EF4-FFF2-40B4-BE49-F238E27FC236}">
                <a16:creationId xmlns:a16="http://schemas.microsoft.com/office/drawing/2014/main" id="{25B20166-A360-0719-C53A-3CF77AC5169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/>
              <a:t>24</a:t>
            </a:r>
            <a:r>
              <a:rPr lang="en-GB" baseline="30000" dirty="0"/>
              <a:t>th</a:t>
            </a:r>
            <a:r>
              <a:rPr lang="en-GB" dirty="0"/>
              <a:t>-26</a:t>
            </a:r>
            <a:r>
              <a:rPr lang="en-GB" baseline="30000" dirty="0"/>
              <a:t>th</a:t>
            </a:r>
            <a:r>
              <a:rPr lang="en-GB" dirty="0"/>
              <a:t> March 2025, Durham University</a:t>
            </a:r>
            <a:endParaRPr dirty="0"/>
          </a:p>
        </p:txBody>
      </p:sp>
      <p:pic>
        <p:nvPicPr>
          <p:cNvPr id="81" name="Google Shape;81;p3">
            <a:extLst>
              <a:ext uri="{FF2B5EF4-FFF2-40B4-BE49-F238E27FC236}">
                <a16:creationId xmlns:a16="http://schemas.microsoft.com/office/drawing/2014/main" id="{853AB776-E6B7-370F-679B-DDDEB2EA47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9800" y="2602795"/>
            <a:ext cx="9166240" cy="546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18B461-F869-B107-0953-D3166EDC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4" y="486138"/>
            <a:ext cx="2545728" cy="10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2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dirty="0"/>
              <a:t>The University of Granada’s Sustainability Initiatives</a:t>
            </a:r>
            <a:endParaRPr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861CD894-30F1-69EB-44AD-4F90AFC45092}"/>
              </a:ext>
            </a:extLst>
          </p:cNvPr>
          <p:cNvSpPr txBox="1"/>
          <p:nvPr/>
        </p:nvSpPr>
        <p:spPr>
          <a:xfrm>
            <a:off x="1001486" y="2309178"/>
            <a:ext cx="4746171" cy="627753"/>
          </a:xfrm>
          <a:prstGeom prst="rect">
            <a:avLst/>
          </a:prstGeom>
        </p:spPr>
        <p:txBody>
          <a:bodyPr vert="horz" wrap="square" lIns="0" tIns="12082" rIns="0" bIns="0" rtlCol="0">
            <a:spAutoFit/>
          </a:bodyPr>
          <a:lstStyle/>
          <a:p>
            <a:pPr algn="just">
              <a:buClr>
                <a:srgbClr val="1F3864"/>
              </a:buClr>
              <a:buSzPts val="1800"/>
            </a:pP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Chair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La Huella Verde </a:t>
            </a: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for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Sustainability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and Urban </a:t>
            </a: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Transformation</a:t>
            </a:r>
            <a:endParaRPr lang="es-E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DE250D-537D-A863-1EE7-DFE1C101E5CD}"/>
              </a:ext>
            </a:extLst>
          </p:cNvPr>
          <p:cNvSpPr txBox="1"/>
          <p:nvPr/>
        </p:nvSpPr>
        <p:spPr>
          <a:xfrm>
            <a:off x="838200" y="1696431"/>
            <a:ext cx="6698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dk1"/>
                </a:solidFill>
                <a:latin typeface="Book Antiqua"/>
                <a:sym typeface="Book Antiqua"/>
              </a:rPr>
              <a:t>Collaboration</a:t>
            </a:r>
            <a:r>
              <a:rPr lang="es-ES" sz="2000" b="1" dirty="0">
                <a:solidFill>
                  <a:schemeClr val="dk1"/>
                </a:solidFill>
                <a:latin typeface="Book Antiqua"/>
                <a:sym typeface="Book Antiqua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Book Antiqua"/>
                <a:sym typeface="Book Antiqua"/>
              </a:rPr>
              <a:t>with</a:t>
            </a:r>
            <a:r>
              <a:rPr lang="es-ES" sz="2000" b="1" dirty="0">
                <a:solidFill>
                  <a:schemeClr val="dk1"/>
                </a:solidFill>
                <a:latin typeface="Book Antiqua"/>
                <a:sym typeface="Book Antiqua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Book Antiqua"/>
                <a:sym typeface="Book Antiqua"/>
              </a:rPr>
              <a:t>society</a:t>
            </a:r>
            <a:r>
              <a:rPr lang="es-ES" sz="2000" b="1" dirty="0">
                <a:solidFill>
                  <a:schemeClr val="dk1"/>
                </a:solidFill>
                <a:latin typeface="Book Antiqua"/>
                <a:sym typeface="Book Antiqua"/>
              </a:rPr>
              <a:t> and </a:t>
            </a:r>
            <a:r>
              <a:rPr lang="es-ES" sz="2000" b="1" dirty="0" err="1">
                <a:solidFill>
                  <a:schemeClr val="dk1"/>
                </a:solidFill>
                <a:latin typeface="Book Antiqua"/>
                <a:sym typeface="Book Antiqua"/>
              </a:rPr>
              <a:t>companies</a:t>
            </a:r>
            <a:endParaRPr lang="es-ES" sz="2000" b="1" dirty="0">
              <a:solidFill>
                <a:schemeClr val="dk1"/>
              </a:solidFill>
              <a:latin typeface="Book Antiqua"/>
              <a:sym typeface="Book Antiqua"/>
            </a:endParaRPr>
          </a:p>
        </p:txBody>
      </p:sp>
      <p:pic>
        <p:nvPicPr>
          <p:cNvPr id="9218" name="Picture 2" descr="Acto de adhesión de la Consejería de Sostenibilidad a la Cátedra 'Huella  Verde' de la UGR | Universidad de Granada">
            <a:extLst>
              <a:ext uri="{FF2B5EF4-FFF2-40B4-BE49-F238E27FC236}">
                <a16:creationId xmlns:a16="http://schemas.microsoft.com/office/drawing/2014/main" id="{37E670D6-A881-BA28-E5E0-711D096C2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r="25552"/>
          <a:stretch/>
        </p:blipFill>
        <p:spPr bwMode="auto">
          <a:xfrm>
            <a:off x="1665514" y="3228936"/>
            <a:ext cx="3048000" cy="32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A7B034CB-2E06-2E2D-7B83-E61392A91B1D}"/>
              </a:ext>
            </a:extLst>
          </p:cNvPr>
          <p:cNvSpPr txBox="1"/>
          <p:nvPr/>
        </p:nvSpPr>
        <p:spPr>
          <a:xfrm>
            <a:off x="6890657" y="2348478"/>
            <a:ext cx="4894944" cy="627753"/>
          </a:xfrm>
          <a:prstGeom prst="rect">
            <a:avLst/>
          </a:prstGeom>
        </p:spPr>
        <p:txBody>
          <a:bodyPr vert="horz" wrap="square" lIns="0" tIns="12082" rIns="0" bIns="0" rtlCol="0">
            <a:spAutoFit/>
          </a:bodyPr>
          <a:lstStyle/>
          <a:p>
            <a:pPr algn="just">
              <a:buClr>
                <a:srgbClr val="1F3864"/>
              </a:buClr>
              <a:buSzPts val="1800"/>
            </a:pP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Microcredential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“</a:t>
            </a: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Chief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Sustainability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Office”</a:t>
            </a:r>
          </a:p>
          <a:p>
            <a:pPr algn="just">
              <a:buClr>
                <a:srgbClr val="1F3864"/>
              </a:buClr>
              <a:buSzPts val="1800"/>
            </a:pPr>
            <a:endParaRPr lang="es-E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BF699-3AF5-E419-EF16-CE1AF3C94125}"/>
              </a:ext>
            </a:extLst>
          </p:cNvPr>
          <p:cNvSpPr txBox="1"/>
          <p:nvPr/>
        </p:nvSpPr>
        <p:spPr>
          <a:xfrm>
            <a:off x="6789057" y="1702915"/>
            <a:ext cx="6698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chemeClr val="dk1"/>
                </a:solidFill>
                <a:latin typeface="Book Antiqua"/>
                <a:sym typeface="Book Antiqua"/>
              </a:rPr>
              <a:t>Teaching</a:t>
            </a:r>
            <a:r>
              <a:rPr lang="es-ES" sz="2000" b="1" dirty="0">
                <a:solidFill>
                  <a:schemeClr val="dk1"/>
                </a:solidFill>
                <a:latin typeface="Book Antiqua"/>
                <a:sym typeface="Book Antiqua"/>
              </a:rPr>
              <a:t> </a:t>
            </a:r>
            <a:r>
              <a:rPr lang="es-ES" sz="2000" b="1" dirty="0" err="1">
                <a:solidFill>
                  <a:schemeClr val="dk1"/>
                </a:solidFill>
                <a:latin typeface="Book Antiqua"/>
                <a:sym typeface="Book Antiqua"/>
              </a:rPr>
              <a:t>sustainability</a:t>
            </a:r>
            <a:endParaRPr lang="es-ES" sz="2000" b="1" dirty="0">
              <a:solidFill>
                <a:schemeClr val="dk1"/>
              </a:solidFill>
              <a:latin typeface="Book Antiqua"/>
              <a:sym typeface="Book Antiqu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4C5C55-8DDC-3926-51F0-B4CBA2DF6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488" y="2936931"/>
            <a:ext cx="2945053" cy="38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 dirty="0">
                <a:solidFill>
                  <a:schemeClr val="tx1"/>
                </a:solidFill>
              </a:rPr>
              <a:t>PSAMUGR 2024-2029</a:t>
            </a:r>
            <a:endParaRPr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861CD894-30F1-69EB-44AD-4F90AFC45092}"/>
              </a:ext>
            </a:extLst>
          </p:cNvPr>
          <p:cNvSpPr txBox="1"/>
          <p:nvPr/>
        </p:nvSpPr>
        <p:spPr>
          <a:xfrm>
            <a:off x="591457" y="1443768"/>
            <a:ext cx="11353800" cy="1581860"/>
          </a:xfrm>
          <a:prstGeom prst="rect">
            <a:avLst/>
          </a:prstGeom>
        </p:spPr>
        <p:txBody>
          <a:bodyPr vert="horz" wrap="square" lIns="0" tIns="12082" rIns="0" bIns="0" rtlCol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rPr>
              <a:t>Environmental Sustainability Plan for Adaptation and Mitigation to Climate Change of the University of Granada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rPr>
              <a:t>(PSAMUGR) 2024-2029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rPr>
              <a:t>Proposed by Vice-rectorate of Infrastructure and Sustainability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rPr>
              <a:t>Environmental Quality Service</a:t>
            </a:r>
            <a:endParaRPr lang="es-E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EC9D20DC-3F85-BBA6-194D-1A47691BFAEC}"/>
              </a:ext>
            </a:extLst>
          </p:cNvPr>
          <p:cNvSpPr txBox="1"/>
          <p:nvPr/>
        </p:nvSpPr>
        <p:spPr>
          <a:xfrm>
            <a:off x="1083355" y="3280831"/>
            <a:ext cx="9433152" cy="3089966"/>
          </a:xfrm>
          <a:prstGeom prst="rect">
            <a:avLst/>
          </a:prstGeom>
        </p:spPr>
        <p:txBody>
          <a:bodyPr vert="horz" wrap="square" lIns="0" tIns="12082" rIns="0" bIns="0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r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oadmap aligns with European policies and aims to:</a:t>
            </a:r>
          </a:p>
          <a:p>
            <a:endParaRPr lang="es-E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Wingdings" pitchFamily="2" charset="2"/>
              <a:buChar char="§"/>
              <a:tabLst>
                <a:tab pos="949325" algn="l"/>
              </a:tabLst>
            </a:pP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Comply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environmental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regulations</a:t>
            </a:r>
            <a:endParaRPr lang="es-E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Wingdings" pitchFamily="2" charset="2"/>
              <a:buChar char="§"/>
              <a:tabLst>
                <a:tab pos="949325" algn="l"/>
              </a:tabLst>
            </a:pP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Contribute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environmental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improvements</a:t>
            </a:r>
            <a:endParaRPr lang="es-E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Wingdings" pitchFamily="2" charset="2"/>
              <a:buChar char="§"/>
              <a:tabLst>
                <a:tab pos="949325" algn="l"/>
              </a:tabLst>
            </a:pP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costs</a:t>
            </a:r>
            <a:endParaRPr lang="es-E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Wingdings" pitchFamily="2" charset="2"/>
              <a:buChar char="§"/>
              <a:tabLst>
                <a:tab pos="949325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Promote education and awareness in sustainability</a:t>
            </a:r>
            <a:endParaRPr lang="es-E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Wingdings" pitchFamily="2" charset="2"/>
              <a:buChar char="§"/>
              <a:tabLst>
                <a:tab pos="949325" algn="l"/>
              </a:tabLst>
            </a:pP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Serve as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environmental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benchmark</a:t>
            </a:r>
            <a:endParaRPr lang="es-E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Wingdings" pitchFamily="2" charset="2"/>
              <a:buChar char="§"/>
              <a:tabLst>
                <a:tab pos="949325" algn="l"/>
              </a:tabLst>
            </a:pP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commitment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participation</a:t>
            </a:r>
            <a:endParaRPr lang="es-E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Wingdings" pitchFamily="2" charset="2"/>
              <a:buChar char="§"/>
              <a:tabLst>
                <a:tab pos="949325" algn="l"/>
              </a:tabLst>
            </a:pP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evolving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environmental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challenges</a:t>
            </a:r>
            <a:endParaRPr lang="es-E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buSzPts val="1000"/>
              <a:buFont typeface="Wingdings" pitchFamily="2" charset="2"/>
              <a:buChar char="§"/>
              <a:tabLst>
                <a:tab pos="949325" algn="l"/>
              </a:tabLst>
            </a:pP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Enhance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</a:t>
            </a:r>
            <a:r>
              <a:rPr lang="es-E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reputation</a:t>
            </a:r>
            <a:endParaRPr lang="es-E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 descr="Vectores de Dibujo de carreteras, imágenes vectoriales | Depositphotos">
            <a:extLst>
              <a:ext uri="{FF2B5EF4-FFF2-40B4-BE49-F238E27FC236}">
                <a16:creationId xmlns:a16="http://schemas.microsoft.com/office/drawing/2014/main" id="{355DAF05-7CE9-4878-D873-A66CB89A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57" y="29001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7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 dirty="0">
                <a:solidFill>
                  <a:schemeClr val="tx1"/>
                </a:solidFill>
              </a:rPr>
              <a:t>PSAMUGR 2024-2029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107CD8-3EF8-3380-EA3C-94AD5760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67" y="1682498"/>
            <a:ext cx="10103066" cy="42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 dirty="0">
                <a:solidFill>
                  <a:schemeClr val="tx1"/>
                </a:solidFill>
              </a:rPr>
              <a:t>Final conclusion</a:t>
            </a:r>
            <a:endParaRPr dirty="0"/>
          </a:p>
        </p:txBody>
      </p:sp>
      <p:sp>
        <p:nvSpPr>
          <p:cNvPr id="5" name="Google Shape;88;p4">
            <a:extLst>
              <a:ext uri="{FF2B5EF4-FFF2-40B4-BE49-F238E27FC236}">
                <a16:creationId xmlns:a16="http://schemas.microsoft.com/office/drawing/2014/main" id="{F63A386A-D068-2D6B-98AB-09314FA575A8}"/>
              </a:ext>
            </a:extLst>
          </p:cNvPr>
          <p:cNvSpPr/>
          <p:nvPr/>
        </p:nvSpPr>
        <p:spPr>
          <a:xfrm>
            <a:off x="838200" y="2080717"/>
            <a:ext cx="10990942" cy="3277138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51975" rIns="360000" bIns="251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Sustainability is not just a goal. </a:t>
            </a:r>
            <a:r>
              <a:rPr lang="en-GB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is an opportunity to redefine how universities educate, innovate, and impact the world.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integrating sustainability into research, curricula, and operations, universities can lead the way in addressing global challenges and shaping a better future for all.</a:t>
            </a:r>
          </a:p>
        </p:txBody>
      </p:sp>
    </p:spTree>
    <p:extLst>
      <p:ext uri="{BB962C8B-B14F-4D97-AF65-F5344CB8AC3E}">
        <p14:creationId xmlns:p14="http://schemas.microsoft.com/office/powerpoint/2010/main" val="311807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956603" y="998538"/>
            <a:ext cx="896633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Thank you for your attention </a:t>
            </a:r>
            <a:r>
              <a:rPr lang="en-GB" sz="4000" dirty="0"/>
              <a:t>Universities</a:t>
            </a:r>
            <a:endParaRPr sz="4000" dirty="0"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</p:nvPr>
        </p:nvSpPr>
        <p:spPr>
          <a:xfrm>
            <a:off x="956603" y="4589463"/>
            <a:ext cx="635859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/>
              <a:t>Professor Zamorano Toro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Vice-Rector for Infrastructure and Sustainability, University of Granada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5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956603" y="1709738"/>
            <a:ext cx="896633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GB" dirty="0"/>
              <a:t>Universities as Innovators: </a:t>
            </a:r>
            <a:br>
              <a:rPr lang="en-GB" dirty="0"/>
            </a:br>
            <a:r>
              <a:rPr lang="en-GB" sz="4000" dirty="0"/>
              <a:t>Environmental Sustainability as a Driver of Innovation in Universities</a:t>
            </a:r>
            <a:endParaRPr sz="4000" dirty="0"/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1"/>
          </p:nvPr>
        </p:nvSpPr>
        <p:spPr>
          <a:xfrm>
            <a:off x="956603" y="4589463"/>
            <a:ext cx="635859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/>
              <a:t>Professor Zamorano Toro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Vice-Rector for Infrastructure and Sustainability, University of Granada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6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dirty="0"/>
              <a:t>Presentation Outline</a:t>
            </a:r>
          </a:p>
        </p:txBody>
      </p:sp>
      <p:sp>
        <p:nvSpPr>
          <p:cNvPr id="2" name="Google Shape;87;p4">
            <a:extLst>
              <a:ext uri="{FF2B5EF4-FFF2-40B4-BE49-F238E27FC236}">
                <a16:creationId xmlns:a16="http://schemas.microsoft.com/office/drawing/2014/main" id="{ED5D33A3-21F8-8407-24CD-2B52663173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9449" y="1825624"/>
            <a:ext cx="10668994" cy="44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Sustainability as a driver of innovation</a:t>
            </a:r>
            <a:endParaRPr lang="es-ES" sz="25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How can sustainability drive innovation in universities?</a:t>
            </a:r>
            <a:endParaRPr lang="es-ES" sz="25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The University of Granada Sustainability Initiatives </a:t>
            </a:r>
            <a:endParaRPr lang="es-ES" sz="25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The Environmental Sustainability Plan for Climate Change Adaptation and Mitigation of the University of Granada (PSAMUGR) 2024-2029</a:t>
            </a:r>
            <a:endParaRPr lang="es-ES" sz="2500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Final conclusion</a:t>
            </a:r>
            <a:endParaRPr lang="es-ES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dirty="0"/>
              <a:t>Sustainability as a driver of innovation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9054059" y="1604485"/>
            <a:ext cx="3137941" cy="3277138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51975" rIns="360000" bIns="251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Sustainability is not just about environmental responsibility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7;p4">
            <a:extLst>
              <a:ext uri="{FF2B5EF4-FFF2-40B4-BE49-F238E27FC236}">
                <a16:creationId xmlns:a16="http://schemas.microsoft.com/office/drawing/2014/main" id="{38F6EC62-43DE-7040-E510-4074D859E7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917451"/>
            <a:ext cx="7474527" cy="390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alibri"/>
              <a:buNone/>
            </a:pPr>
            <a:r>
              <a:rPr lang="en-GB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Sustainability is a powerful force driving innovation and transformation across multiple sectors, including business, education, and technology.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alibri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alibri"/>
              <a:buNone/>
            </a:pPr>
            <a:r>
              <a:rPr lang="en-GB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By addressing climate change, resource scarcity, and social equity, sustainability forces organizations to rethink traditional practices, develop new technologies and policies, and implement collaborative strategies.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alibri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Calibri"/>
              <a:buNone/>
            </a:pPr>
            <a:r>
              <a:rPr lang="en-GB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This creates a necessity for innovation that has as result a transformation of industries, policies, and daily life for a better future. 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dirty="0"/>
              <a:t>How can sustainability drive innovation in universities? 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931337" y="1825624"/>
            <a:ext cx="3137941" cy="3277138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51975" rIns="360000" bIns="251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Universities play a crucial paper in the design of a sustainable future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CD783FB-585C-A001-E32B-1BBDA91B3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17954"/>
              </p:ext>
            </p:extLst>
          </p:nvPr>
        </p:nvGraphicFramePr>
        <p:xfrm>
          <a:off x="4595751" y="1175657"/>
          <a:ext cx="7424933" cy="51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846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dirty="0"/>
              <a:t>The University of Granada’s Sustainability Initiatives</a:t>
            </a:r>
            <a:endParaRPr dirty="0"/>
          </a:p>
        </p:txBody>
      </p:sp>
      <p:sp>
        <p:nvSpPr>
          <p:cNvPr id="31" name="Google Shape;88;p4">
            <a:extLst>
              <a:ext uri="{FF2B5EF4-FFF2-40B4-BE49-F238E27FC236}">
                <a16:creationId xmlns:a16="http://schemas.microsoft.com/office/drawing/2014/main" id="{105D19D9-AB72-D6AF-4774-B11559DAF876}"/>
              </a:ext>
            </a:extLst>
          </p:cNvPr>
          <p:cNvSpPr/>
          <p:nvPr/>
        </p:nvSpPr>
        <p:spPr>
          <a:xfrm>
            <a:off x="9054059" y="1604485"/>
            <a:ext cx="3137941" cy="3277138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51975" rIns="360000" bIns="251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University of Granada has been actively engaged in environmental sustainability for years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80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F0CEB93-04F1-1419-6A84-B0B32E180700}"/>
              </a:ext>
            </a:extLst>
          </p:cNvPr>
          <p:cNvCxnSpPr>
            <a:cxnSpLocks/>
          </p:cNvCxnSpPr>
          <p:nvPr/>
        </p:nvCxnSpPr>
        <p:spPr>
          <a:xfrm>
            <a:off x="10442060" y="2308081"/>
            <a:ext cx="0" cy="2168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98AB5B6-176E-A22C-EB27-4044E56FFFCB}"/>
              </a:ext>
            </a:extLst>
          </p:cNvPr>
          <p:cNvCxnSpPr/>
          <p:nvPr/>
        </p:nvCxnSpPr>
        <p:spPr>
          <a:xfrm>
            <a:off x="7084554" y="2039585"/>
            <a:ext cx="0" cy="760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68A713E-F690-137D-BF71-6DBC0FF41455}"/>
              </a:ext>
            </a:extLst>
          </p:cNvPr>
          <p:cNvCxnSpPr/>
          <p:nvPr/>
        </p:nvCxnSpPr>
        <p:spPr>
          <a:xfrm>
            <a:off x="2097820" y="4454099"/>
            <a:ext cx="0" cy="760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46CD69F-8DD2-A024-B0DF-A8822D78A061}"/>
              </a:ext>
            </a:extLst>
          </p:cNvPr>
          <p:cNvCxnSpPr/>
          <p:nvPr/>
        </p:nvCxnSpPr>
        <p:spPr>
          <a:xfrm>
            <a:off x="3068606" y="4136484"/>
            <a:ext cx="0" cy="760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6384B7A-698F-168C-E2FB-D106759F3976}"/>
              </a:ext>
            </a:extLst>
          </p:cNvPr>
          <p:cNvCxnSpPr/>
          <p:nvPr/>
        </p:nvCxnSpPr>
        <p:spPr>
          <a:xfrm>
            <a:off x="5524559" y="3715649"/>
            <a:ext cx="0" cy="76070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F350701-760F-596B-CE43-6237F79EA685}"/>
              </a:ext>
            </a:extLst>
          </p:cNvPr>
          <p:cNvCxnSpPr>
            <a:cxnSpLocks/>
          </p:cNvCxnSpPr>
          <p:nvPr/>
        </p:nvCxnSpPr>
        <p:spPr>
          <a:xfrm>
            <a:off x="4201743" y="4739249"/>
            <a:ext cx="0" cy="56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742BEA6-42CC-E4E8-E715-5746EB8E4B8D}"/>
              </a:ext>
            </a:extLst>
          </p:cNvPr>
          <p:cNvCxnSpPr/>
          <p:nvPr/>
        </p:nvCxnSpPr>
        <p:spPr>
          <a:xfrm>
            <a:off x="6976442" y="4509808"/>
            <a:ext cx="0" cy="760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28584E2-3291-C6A3-A764-23A9ACD8F4B2}"/>
              </a:ext>
            </a:extLst>
          </p:cNvPr>
          <p:cNvCxnSpPr/>
          <p:nvPr/>
        </p:nvCxnSpPr>
        <p:spPr>
          <a:xfrm>
            <a:off x="7084554" y="4169154"/>
            <a:ext cx="0" cy="760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0182A33-21C1-8A35-FE54-732A4670A22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763406" y="4890160"/>
            <a:ext cx="1" cy="99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4AB547F-9E2D-159A-269E-A5D6A51B67A8}"/>
              </a:ext>
            </a:extLst>
          </p:cNvPr>
          <p:cNvCxnSpPr/>
          <p:nvPr/>
        </p:nvCxnSpPr>
        <p:spPr>
          <a:xfrm>
            <a:off x="9720208" y="3788802"/>
            <a:ext cx="0" cy="760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echa: pentágono 3">
            <a:extLst>
              <a:ext uri="{FF2B5EF4-FFF2-40B4-BE49-F238E27FC236}">
                <a16:creationId xmlns:a16="http://schemas.microsoft.com/office/drawing/2014/main" id="{F01C224A-7661-98D1-775E-CD30825B6D2C}"/>
              </a:ext>
            </a:extLst>
          </p:cNvPr>
          <p:cNvSpPr/>
          <p:nvPr/>
        </p:nvSpPr>
        <p:spPr>
          <a:xfrm>
            <a:off x="2081540" y="4476352"/>
            <a:ext cx="9034077" cy="41380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7A1D39A-FF16-6CC6-659A-64DEECCCFB7A}"/>
              </a:ext>
            </a:extLst>
          </p:cNvPr>
          <p:cNvSpPr txBox="1"/>
          <p:nvPr/>
        </p:nvSpPr>
        <p:spPr>
          <a:xfrm>
            <a:off x="1259698" y="5304214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1996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ENVIRONMENTAL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DEGREE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7DE408-D1E9-1071-E139-1D691ADD2247}"/>
              </a:ext>
            </a:extLst>
          </p:cNvPr>
          <p:cNvSpPr txBox="1"/>
          <p:nvPr/>
        </p:nvSpPr>
        <p:spPr>
          <a:xfrm>
            <a:off x="2042931" y="3096577"/>
            <a:ext cx="2190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1998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IMPLEMENTATION OF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THE ENVIRONMENTAL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QUALITY SERVICE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6E2AE2-233E-8D4F-5B04-385A0E6FAD57}"/>
              </a:ext>
            </a:extLst>
          </p:cNvPr>
          <p:cNvSpPr txBox="1"/>
          <p:nvPr/>
        </p:nvSpPr>
        <p:spPr>
          <a:xfrm>
            <a:off x="3681407" y="5323192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2004-2008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ISO 14001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E50BE4-E873-09E1-2DEF-BA6163267ACE}"/>
              </a:ext>
            </a:extLst>
          </p:cNvPr>
          <p:cNvSpPr txBox="1"/>
          <p:nvPr/>
        </p:nvSpPr>
        <p:spPr>
          <a:xfrm>
            <a:off x="3430350" y="5885735"/>
            <a:ext cx="26661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2008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FIRST ACTIONS IN TERMS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OF SUSTAINABLE MOBILITY</a:t>
            </a:r>
          </a:p>
        </p:txBody>
      </p:sp>
      <p:pic>
        <p:nvPicPr>
          <p:cNvPr id="16" name="Imagen 15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02784D1D-586D-99B4-45B8-F96736621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25" y="2527665"/>
            <a:ext cx="1606468" cy="75656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5CDDEB5-536E-43F7-9215-25131ADFDA08}"/>
              </a:ext>
            </a:extLst>
          </p:cNvPr>
          <p:cNvSpPr txBox="1"/>
          <p:nvPr/>
        </p:nvSpPr>
        <p:spPr>
          <a:xfrm>
            <a:off x="6090555" y="5248394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2019</a:t>
            </a:r>
            <a:r>
              <a:rPr lang="es-ES" b="1" dirty="0">
                <a:solidFill>
                  <a:schemeClr val="bg1"/>
                </a:solidFill>
              </a:rPr>
              <a:t>-2023</a:t>
            </a:r>
            <a:endParaRPr lang="es-ES" sz="1400" b="1" dirty="0">
              <a:solidFill>
                <a:schemeClr val="bg1"/>
              </a:solidFill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CO2 FOOTPRINT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EE27437-023B-1ABB-60A9-A4C2CBDD3C4F}"/>
              </a:ext>
            </a:extLst>
          </p:cNvPr>
          <p:cNvSpPr txBox="1"/>
          <p:nvPr/>
        </p:nvSpPr>
        <p:spPr>
          <a:xfrm>
            <a:off x="5851965" y="3645934"/>
            <a:ext cx="2656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2022: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UGR STRATEGIC PLAN 2031</a:t>
            </a:r>
          </a:p>
        </p:txBody>
      </p:sp>
      <p:pic>
        <p:nvPicPr>
          <p:cNvPr id="21" name="Imagen 20" descr="Diagrama, Logotipo&#10;&#10;Descripción generada automáticamente">
            <a:extLst>
              <a:ext uri="{FF2B5EF4-FFF2-40B4-BE49-F238E27FC236}">
                <a16:creationId xmlns:a16="http://schemas.microsoft.com/office/drawing/2014/main" id="{9B810A4A-D2DD-B253-0F8B-195A17346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42" y="2800288"/>
            <a:ext cx="785617" cy="785617"/>
          </a:xfrm>
          <a:prstGeom prst="rect">
            <a:avLst/>
          </a:prstGeom>
        </p:spPr>
      </p:pic>
      <p:pic>
        <p:nvPicPr>
          <p:cNvPr id="22" name="Imagen 2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4134AB6-5D4D-9B97-25EB-A6F577309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30" y="5766374"/>
            <a:ext cx="650454" cy="485649"/>
          </a:xfrm>
          <a:prstGeom prst="rect">
            <a:avLst/>
          </a:prstGeom>
        </p:spPr>
      </p:pic>
      <p:pic>
        <p:nvPicPr>
          <p:cNvPr id="24" name="Picture 6" descr="UI GREENMETRIC | Rank UVa">
            <a:extLst>
              <a:ext uri="{FF2B5EF4-FFF2-40B4-BE49-F238E27FC236}">
                <a16:creationId xmlns:a16="http://schemas.microsoft.com/office/drawing/2014/main" id="{D45EF95D-8907-FC06-60C9-060AF90B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52" y="1887408"/>
            <a:ext cx="951507" cy="5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B742264-F8FA-9052-7235-D49CB7C17DDC}"/>
              </a:ext>
            </a:extLst>
          </p:cNvPr>
          <p:cNvSpPr txBox="1"/>
          <p:nvPr/>
        </p:nvSpPr>
        <p:spPr>
          <a:xfrm>
            <a:off x="5787806" y="1168784"/>
            <a:ext cx="2553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76º WORLDWIDE POSITION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4º SPANISH POSITION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</a:rPr>
              <a:t>1º ANDALUSIA POSITION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</p:txBody>
      </p:sp>
      <p:pic>
        <p:nvPicPr>
          <p:cNvPr id="27" name="Picture 6" descr="UI GREENMETRIC | Rank UVa">
            <a:extLst>
              <a:ext uri="{FF2B5EF4-FFF2-40B4-BE49-F238E27FC236}">
                <a16:creationId xmlns:a16="http://schemas.microsoft.com/office/drawing/2014/main" id="{920F6C31-1EB8-7BE2-7172-21E0E2CB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07" y="2002562"/>
            <a:ext cx="951507" cy="5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7EA54D75-C66D-F441-C6AA-D42EF26C2A57}"/>
              </a:ext>
            </a:extLst>
          </p:cNvPr>
          <p:cNvSpPr txBox="1"/>
          <p:nvPr/>
        </p:nvSpPr>
        <p:spPr>
          <a:xfrm>
            <a:off x="7827708" y="3068784"/>
            <a:ext cx="37850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2023: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VICE-RECTORATE OF INFRASTRUCTURE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AND SUSTAINABILITY 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9237E85-EA89-2EDE-93D3-D7220D36C457}"/>
              </a:ext>
            </a:extLst>
          </p:cNvPr>
          <p:cNvSpPr txBox="1"/>
          <p:nvPr/>
        </p:nvSpPr>
        <p:spPr>
          <a:xfrm>
            <a:off x="9274491" y="1424277"/>
            <a:ext cx="25539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2024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58</a:t>
            </a:r>
            <a:r>
              <a:rPr lang="es-ES" sz="1400" b="1" dirty="0">
                <a:solidFill>
                  <a:schemeClr val="bg1"/>
                </a:solidFill>
              </a:rPr>
              <a:t>º WORLDWIDE POSITION</a:t>
            </a:r>
          </a:p>
          <a:p>
            <a:pPr algn="ctr"/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31A04A0-1C90-D5A2-2191-F90DACB7ED67}"/>
              </a:ext>
            </a:extLst>
          </p:cNvPr>
          <p:cNvSpPr txBox="1"/>
          <p:nvPr/>
        </p:nvSpPr>
        <p:spPr>
          <a:xfrm>
            <a:off x="5013843" y="3351891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2015 </a:t>
            </a:r>
            <a:r>
              <a:rPr lang="es-ES" b="1" dirty="0">
                <a:solidFill>
                  <a:schemeClr val="bg1"/>
                </a:solidFill>
              </a:rPr>
              <a:t>OD</a:t>
            </a:r>
            <a:r>
              <a:rPr lang="es-ES" sz="14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" name="Google Shape;86;p4">
            <a:extLst>
              <a:ext uri="{FF2B5EF4-FFF2-40B4-BE49-F238E27FC236}">
                <a16:creationId xmlns:a16="http://schemas.microsoft.com/office/drawing/2014/main" id="{E2BED2A6-6A2F-431F-B301-DC6035062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dirty="0">
                <a:solidFill>
                  <a:schemeClr val="bg1"/>
                </a:solidFill>
              </a:rPr>
              <a:t>The University of Granada’s Sustainability Initiatives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dirty="0"/>
              <a:t>The University of Granada’s Sustainability Initiatives</a:t>
            </a:r>
            <a:endParaRPr dirty="0"/>
          </a:p>
        </p:txBody>
      </p:sp>
      <p:sp>
        <p:nvSpPr>
          <p:cNvPr id="31" name="Google Shape;88;p4">
            <a:extLst>
              <a:ext uri="{FF2B5EF4-FFF2-40B4-BE49-F238E27FC236}">
                <a16:creationId xmlns:a16="http://schemas.microsoft.com/office/drawing/2014/main" id="{105D19D9-AB72-D6AF-4774-B11559DAF876}"/>
              </a:ext>
            </a:extLst>
          </p:cNvPr>
          <p:cNvSpPr/>
          <p:nvPr/>
        </p:nvSpPr>
        <p:spPr>
          <a:xfrm>
            <a:off x="9054059" y="1604485"/>
            <a:ext cx="3137941" cy="3277138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51975" rIns="360000" bIns="251975" anchor="ctr" anchorCtr="0">
            <a:no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</a:rPr>
              <a:t>58º </a:t>
            </a:r>
            <a:r>
              <a:rPr lang="es-ES" sz="3000" b="1" dirty="0" err="1">
                <a:solidFill>
                  <a:schemeClr val="bg1"/>
                </a:solidFill>
              </a:rPr>
              <a:t>Worldwide</a:t>
            </a:r>
            <a:r>
              <a:rPr lang="es-ES" sz="3000" b="1" dirty="0">
                <a:solidFill>
                  <a:schemeClr val="bg1"/>
                </a:solidFill>
              </a:rPr>
              <a:t> position in </a:t>
            </a:r>
            <a:r>
              <a:rPr lang="es-ES" sz="3000" b="1" dirty="0" err="1">
                <a:solidFill>
                  <a:schemeClr val="bg1"/>
                </a:solidFill>
              </a:rPr>
              <a:t>GreenMetrics</a:t>
            </a:r>
            <a:r>
              <a:rPr lang="es-ES" sz="3000" b="1" dirty="0">
                <a:solidFill>
                  <a:schemeClr val="bg1"/>
                </a:solidFill>
              </a:rPr>
              <a:t> ranking in 2024 </a:t>
            </a:r>
          </a:p>
        </p:txBody>
      </p:sp>
      <p:sp>
        <p:nvSpPr>
          <p:cNvPr id="2" name="Google Shape;87;p4">
            <a:extLst>
              <a:ext uri="{FF2B5EF4-FFF2-40B4-BE49-F238E27FC236}">
                <a16:creationId xmlns:a16="http://schemas.microsoft.com/office/drawing/2014/main" id="{FEA1ED29-E3D1-7A15-9F9F-0A55B3F70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089851"/>
            <a:ext cx="6215743" cy="267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spcBef>
                <a:spcPts val="0"/>
              </a:spcBef>
              <a:buClr>
                <a:srgbClr val="1F386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of sustainable mobility measures, for example promote the use of the bicycles and public transport.</a:t>
            </a: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1F386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Development of a selective collection system for hazardous and urban waste</a:t>
            </a: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1F386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Monitoring and reducing water consumption and pollution</a:t>
            </a: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1F386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Expansion of green areas to offset the carbon footprint</a:t>
            </a:r>
            <a:endParaRPr lang="es-ES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buClr>
                <a:srgbClr val="1F386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Training programs for administrative, teaching, and research staff on environmental issues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id="{26DCCC53-BDF0-34B3-328B-E72F04D802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2286" y="1604485"/>
            <a:ext cx="1651773" cy="32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6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838200" y="334536"/>
            <a:ext cx="10515600" cy="122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GB" dirty="0"/>
              <a:t>The University of Granada’s Sustainability Initiatives</a:t>
            </a:r>
            <a:endParaRPr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861CD894-30F1-69EB-44AD-4F90AFC45092}"/>
              </a:ext>
            </a:extLst>
          </p:cNvPr>
          <p:cNvSpPr txBox="1"/>
          <p:nvPr/>
        </p:nvSpPr>
        <p:spPr>
          <a:xfrm>
            <a:off x="869791" y="2679109"/>
            <a:ext cx="5960704" cy="627753"/>
          </a:xfrm>
          <a:prstGeom prst="rect">
            <a:avLst/>
          </a:prstGeom>
        </p:spPr>
        <p:txBody>
          <a:bodyPr vert="horz" wrap="square" lIns="0" tIns="12082" rIns="0" bIns="0" rtlCol="0">
            <a:spAutoFit/>
          </a:bodyPr>
          <a:lstStyle/>
          <a:p>
            <a:pPr algn="just">
              <a:buClr>
                <a:srgbClr val="1F3864"/>
              </a:buClr>
              <a:buSzPts val="1800"/>
            </a:pP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LifeWatch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Project</a:t>
            </a:r>
          </a:p>
          <a:p>
            <a:pPr algn="just">
              <a:buClr>
                <a:srgbClr val="1F3864"/>
              </a:buClr>
              <a:buSzPts val="1800"/>
            </a:pPr>
            <a:endParaRPr lang="es-E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DE250D-537D-A863-1EE7-DFE1C101E5CD}"/>
              </a:ext>
            </a:extLst>
          </p:cNvPr>
          <p:cNvSpPr txBox="1"/>
          <p:nvPr/>
        </p:nvSpPr>
        <p:spPr>
          <a:xfrm>
            <a:off x="3595914" y="1662129"/>
            <a:ext cx="6698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Book Antiqua"/>
                <a:sym typeface="Book Antiqua"/>
              </a:rPr>
              <a:t>Research and Innovation Leadership</a:t>
            </a:r>
            <a:r>
              <a:rPr lang="es-ES" sz="2000" b="1" dirty="0">
                <a:solidFill>
                  <a:schemeClr val="dk1"/>
                </a:solidFill>
                <a:latin typeface="Book Antiqua"/>
                <a:sym typeface="Book Antiqua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F55646-48F2-7149-5F34-0255568A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" y="3306863"/>
            <a:ext cx="2048009" cy="9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4D447CE8-F205-71EF-F6E0-A7F3411F1F3F}"/>
              </a:ext>
            </a:extLst>
          </p:cNvPr>
          <p:cNvSpPr txBox="1"/>
          <p:nvPr/>
        </p:nvSpPr>
        <p:spPr>
          <a:xfrm>
            <a:off x="4701081" y="2650501"/>
            <a:ext cx="5960704" cy="627753"/>
          </a:xfrm>
          <a:prstGeom prst="rect">
            <a:avLst/>
          </a:prstGeom>
        </p:spPr>
        <p:txBody>
          <a:bodyPr vert="horz" wrap="square" lIns="0" tIns="12082" rIns="0" bIns="0" rtlCol="0">
            <a:spAutoFit/>
          </a:bodyPr>
          <a:lstStyle/>
          <a:p>
            <a:pPr algn="just">
              <a:buClr>
                <a:srgbClr val="1F3864"/>
              </a:buClr>
              <a:buSzPts val="1800"/>
            </a:pP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LifeWood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Project</a:t>
            </a:r>
          </a:p>
          <a:p>
            <a:pPr algn="just">
              <a:buClr>
                <a:srgbClr val="1F3864"/>
              </a:buClr>
              <a:buSzPts val="1800"/>
            </a:pPr>
            <a:endParaRPr lang="es-E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88;p4">
            <a:extLst>
              <a:ext uri="{FF2B5EF4-FFF2-40B4-BE49-F238E27FC236}">
                <a16:creationId xmlns:a16="http://schemas.microsoft.com/office/drawing/2014/main" id="{36C49B8B-5B24-51A6-7C14-E73C7762655D}"/>
              </a:ext>
            </a:extLst>
          </p:cNvPr>
          <p:cNvSpPr/>
          <p:nvPr/>
        </p:nvSpPr>
        <p:spPr>
          <a:xfrm>
            <a:off x="4594417" y="3335470"/>
            <a:ext cx="2048009" cy="1741715"/>
          </a:xfrm>
          <a:prstGeom prst="flowChart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51975" tIns="251975" rIns="360000" bIns="251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E4D9BAB-A93F-C1D5-333F-39CBC71A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55" y="3855602"/>
            <a:ext cx="1773531" cy="6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9E875062-6052-7207-70F2-43BB422FCC8C}"/>
              </a:ext>
            </a:extLst>
          </p:cNvPr>
          <p:cNvSpPr txBox="1"/>
          <p:nvPr/>
        </p:nvSpPr>
        <p:spPr>
          <a:xfrm>
            <a:off x="8341857" y="2525220"/>
            <a:ext cx="5960704" cy="935530"/>
          </a:xfrm>
          <a:prstGeom prst="rect">
            <a:avLst/>
          </a:prstGeom>
        </p:spPr>
        <p:txBody>
          <a:bodyPr vert="horz" wrap="square" lIns="0" tIns="12082" rIns="0" bIns="0" rtlCol="0">
            <a:spAutoFit/>
          </a:bodyPr>
          <a:lstStyle/>
          <a:p>
            <a:pPr algn="just">
              <a:buClr>
                <a:srgbClr val="1F3864"/>
              </a:buClr>
              <a:buSzPts val="1800"/>
            </a:pP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UGR </a:t>
            </a:r>
            <a:r>
              <a:rPr lang="es-ES" sz="20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Sustainable</a:t>
            </a: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Campus </a:t>
            </a:r>
          </a:p>
          <a:p>
            <a:pPr algn="just">
              <a:buClr>
                <a:srgbClr val="1F3864"/>
              </a:buClr>
              <a:buSzPts val="1800"/>
            </a:pPr>
            <a:r>
              <a:rPr lang="es-ES" sz="20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Azucarera de San Isidro</a:t>
            </a:r>
          </a:p>
          <a:p>
            <a:pPr algn="just">
              <a:buClr>
                <a:srgbClr val="1F3864"/>
              </a:buClr>
              <a:buSzPts val="1800"/>
            </a:pPr>
            <a:endParaRPr lang="es-ES" sz="20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2" name="Picture 2" descr="La Azucarera de San Isidro acogerá los primeros investigadores de la  Universidad en 2023">
            <a:extLst>
              <a:ext uri="{FF2B5EF4-FFF2-40B4-BE49-F238E27FC236}">
                <a16:creationId xmlns:a16="http://schemas.microsoft.com/office/drawing/2014/main" id="{5E7E8563-7927-17CD-7C26-11B51A2C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71" y="3306862"/>
            <a:ext cx="2957538" cy="16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a Universidad de Granada obtiene licencia para dos de sus grandes proyectos:  la piscina de Fuentenueva y la Azucarera">
            <a:extLst>
              <a:ext uri="{FF2B5EF4-FFF2-40B4-BE49-F238E27FC236}">
                <a16:creationId xmlns:a16="http://schemas.microsoft.com/office/drawing/2014/main" id="{C9B1CDEC-BCAE-1D7B-82C5-4A43A1CC5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71" y="5037384"/>
            <a:ext cx="2966315" cy="16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5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imbra Group">
      <a:dk1>
        <a:srgbClr val="0C1F61"/>
      </a:dk1>
      <a:lt1>
        <a:srgbClr val="FFFFFF"/>
      </a:lt1>
      <a:dk2>
        <a:srgbClr val="0C1F61"/>
      </a:dk2>
      <a:lt2>
        <a:srgbClr val="FEFFFF"/>
      </a:lt2>
      <a:accent1>
        <a:srgbClr val="F7F2F0"/>
      </a:accent1>
      <a:accent2>
        <a:srgbClr val="DDD3CE"/>
      </a:accent2>
      <a:accent3>
        <a:srgbClr val="0077CC"/>
      </a:accent3>
      <a:accent4>
        <a:srgbClr val="D90034"/>
      </a:accent4>
      <a:accent5>
        <a:srgbClr val="89101E"/>
      </a:accent5>
      <a:accent6>
        <a:srgbClr val="D90034"/>
      </a:accent6>
      <a:hlink>
        <a:srgbClr val="0E51CD"/>
      </a:hlink>
      <a:folHlink>
        <a:srgbClr val="6F50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imbra Group">
      <a:dk1>
        <a:srgbClr val="0C1F61"/>
      </a:dk1>
      <a:lt1>
        <a:srgbClr val="FFFFFF"/>
      </a:lt1>
      <a:dk2>
        <a:srgbClr val="0C1F61"/>
      </a:dk2>
      <a:lt2>
        <a:srgbClr val="FEFFFF"/>
      </a:lt2>
      <a:accent1>
        <a:srgbClr val="F7F2F0"/>
      </a:accent1>
      <a:accent2>
        <a:srgbClr val="DDD3CE"/>
      </a:accent2>
      <a:accent3>
        <a:srgbClr val="0077CC"/>
      </a:accent3>
      <a:accent4>
        <a:srgbClr val="D90034"/>
      </a:accent4>
      <a:accent5>
        <a:srgbClr val="89101E"/>
      </a:accent5>
      <a:accent6>
        <a:srgbClr val="D90034"/>
      </a:accent6>
      <a:hlink>
        <a:srgbClr val="0E51CD"/>
      </a:hlink>
      <a:folHlink>
        <a:srgbClr val="6F50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581d4c4-e451-4996-917c-02bcbb0d4db4" xsi:nil="true"/>
    <TaxCatchAll xmlns="3bfe20fe-22dc-4249-9ce0-2158073bc72f" xsi:nil="true"/>
    <lcf76f155ced4ddcb4097134ff3c332f xmlns="8581d4c4-e451-4996-917c-02bcbb0d4db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25B427B0364E801836986D5287E7" ma:contentTypeVersion="19" ma:contentTypeDescription="Create a new document." ma:contentTypeScope="" ma:versionID="fe62f71157edfbd2304ae171dabd42be">
  <xsd:schema xmlns:xsd="http://www.w3.org/2001/XMLSchema" xmlns:xs="http://www.w3.org/2001/XMLSchema" xmlns:p="http://schemas.microsoft.com/office/2006/metadata/properties" xmlns:ns2="8581d4c4-e451-4996-917c-02bcbb0d4db4" xmlns:ns3="3bfe20fe-22dc-4249-9ce0-2158073bc72f" targetNamespace="http://schemas.microsoft.com/office/2006/metadata/properties" ma:root="true" ma:fieldsID="c08b478d3798dcb4ce51203b2cdfa502" ns2:_="" ns3:_="">
    <xsd:import namespace="8581d4c4-e451-4996-917c-02bcbb0d4db4"/>
    <xsd:import namespace="3bfe20fe-22dc-4249-9ce0-2158073bc7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81d4c4-e451-4996-917c-02bcbb0d4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Afmeldingsstatus" ma:internalName="Afmeldings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5bec50a-3b81-4955-ac34-98a609113f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e20fe-22dc-4249-9ce0-2158073bc7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dc5bd4e-51dc-4cb3-95ab-1fdadbf45210}" ma:internalName="TaxCatchAll" ma:showField="CatchAllData" ma:web="3bfe20fe-22dc-4249-9ce0-2158073bc7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293FAD-4504-4299-90C1-BE148D1A9F5A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8581d4c4-e451-4996-917c-02bcbb0d4db4"/>
    <ds:schemaRef ds:uri="http://schemas.openxmlformats.org/package/2006/metadata/core-properties"/>
    <ds:schemaRef ds:uri="3bfe20fe-22dc-4249-9ce0-2158073bc72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5769B4-A584-40DF-A45E-7DF448013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81d4c4-e451-4996-917c-02bcbb0d4db4"/>
    <ds:schemaRef ds:uri="3bfe20fe-22dc-4249-9ce0-2158073bc7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3A6D5E-5032-4B52-BEEA-A60E4AB562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554</Words>
  <Application>Microsoft Office PowerPoint</Application>
  <PresentationFormat>Widescreen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Wingdings</vt:lpstr>
      <vt:lpstr>Calibri Light</vt:lpstr>
      <vt:lpstr>Book Antiqua</vt:lpstr>
      <vt:lpstr>Arial</vt:lpstr>
      <vt:lpstr>Calibri</vt:lpstr>
      <vt:lpstr>Roboto Black</vt:lpstr>
      <vt:lpstr>Office Theme</vt:lpstr>
      <vt:lpstr>Office Theme</vt:lpstr>
      <vt:lpstr>Coimbra Group 40th Anniversary Climate Symposium</vt:lpstr>
      <vt:lpstr>Universities as Innovators:  Environmental Sustainability as a Driver of Innovation in Universities</vt:lpstr>
      <vt:lpstr>Presentation Outline</vt:lpstr>
      <vt:lpstr>Sustainability as a driver of innovation</vt:lpstr>
      <vt:lpstr>How can sustainability drive innovation in universities? </vt:lpstr>
      <vt:lpstr>The University of Granada’s Sustainability Initiatives</vt:lpstr>
      <vt:lpstr>The University of Granada’s Sustainability Initiatives</vt:lpstr>
      <vt:lpstr>The University of Granada’s Sustainability Initiatives</vt:lpstr>
      <vt:lpstr>The University of Granada’s Sustainability Initiatives</vt:lpstr>
      <vt:lpstr>The University of Granada’s Sustainability Initiatives</vt:lpstr>
      <vt:lpstr>PSAMUGR 2024-2029</vt:lpstr>
      <vt:lpstr>PSAMUGR 2024-2029</vt:lpstr>
      <vt:lpstr>Final conclusion</vt:lpstr>
      <vt:lpstr>Thank you for your attention Universities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tradition  of innovation</dc:title>
  <dc:creator>Josianne</dc:creator>
  <cp:lastModifiedBy>CHARILAOU, LUCY</cp:lastModifiedBy>
  <cp:revision>28</cp:revision>
  <dcterms:created xsi:type="dcterms:W3CDTF">2023-06-06T07:59:40Z</dcterms:created>
  <dcterms:modified xsi:type="dcterms:W3CDTF">2025-03-20T08:34:00Z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0x0101002F4F25B427B0364E801836986D5287E7</vt:lpwstr>
  </property>
  <property fmtid="{D5CDD505-2E9C-101B-9397-08002B2CF9AE}" pid="3" name="MediaServiceImageTags">
    <vt:lpwstr/>
  </property>
</Properties>
</file>