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96" r:id="rId4"/>
    <p:sldId id="259" r:id="rId5"/>
    <p:sldId id="260" r:id="rId6"/>
    <p:sldId id="261" r:id="rId7"/>
    <p:sldId id="295" r:id="rId8"/>
    <p:sldId id="294" r:id="rId9"/>
    <p:sldId id="264" r:id="rId10"/>
    <p:sldId id="265" r:id="rId11"/>
    <p:sldId id="266" r:id="rId12"/>
    <p:sldId id="293" r:id="rId13"/>
    <p:sldId id="268" r:id="rId14"/>
    <p:sldId id="269" r:id="rId15"/>
    <p:sldId id="292" r:id="rId16"/>
    <p:sldId id="271" r:id="rId17"/>
    <p:sldId id="272" r:id="rId18"/>
    <p:sldId id="290" r:id="rId19"/>
    <p:sldId id="289" r:id="rId20"/>
    <p:sldId id="275" r:id="rId21"/>
    <p:sldId id="276" r:id="rId22"/>
    <p:sldId id="277" r:id="rId23"/>
    <p:sldId id="288" r:id="rId24"/>
    <p:sldId id="287" r:id="rId25"/>
    <p:sldId id="286" r:id="rId26"/>
    <p:sldId id="285" r:id="rId27"/>
    <p:sldId id="283" r:id="rId28"/>
    <p:sldId id="284" r:id="rId29"/>
    <p:sldId id="291" r:id="rId30"/>
    <p:sldId id="282" r:id="rId31"/>
    <p:sldId id="297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>
      <p:cViewPr varScale="1">
        <p:scale>
          <a:sx n="64" d="100"/>
          <a:sy n="64" d="100"/>
        </p:scale>
        <p:origin x="6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31C53-FAD6-4206-AC12-E735A180FDB1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lt-LT"/>
        </a:p>
      </dgm:t>
    </dgm:pt>
    <dgm:pt modelId="{FEA07262-57EA-4E7C-8112-EB0B6470267A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X-ray crystallography system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FF917A-69AA-4082-BDBE-34B0C9EADE26}" type="parTrans" cxnId="{B946EEF1-D352-470D-852C-29E29377C03E}">
      <dgm:prSet/>
      <dgm:spPr/>
      <dgm:t>
        <a:bodyPr/>
        <a:lstStyle/>
        <a:p>
          <a:endParaRPr lang="lt-LT"/>
        </a:p>
      </dgm:t>
    </dgm:pt>
    <dgm:pt modelId="{EFEE0F96-04ED-41AE-813E-31F276C46C6A}" type="sibTrans" cxnId="{B946EEF1-D352-470D-852C-29E29377C03E}">
      <dgm:prSet/>
      <dgm:spPr/>
      <dgm:t>
        <a:bodyPr/>
        <a:lstStyle/>
        <a:p>
          <a:endParaRPr lang="lt-LT"/>
        </a:p>
      </dgm:t>
    </dgm:pt>
    <dgm:pt modelId="{21F82BF1-3670-4795-AE60-7820A428AB4C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Mass spectrometers and liquid chromatography systems for proteomics analysis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1861A-67E6-4C2A-AA17-84F12A6F7CF4}" type="parTrans" cxnId="{60771A63-CBB9-435C-947C-ABCFD4EBD71F}">
      <dgm:prSet/>
      <dgm:spPr/>
      <dgm:t>
        <a:bodyPr/>
        <a:lstStyle/>
        <a:p>
          <a:endParaRPr lang="lt-LT"/>
        </a:p>
      </dgm:t>
    </dgm:pt>
    <dgm:pt modelId="{42786EA3-5463-40FF-B951-0017B59389BE}" type="sibTrans" cxnId="{60771A63-CBB9-435C-947C-ABCFD4EBD71F}">
      <dgm:prSet/>
      <dgm:spPr/>
      <dgm:t>
        <a:bodyPr/>
        <a:lstStyle/>
        <a:p>
          <a:endParaRPr lang="lt-LT"/>
        </a:p>
      </dgm:t>
    </dgm:pt>
    <dgm:pt modelId="{44EBF378-0826-4D8D-91BD-95D24EE1FB0E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High Pressure liquid chromatography system mass detector (HPLC-MS system)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68662E-F3D2-442C-969A-2FEB7F85D017}" type="parTrans" cxnId="{E160308B-F946-475A-994F-AB858FEF1CA8}">
      <dgm:prSet/>
      <dgm:spPr/>
      <dgm:t>
        <a:bodyPr/>
        <a:lstStyle/>
        <a:p>
          <a:endParaRPr lang="lt-LT"/>
        </a:p>
      </dgm:t>
    </dgm:pt>
    <dgm:pt modelId="{5DED47BF-B571-4CEF-8748-624622F477B6}" type="sibTrans" cxnId="{E160308B-F946-475A-994F-AB858FEF1CA8}">
      <dgm:prSet/>
      <dgm:spPr/>
      <dgm:t>
        <a:bodyPr/>
        <a:lstStyle/>
        <a:p>
          <a:endParaRPr lang="lt-LT"/>
        </a:p>
      </dgm:t>
    </dgm:pt>
    <dgm:pt modelId="{551005EC-EB44-4A3C-A8E1-4F210CD6A263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Surface </a:t>
          </a:r>
          <a:r>
            <a:rPr lang="en-US" sz="1050" dirty="0" err="1">
              <a:latin typeface="Arial" panose="020B0604020202020204" pitchFamily="34" charset="0"/>
              <a:cs typeface="Arial" panose="020B0604020202020204" pitchFamily="34" charset="0"/>
            </a:rPr>
            <a:t>plasmon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resonance biosensor combined with </a:t>
          </a:r>
          <a:r>
            <a:rPr lang="en-US" sz="1050" dirty="0" err="1">
              <a:latin typeface="Arial" panose="020B0604020202020204" pitchFamily="34" charset="0"/>
              <a:cs typeface="Arial" panose="020B0604020202020204" pitchFamily="34" charset="0"/>
            </a:rPr>
            <a:t>potentiostat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SPR </a:t>
          </a:r>
          <a:r>
            <a:rPr lang="en-US" sz="1050" dirty="0" err="1">
              <a:latin typeface="Arial" panose="020B0604020202020204" pitchFamily="34" charset="0"/>
              <a:cs typeface="Arial" panose="020B0604020202020204" pitchFamily="34" charset="0"/>
            </a:rPr>
            <a:t>Twingle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050" dirty="0" err="1">
              <a:latin typeface="Arial" panose="020B0604020202020204" pitchFamily="34" charset="0"/>
              <a:cs typeface="Arial" panose="020B0604020202020204" pitchFamily="34" charset="0"/>
            </a:rPr>
            <a:t>Metrohm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dirty="0" err="1">
              <a:latin typeface="Arial" panose="020B0604020202020204" pitchFamily="34" charset="0"/>
              <a:cs typeface="Arial" panose="020B0604020202020204" pitchFamily="34" charset="0"/>
            </a:rPr>
            <a:t>Autolab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F10097-D424-4065-BBD4-7E3F11180005}" type="parTrans" cxnId="{EA94E0DC-A8B7-4FA0-A52F-2072F363F1AF}">
      <dgm:prSet/>
      <dgm:spPr/>
      <dgm:t>
        <a:bodyPr/>
        <a:lstStyle/>
        <a:p>
          <a:endParaRPr lang="lt-LT"/>
        </a:p>
      </dgm:t>
    </dgm:pt>
    <dgm:pt modelId="{9C0459FD-A6AB-477C-8FEF-F8BA1402D884}" type="sibTrans" cxnId="{EA94E0DC-A8B7-4FA0-A52F-2072F363F1AF}">
      <dgm:prSet/>
      <dgm:spPr/>
      <dgm:t>
        <a:bodyPr/>
        <a:lstStyle/>
        <a:p>
          <a:endParaRPr lang="lt-LT"/>
        </a:p>
      </dgm:t>
    </dgm:pt>
    <dgm:pt modelId="{34404989-E649-4E98-9506-E625FC455710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Atomic force microscope, Dimension Icon, </a:t>
          </a:r>
          <a:r>
            <a:rPr lang="en-US" sz="1050" dirty="0" err="1">
              <a:latin typeface="Arial" panose="020B0604020202020204" pitchFamily="34" charset="0"/>
              <a:cs typeface="Arial" panose="020B0604020202020204" pitchFamily="34" charset="0"/>
            </a:rPr>
            <a:t>Bruker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AXS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D25F02-0800-4DBD-971B-6774D17AE836}" type="parTrans" cxnId="{A9A65455-FFA0-45B7-98B9-9C571E838B26}">
      <dgm:prSet/>
      <dgm:spPr/>
      <dgm:t>
        <a:bodyPr/>
        <a:lstStyle/>
        <a:p>
          <a:endParaRPr lang="lt-LT"/>
        </a:p>
      </dgm:t>
    </dgm:pt>
    <dgm:pt modelId="{574C497D-31F4-4210-804A-B099316CF421}" type="sibTrans" cxnId="{A9A65455-FFA0-45B7-98B9-9C571E838B26}">
      <dgm:prSet/>
      <dgm:spPr/>
      <dgm:t>
        <a:bodyPr/>
        <a:lstStyle/>
        <a:p>
          <a:endParaRPr lang="lt-LT"/>
        </a:p>
      </dgm:t>
    </dgm:pt>
    <dgm:pt modelId="{AC6737E5-E1A8-4883-97AE-301D25FC5771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Automated system for cell imaging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F9AA7B-61CD-450D-B80D-C8A6D3D9B959}" type="parTrans" cxnId="{3282A7B6-CBFB-42F3-9BD6-1394A58B16C3}">
      <dgm:prSet/>
      <dgm:spPr/>
      <dgm:t>
        <a:bodyPr/>
        <a:lstStyle/>
        <a:p>
          <a:endParaRPr lang="lt-LT"/>
        </a:p>
      </dgm:t>
    </dgm:pt>
    <dgm:pt modelId="{94999E9F-D37D-4915-8081-0343A1F07057}" type="sibTrans" cxnId="{3282A7B6-CBFB-42F3-9BD6-1394A58B16C3}">
      <dgm:prSet/>
      <dgm:spPr/>
      <dgm:t>
        <a:bodyPr/>
        <a:lstStyle/>
        <a:p>
          <a:endParaRPr lang="lt-LT"/>
        </a:p>
      </dgm:t>
    </dgm:pt>
    <dgm:pt modelId="{AC0AF3DF-0965-4983-BB88-758FBBFD6FB2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Universal small molecule and macromolecule </a:t>
          </a:r>
          <a:r>
            <a:rPr lang="en-US" sz="1050" dirty="0" err="1">
              <a:latin typeface="Arial" panose="020B0604020202020204" pitchFamily="34" charset="0"/>
              <a:cs typeface="Arial" panose="020B0604020202020204" pitchFamily="34" charset="0"/>
            </a:rPr>
            <a:t>diffractometer</a:t>
          </a:r>
          <a:endParaRPr lang="lt-LT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21EBED-6D81-4021-AF71-EEA6FBF7FCFC}" type="parTrans" cxnId="{3F3EF599-89DE-4554-862C-51C249F33432}">
      <dgm:prSet/>
      <dgm:spPr/>
      <dgm:t>
        <a:bodyPr/>
        <a:lstStyle/>
        <a:p>
          <a:endParaRPr lang="lt-LT"/>
        </a:p>
      </dgm:t>
    </dgm:pt>
    <dgm:pt modelId="{1F8342D2-913D-446D-9293-C85B9EB182F6}" type="sibTrans" cxnId="{3F3EF599-89DE-4554-862C-51C249F33432}">
      <dgm:prSet/>
      <dgm:spPr/>
      <dgm:t>
        <a:bodyPr/>
        <a:lstStyle/>
        <a:p>
          <a:endParaRPr lang="lt-LT"/>
        </a:p>
      </dgm:t>
    </dgm:pt>
    <dgm:pt modelId="{1612E158-57A1-4343-9473-BB5527A3338B}">
      <dgm:prSet custT="1"/>
      <dgm:spPr/>
      <dgm:t>
        <a:bodyPr/>
        <a:lstStyle/>
        <a:p>
          <a:pPr rtl="0"/>
          <a:r>
            <a:rPr lang="en-GB" sz="1050" noProof="0" dirty="0">
              <a:latin typeface="Arial" panose="020B0604020202020204" pitchFamily="34" charset="0"/>
              <a:cs typeface="Arial" panose="020B0604020202020204" pitchFamily="34" charset="0"/>
            </a:rPr>
            <a:t>Sequencing platforms (</a:t>
          </a:r>
          <a:r>
            <a:rPr lang="en-GB" sz="1050" noProof="0" dirty="0" err="1">
              <a:latin typeface="Arial" panose="020B0604020202020204" pitchFamily="34" charset="0"/>
              <a:cs typeface="Arial" panose="020B0604020202020204" pitchFamily="34" charset="0"/>
            </a:rPr>
            <a:t>IonTorrent</a:t>
          </a:r>
          <a:r>
            <a:rPr lang="en-GB" sz="1050" noProof="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GB" sz="1050" noProof="0" dirty="0" err="1">
              <a:latin typeface="Arial" panose="020B0604020202020204" pitchFamily="34" charset="0"/>
              <a:cs typeface="Arial" panose="020B0604020202020204" pitchFamily="34" charset="0"/>
            </a:rPr>
            <a:t>Illumina</a:t>
          </a:r>
          <a:r>
            <a:rPr lang="en-GB" sz="1050" noProof="0" dirty="0">
              <a:latin typeface="Arial" panose="020B0604020202020204" pitchFamily="34" charset="0"/>
              <a:cs typeface="Arial" panose="020B0604020202020204" pitchFamily="34" charset="0"/>
            </a:rPr>
            <a:t>, Solid, Roche 454)</a:t>
          </a:r>
        </a:p>
      </dgm:t>
    </dgm:pt>
    <dgm:pt modelId="{77561CB1-0D9E-4FB2-972A-3960EBFF8B40}" type="parTrans" cxnId="{67323727-1B35-4583-9647-BC589E294F23}">
      <dgm:prSet/>
      <dgm:spPr/>
      <dgm:t>
        <a:bodyPr/>
        <a:lstStyle/>
        <a:p>
          <a:endParaRPr lang="lt-LT"/>
        </a:p>
      </dgm:t>
    </dgm:pt>
    <dgm:pt modelId="{1395B2E5-17D5-4B04-A8CF-825B031605AF}" type="sibTrans" cxnId="{67323727-1B35-4583-9647-BC589E294F23}">
      <dgm:prSet/>
      <dgm:spPr/>
      <dgm:t>
        <a:bodyPr/>
        <a:lstStyle/>
        <a:p>
          <a:endParaRPr lang="lt-LT"/>
        </a:p>
      </dgm:t>
    </dgm:pt>
    <dgm:pt modelId="{388821A2-82D0-4F48-A3C5-748AC8594969}">
      <dgm:prSet custT="1"/>
      <dgm:spPr/>
      <dgm:t>
        <a:bodyPr/>
        <a:lstStyle/>
        <a:p>
          <a:pPr rtl="0"/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Continuous wave solid state lasers (266 nm, 405 nm, 457 nm, 532  nm)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B045B0-F6AE-4E3B-A6D3-BA57E65F2CF9}" type="parTrans" cxnId="{5E28800B-3951-4DB7-AC12-271562A98024}">
      <dgm:prSet/>
      <dgm:spPr/>
      <dgm:t>
        <a:bodyPr/>
        <a:lstStyle/>
        <a:p>
          <a:endParaRPr lang="lt-LT"/>
        </a:p>
      </dgm:t>
    </dgm:pt>
    <dgm:pt modelId="{932C606C-C7C2-49B0-81F2-9C3D8A58BF66}" type="sibTrans" cxnId="{5E28800B-3951-4DB7-AC12-271562A98024}">
      <dgm:prSet/>
      <dgm:spPr/>
      <dgm:t>
        <a:bodyPr/>
        <a:lstStyle/>
        <a:p>
          <a:endParaRPr lang="lt-LT"/>
        </a:p>
      </dgm:t>
    </dgm:pt>
    <dgm:pt modelId="{2CA7FAA6-D951-431F-9C73-DC673011B8B9}">
      <dgm:prSet custT="1"/>
      <dgm:spPr/>
      <dgm:t>
        <a:bodyPr/>
        <a:lstStyle/>
        <a:p>
          <a:pPr rtl="0"/>
          <a:r>
            <a:rPr lang="en-US" sz="1050">
              <a:latin typeface="Arial" panose="020B0604020202020204" pitchFamily="34" charset="0"/>
              <a:cs typeface="Arial" panose="020B0604020202020204" pitchFamily="34" charset="0"/>
            </a:rPr>
            <a:t>Spin coater, WS-650-23NPP, Laurell</a:t>
          </a:r>
          <a:endParaRPr lang="lt-LT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5A5AE3-D0F8-400F-8716-4AC7C3FDDF6C}" type="parTrans" cxnId="{8A86E579-CB80-4B56-B869-BA0F6FC3289C}">
      <dgm:prSet/>
      <dgm:spPr/>
      <dgm:t>
        <a:bodyPr/>
        <a:lstStyle/>
        <a:p>
          <a:endParaRPr lang="lt-LT"/>
        </a:p>
      </dgm:t>
    </dgm:pt>
    <dgm:pt modelId="{18C8D9B3-93D8-4308-935D-F6B45826DA52}" type="sibTrans" cxnId="{8A86E579-CB80-4B56-B869-BA0F6FC3289C}">
      <dgm:prSet/>
      <dgm:spPr/>
      <dgm:t>
        <a:bodyPr/>
        <a:lstStyle/>
        <a:p>
          <a:endParaRPr lang="lt-LT"/>
        </a:p>
      </dgm:t>
    </dgm:pt>
    <dgm:pt modelId="{29AEEDC7-BC5C-4E8D-B9B6-C6508BBE1990}" type="pres">
      <dgm:prSet presAssocID="{4C531C53-FAD6-4206-AC12-E735A180FDB1}" presName="linearFlow" presStyleCnt="0">
        <dgm:presLayoutVars>
          <dgm:dir/>
          <dgm:resizeHandles val="exact"/>
        </dgm:presLayoutVars>
      </dgm:prSet>
      <dgm:spPr/>
    </dgm:pt>
    <dgm:pt modelId="{27C4B31D-AB83-4085-B284-65E937BEA49B}" type="pres">
      <dgm:prSet presAssocID="{FEA07262-57EA-4E7C-8112-EB0B6470267A}" presName="composite" presStyleCnt="0"/>
      <dgm:spPr/>
    </dgm:pt>
    <dgm:pt modelId="{60B8C907-793A-47AE-8D6B-B3A1C40FBA19}" type="pres">
      <dgm:prSet presAssocID="{FEA07262-57EA-4E7C-8112-EB0B6470267A}" presName="imgShp" presStyleLbl="fgImgPlace1" presStyleIdx="0" presStyleCnt="10"/>
      <dgm:spPr/>
    </dgm:pt>
    <dgm:pt modelId="{2FB94A69-CD1D-4B2A-A268-17F125884C19}" type="pres">
      <dgm:prSet presAssocID="{FEA07262-57EA-4E7C-8112-EB0B6470267A}" presName="txShp" presStyleLbl="node1" presStyleIdx="0" presStyleCnt="10">
        <dgm:presLayoutVars>
          <dgm:bulletEnabled val="1"/>
        </dgm:presLayoutVars>
      </dgm:prSet>
      <dgm:spPr/>
    </dgm:pt>
    <dgm:pt modelId="{8DDBFF0D-5849-471A-B6C5-DEE9FAF42E8E}" type="pres">
      <dgm:prSet presAssocID="{EFEE0F96-04ED-41AE-813E-31F276C46C6A}" presName="spacing" presStyleCnt="0"/>
      <dgm:spPr/>
    </dgm:pt>
    <dgm:pt modelId="{E3582076-2AAA-4E6D-90E5-D098688A7E77}" type="pres">
      <dgm:prSet presAssocID="{21F82BF1-3670-4795-AE60-7820A428AB4C}" presName="composite" presStyleCnt="0"/>
      <dgm:spPr/>
    </dgm:pt>
    <dgm:pt modelId="{6DAF386B-DB98-48A9-B9F1-646970F7B225}" type="pres">
      <dgm:prSet presAssocID="{21F82BF1-3670-4795-AE60-7820A428AB4C}" presName="imgShp" presStyleLbl="fgImgPlace1" presStyleIdx="1" presStyleCnt="10"/>
      <dgm:spPr/>
    </dgm:pt>
    <dgm:pt modelId="{35F3D818-BC69-4F33-B757-46436E790126}" type="pres">
      <dgm:prSet presAssocID="{21F82BF1-3670-4795-AE60-7820A428AB4C}" presName="txShp" presStyleLbl="node1" presStyleIdx="1" presStyleCnt="10">
        <dgm:presLayoutVars>
          <dgm:bulletEnabled val="1"/>
        </dgm:presLayoutVars>
      </dgm:prSet>
      <dgm:spPr/>
    </dgm:pt>
    <dgm:pt modelId="{BCBD7F81-EAFD-4762-BD73-7150B06F05D5}" type="pres">
      <dgm:prSet presAssocID="{42786EA3-5463-40FF-B951-0017B59389BE}" presName="spacing" presStyleCnt="0"/>
      <dgm:spPr/>
    </dgm:pt>
    <dgm:pt modelId="{EC163205-9ADF-4A5B-BC58-A402F7C4F317}" type="pres">
      <dgm:prSet presAssocID="{44EBF378-0826-4D8D-91BD-95D24EE1FB0E}" presName="composite" presStyleCnt="0"/>
      <dgm:spPr/>
    </dgm:pt>
    <dgm:pt modelId="{16AB24C9-B959-4F74-8C8F-D75EC1C781E5}" type="pres">
      <dgm:prSet presAssocID="{44EBF378-0826-4D8D-91BD-95D24EE1FB0E}" presName="imgShp" presStyleLbl="fgImgPlace1" presStyleIdx="2" presStyleCnt="10"/>
      <dgm:spPr/>
    </dgm:pt>
    <dgm:pt modelId="{B885A3DD-F279-473D-9B9B-CCD49B0BB17F}" type="pres">
      <dgm:prSet presAssocID="{44EBF378-0826-4D8D-91BD-95D24EE1FB0E}" presName="txShp" presStyleLbl="node1" presStyleIdx="2" presStyleCnt="10">
        <dgm:presLayoutVars>
          <dgm:bulletEnabled val="1"/>
        </dgm:presLayoutVars>
      </dgm:prSet>
      <dgm:spPr/>
    </dgm:pt>
    <dgm:pt modelId="{BCEE29AA-E7C8-4DEC-AC14-4632A8A1D438}" type="pres">
      <dgm:prSet presAssocID="{5DED47BF-B571-4CEF-8748-624622F477B6}" presName="spacing" presStyleCnt="0"/>
      <dgm:spPr/>
    </dgm:pt>
    <dgm:pt modelId="{E8DF6F7B-9C89-40F2-A2AE-DE00D6436259}" type="pres">
      <dgm:prSet presAssocID="{551005EC-EB44-4A3C-A8E1-4F210CD6A263}" presName="composite" presStyleCnt="0"/>
      <dgm:spPr/>
    </dgm:pt>
    <dgm:pt modelId="{9A52F34B-701B-423A-B086-D18F3A69B629}" type="pres">
      <dgm:prSet presAssocID="{551005EC-EB44-4A3C-A8E1-4F210CD6A263}" presName="imgShp" presStyleLbl="fgImgPlace1" presStyleIdx="3" presStyleCnt="10"/>
      <dgm:spPr/>
    </dgm:pt>
    <dgm:pt modelId="{F051668B-72AB-44E4-9747-4483F4C05903}" type="pres">
      <dgm:prSet presAssocID="{551005EC-EB44-4A3C-A8E1-4F210CD6A263}" presName="txShp" presStyleLbl="node1" presStyleIdx="3" presStyleCnt="10">
        <dgm:presLayoutVars>
          <dgm:bulletEnabled val="1"/>
        </dgm:presLayoutVars>
      </dgm:prSet>
      <dgm:spPr/>
    </dgm:pt>
    <dgm:pt modelId="{B3643123-80F6-41B6-B86B-5428969D31F7}" type="pres">
      <dgm:prSet presAssocID="{9C0459FD-A6AB-477C-8FEF-F8BA1402D884}" presName="spacing" presStyleCnt="0"/>
      <dgm:spPr/>
    </dgm:pt>
    <dgm:pt modelId="{975C5B40-5A08-4CBA-8E76-1D876FCEBFDF}" type="pres">
      <dgm:prSet presAssocID="{34404989-E649-4E98-9506-E625FC455710}" presName="composite" presStyleCnt="0"/>
      <dgm:spPr/>
    </dgm:pt>
    <dgm:pt modelId="{88368AAE-E917-4B67-B4DA-E7967890A9E1}" type="pres">
      <dgm:prSet presAssocID="{34404989-E649-4E98-9506-E625FC455710}" presName="imgShp" presStyleLbl="fgImgPlace1" presStyleIdx="4" presStyleCnt="10"/>
      <dgm:spPr/>
    </dgm:pt>
    <dgm:pt modelId="{2E58E60C-570E-4BB5-B9F2-73F44EBFD008}" type="pres">
      <dgm:prSet presAssocID="{34404989-E649-4E98-9506-E625FC455710}" presName="txShp" presStyleLbl="node1" presStyleIdx="4" presStyleCnt="10">
        <dgm:presLayoutVars>
          <dgm:bulletEnabled val="1"/>
        </dgm:presLayoutVars>
      </dgm:prSet>
      <dgm:spPr/>
    </dgm:pt>
    <dgm:pt modelId="{AC4B9767-1FC3-4F78-AC51-0E6D7BA6D8C6}" type="pres">
      <dgm:prSet presAssocID="{574C497D-31F4-4210-804A-B099316CF421}" presName="spacing" presStyleCnt="0"/>
      <dgm:spPr/>
    </dgm:pt>
    <dgm:pt modelId="{E22379B4-1603-43DF-8C1F-B7179B00AF89}" type="pres">
      <dgm:prSet presAssocID="{AC6737E5-E1A8-4883-97AE-301D25FC5771}" presName="composite" presStyleCnt="0"/>
      <dgm:spPr/>
    </dgm:pt>
    <dgm:pt modelId="{AB58FA67-8E6D-4F95-BEF4-4F2EC9E837BC}" type="pres">
      <dgm:prSet presAssocID="{AC6737E5-E1A8-4883-97AE-301D25FC5771}" presName="imgShp" presStyleLbl="fgImgPlace1" presStyleIdx="5" presStyleCnt="10"/>
      <dgm:spPr/>
    </dgm:pt>
    <dgm:pt modelId="{EBF16128-EF7E-45C0-8419-173F85407001}" type="pres">
      <dgm:prSet presAssocID="{AC6737E5-E1A8-4883-97AE-301D25FC5771}" presName="txShp" presStyleLbl="node1" presStyleIdx="5" presStyleCnt="10">
        <dgm:presLayoutVars>
          <dgm:bulletEnabled val="1"/>
        </dgm:presLayoutVars>
      </dgm:prSet>
      <dgm:spPr/>
    </dgm:pt>
    <dgm:pt modelId="{5437E4CF-3B4C-41C1-B9A2-727F2A2A969E}" type="pres">
      <dgm:prSet presAssocID="{94999E9F-D37D-4915-8081-0343A1F07057}" presName="spacing" presStyleCnt="0"/>
      <dgm:spPr/>
    </dgm:pt>
    <dgm:pt modelId="{DBBEB36D-D100-468A-8AC3-1F34BF9B6B50}" type="pres">
      <dgm:prSet presAssocID="{AC0AF3DF-0965-4983-BB88-758FBBFD6FB2}" presName="composite" presStyleCnt="0"/>
      <dgm:spPr/>
    </dgm:pt>
    <dgm:pt modelId="{B5968EDB-7C15-4C8E-AD4F-1A69B791ECB4}" type="pres">
      <dgm:prSet presAssocID="{AC0AF3DF-0965-4983-BB88-758FBBFD6FB2}" presName="imgShp" presStyleLbl="fgImgPlace1" presStyleIdx="6" presStyleCnt="10"/>
      <dgm:spPr/>
    </dgm:pt>
    <dgm:pt modelId="{5CB8671F-A4A8-4359-9F7B-EB3D49E8E33A}" type="pres">
      <dgm:prSet presAssocID="{AC0AF3DF-0965-4983-BB88-758FBBFD6FB2}" presName="txShp" presStyleLbl="node1" presStyleIdx="6" presStyleCnt="10">
        <dgm:presLayoutVars>
          <dgm:bulletEnabled val="1"/>
        </dgm:presLayoutVars>
      </dgm:prSet>
      <dgm:spPr/>
    </dgm:pt>
    <dgm:pt modelId="{85A350FF-0DFA-4123-AE22-C28D3EC9DCBF}" type="pres">
      <dgm:prSet presAssocID="{1F8342D2-913D-446D-9293-C85B9EB182F6}" presName="spacing" presStyleCnt="0"/>
      <dgm:spPr/>
    </dgm:pt>
    <dgm:pt modelId="{A818908D-9956-4453-BB2C-75BBBFF50474}" type="pres">
      <dgm:prSet presAssocID="{1612E158-57A1-4343-9473-BB5527A3338B}" presName="composite" presStyleCnt="0"/>
      <dgm:spPr/>
    </dgm:pt>
    <dgm:pt modelId="{AC829B2A-5AF7-468A-B4CA-8CA94136C911}" type="pres">
      <dgm:prSet presAssocID="{1612E158-57A1-4343-9473-BB5527A3338B}" presName="imgShp" presStyleLbl="fgImgPlace1" presStyleIdx="7" presStyleCnt="10"/>
      <dgm:spPr/>
    </dgm:pt>
    <dgm:pt modelId="{D20C4C88-FE62-40AE-A380-274FD02C0ED7}" type="pres">
      <dgm:prSet presAssocID="{1612E158-57A1-4343-9473-BB5527A3338B}" presName="txShp" presStyleLbl="node1" presStyleIdx="7" presStyleCnt="10">
        <dgm:presLayoutVars>
          <dgm:bulletEnabled val="1"/>
        </dgm:presLayoutVars>
      </dgm:prSet>
      <dgm:spPr/>
    </dgm:pt>
    <dgm:pt modelId="{ED93AE98-8969-4609-ADAA-0BD6DA7CD58F}" type="pres">
      <dgm:prSet presAssocID="{1395B2E5-17D5-4B04-A8CF-825B031605AF}" presName="spacing" presStyleCnt="0"/>
      <dgm:spPr/>
    </dgm:pt>
    <dgm:pt modelId="{554A10D7-B98A-4309-A0E5-DAC5E5967637}" type="pres">
      <dgm:prSet presAssocID="{388821A2-82D0-4F48-A3C5-748AC8594969}" presName="composite" presStyleCnt="0"/>
      <dgm:spPr/>
    </dgm:pt>
    <dgm:pt modelId="{DBA79BAC-AB43-4938-BE71-7CA8E791D906}" type="pres">
      <dgm:prSet presAssocID="{388821A2-82D0-4F48-A3C5-748AC8594969}" presName="imgShp" presStyleLbl="fgImgPlace1" presStyleIdx="8" presStyleCnt="10"/>
      <dgm:spPr/>
    </dgm:pt>
    <dgm:pt modelId="{9942A5F6-A5ED-4A11-8803-60C3A84E7728}" type="pres">
      <dgm:prSet presAssocID="{388821A2-82D0-4F48-A3C5-748AC8594969}" presName="txShp" presStyleLbl="node1" presStyleIdx="8" presStyleCnt="10">
        <dgm:presLayoutVars>
          <dgm:bulletEnabled val="1"/>
        </dgm:presLayoutVars>
      </dgm:prSet>
      <dgm:spPr/>
    </dgm:pt>
    <dgm:pt modelId="{66D76B10-34B0-4B48-8A9E-BD70885116DD}" type="pres">
      <dgm:prSet presAssocID="{932C606C-C7C2-49B0-81F2-9C3D8A58BF66}" presName="spacing" presStyleCnt="0"/>
      <dgm:spPr/>
    </dgm:pt>
    <dgm:pt modelId="{97D47602-2F3B-45C9-8425-14D186AC1CB1}" type="pres">
      <dgm:prSet presAssocID="{2CA7FAA6-D951-431F-9C73-DC673011B8B9}" presName="composite" presStyleCnt="0"/>
      <dgm:spPr/>
    </dgm:pt>
    <dgm:pt modelId="{019D5F49-9DDC-49BF-9833-DEDD235BC78C}" type="pres">
      <dgm:prSet presAssocID="{2CA7FAA6-D951-431F-9C73-DC673011B8B9}" presName="imgShp" presStyleLbl="fgImgPlace1" presStyleIdx="9" presStyleCnt="10"/>
      <dgm:spPr/>
    </dgm:pt>
    <dgm:pt modelId="{33C5A730-B7B9-4156-94C5-80253CA9CA11}" type="pres">
      <dgm:prSet presAssocID="{2CA7FAA6-D951-431F-9C73-DC673011B8B9}" presName="txShp" presStyleLbl="node1" presStyleIdx="9" presStyleCnt="10">
        <dgm:presLayoutVars>
          <dgm:bulletEnabled val="1"/>
        </dgm:presLayoutVars>
      </dgm:prSet>
      <dgm:spPr/>
    </dgm:pt>
  </dgm:ptLst>
  <dgm:cxnLst>
    <dgm:cxn modelId="{A783A3ED-0925-4ED3-9163-31F9FBFF4CDE}" type="presOf" srcId="{AC6737E5-E1A8-4883-97AE-301D25FC5771}" destId="{EBF16128-EF7E-45C0-8419-173F85407001}" srcOrd="0" destOrd="0" presId="urn:microsoft.com/office/officeart/2005/8/layout/vList3"/>
    <dgm:cxn modelId="{3282A7B6-CBFB-42F3-9BD6-1394A58B16C3}" srcId="{4C531C53-FAD6-4206-AC12-E735A180FDB1}" destId="{AC6737E5-E1A8-4883-97AE-301D25FC5771}" srcOrd="5" destOrd="0" parTransId="{77F9AA7B-61CD-450D-B80D-C8A6D3D9B959}" sibTransId="{94999E9F-D37D-4915-8081-0343A1F07057}"/>
    <dgm:cxn modelId="{67323727-1B35-4583-9647-BC589E294F23}" srcId="{4C531C53-FAD6-4206-AC12-E735A180FDB1}" destId="{1612E158-57A1-4343-9473-BB5527A3338B}" srcOrd="7" destOrd="0" parTransId="{77561CB1-0D9E-4FB2-972A-3960EBFF8B40}" sibTransId="{1395B2E5-17D5-4B04-A8CF-825B031605AF}"/>
    <dgm:cxn modelId="{A9A65455-FFA0-45B7-98B9-9C571E838B26}" srcId="{4C531C53-FAD6-4206-AC12-E735A180FDB1}" destId="{34404989-E649-4E98-9506-E625FC455710}" srcOrd="4" destOrd="0" parTransId="{47D25F02-0800-4DBD-971B-6774D17AE836}" sibTransId="{574C497D-31F4-4210-804A-B099316CF421}"/>
    <dgm:cxn modelId="{8E004F16-22A7-4E4D-9B9B-1B2BC48E4F16}" type="presOf" srcId="{1612E158-57A1-4343-9473-BB5527A3338B}" destId="{D20C4C88-FE62-40AE-A380-274FD02C0ED7}" srcOrd="0" destOrd="0" presId="urn:microsoft.com/office/officeart/2005/8/layout/vList3"/>
    <dgm:cxn modelId="{5E28800B-3951-4DB7-AC12-271562A98024}" srcId="{4C531C53-FAD6-4206-AC12-E735A180FDB1}" destId="{388821A2-82D0-4F48-A3C5-748AC8594969}" srcOrd="8" destOrd="0" parTransId="{07B045B0-F6AE-4E3B-A6D3-BA57E65F2CF9}" sibTransId="{932C606C-C7C2-49B0-81F2-9C3D8A58BF66}"/>
    <dgm:cxn modelId="{EA94E0DC-A8B7-4FA0-A52F-2072F363F1AF}" srcId="{4C531C53-FAD6-4206-AC12-E735A180FDB1}" destId="{551005EC-EB44-4A3C-A8E1-4F210CD6A263}" srcOrd="3" destOrd="0" parTransId="{ABF10097-D424-4065-BBD4-7E3F11180005}" sibTransId="{9C0459FD-A6AB-477C-8FEF-F8BA1402D884}"/>
    <dgm:cxn modelId="{A1669AA1-0D67-42A6-8D85-735CAD2B153B}" type="presOf" srcId="{388821A2-82D0-4F48-A3C5-748AC8594969}" destId="{9942A5F6-A5ED-4A11-8803-60C3A84E7728}" srcOrd="0" destOrd="0" presId="urn:microsoft.com/office/officeart/2005/8/layout/vList3"/>
    <dgm:cxn modelId="{20E6318A-514E-4D8A-A9DF-12B1C69F99BA}" type="presOf" srcId="{44EBF378-0826-4D8D-91BD-95D24EE1FB0E}" destId="{B885A3DD-F279-473D-9B9B-CCD49B0BB17F}" srcOrd="0" destOrd="0" presId="urn:microsoft.com/office/officeart/2005/8/layout/vList3"/>
    <dgm:cxn modelId="{07FFE8F8-B1C7-4C96-A6E9-ADE549AB52EA}" type="presOf" srcId="{4C531C53-FAD6-4206-AC12-E735A180FDB1}" destId="{29AEEDC7-BC5C-4E8D-B9B6-C6508BBE1990}" srcOrd="0" destOrd="0" presId="urn:microsoft.com/office/officeart/2005/8/layout/vList3"/>
    <dgm:cxn modelId="{F629D4F5-56D5-4009-A35A-5FBD4ACF4459}" type="presOf" srcId="{2CA7FAA6-D951-431F-9C73-DC673011B8B9}" destId="{33C5A730-B7B9-4156-94C5-80253CA9CA11}" srcOrd="0" destOrd="0" presId="urn:microsoft.com/office/officeart/2005/8/layout/vList3"/>
    <dgm:cxn modelId="{60771A63-CBB9-435C-947C-ABCFD4EBD71F}" srcId="{4C531C53-FAD6-4206-AC12-E735A180FDB1}" destId="{21F82BF1-3670-4795-AE60-7820A428AB4C}" srcOrd="1" destOrd="0" parTransId="{7611861A-67E6-4C2A-AA17-84F12A6F7CF4}" sibTransId="{42786EA3-5463-40FF-B951-0017B59389BE}"/>
    <dgm:cxn modelId="{3F3EF599-89DE-4554-862C-51C249F33432}" srcId="{4C531C53-FAD6-4206-AC12-E735A180FDB1}" destId="{AC0AF3DF-0965-4983-BB88-758FBBFD6FB2}" srcOrd="6" destOrd="0" parTransId="{0821EBED-6D81-4021-AF71-EEA6FBF7FCFC}" sibTransId="{1F8342D2-913D-446D-9293-C85B9EB182F6}"/>
    <dgm:cxn modelId="{B946EEF1-D352-470D-852C-29E29377C03E}" srcId="{4C531C53-FAD6-4206-AC12-E735A180FDB1}" destId="{FEA07262-57EA-4E7C-8112-EB0B6470267A}" srcOrd="0" destOrd="0" parTransId="{DEFF917A-69AA-4082-BDBE-34B0C9EADE26}" sibTransId="{EFEE0F96-04ED-41AE-813E-31F276C46C6A}"/>
    <dgm:cxn modelId="{7768BB39-7342-4E6C-BADC-C832AF44EC1F}" type="presOf" srcId="{551005EC-EB44-4A3C-A8E1-4F210CD6A263}" destId="{F051668B-72AB-44E4-9747-4483F4C05903}" srcOrd="0" destOrd="0" presId="urn:microsoft.com/office/officeart/2005/8/layout/vList3"/>
    <dgm:cxn modelId="{E3A2C0DD-401A-41DB-9A8E-547522BF03E8}" type="presOf" srcId="{AC0AF3DF-0965-4983-BB88-758FBBFD6FB2}" destId="{5CB8671F-A4A8-4359-9F7B-EB3D49E8E33A}" srcOrd="0" destOrd="0" presId="urn:microsoft.com/office/officeart/2005/8/layout/vList3"/>
    <dgm:cxn modelId="{8A86E579-CB80-4B56-B869-BA0F6FC3289C}" srcId="{4C531C53-FAD6-4206-AC12-E735A180FDB1}" destId="{2CA7FAA6-D951-431F-9C73-DC673011B8B9}" srcOrd="9" destOrd="0" parTransId="{E15A5AE3-D0F8-400F-8716-4AC7C3FDDF6C}" sibTransId="{18C8D9B3-93D8-4308-935D-F6B45826DA52}"/>
    <dgm:cxn modelId="{F180B424-83CA-41EE-8CED-2EFB30DBD1DF}" type="presOf" srcId="{21F82BF1-3670-4795-AE60-7820A428AB4C}" destId="{35F3D818-BC69-4F33-B757-46436E790126}" srcOrd="0" destOrd="0" presId="urn:microsoft.com/office/officeart/2005/8/layout/vList3"/>
    <dgm:cxn modelId="{E160308B-F946-475A-994F-AB858FEF1CA8}" srcId="{4C531C53-FAD6-4206-AC12-E735A180FDB1}" destId="{44EBF378-0826-4D8D-91BD-95D24EE1FB0E}" srcOrd="2" destOrd="0" parTransId="{C968662E-F3D2-442C-969A-2FEB7F85D017}" sibTransId="{5DED47BF-B571-4CEF-8748-624622F477B6}"/>
    <dgm:cxn modelId="{EF26417A-C6F4-48A9-91BB-A703337E0EE0}" type="presOf" srcId="{34404989-E649-4E98-9506-E625FC455710}" destId="{2E58E60C-570E-4BB5-B9F2-73F44EBFD008}" srcOrd="0" destOrd="0" presId="urn:microsoft.com/office/officeart/2005/8/layout/vList3"/>
    <dgm:cxn modelId="{10545304-FE77-40EC-8725-4B220F8896BC}" type="presOf" srcId="{FEA07262-57EA-4E7C-8112-EB0B6470267A}" destId="{2FB94A69-CD1D-4B2A-A268-17F125884C19}" srcOrd="0" destOrd="0" presId="urn:microsoft.com/office/officeart/2005/8/layout/vList3"/>
    <dgm:cxn modelId="{471CEBED-737B-44F7-BAFE-C53FA332633D}" type="presParOf" srcId="{29AEEDC7-BC5C-4E8D-B9B6-C6508BBE1990}" destId="{27C4B31D-AB83-4085-B284-65E937BEA49B}" srcOrd="0" destOrd="0" presId="urn:microsoft.com/office/officeart/2005/8/layout/vList3"/>
    <dgm:cxn modelId="{4BD9E21B-21F4-425A-BA23-F3C795113FA1}" type="presParOf" srcId="{27C4B31D-AB83-4085-B284-65E937BEA49B}" destId="{60B8C907-793A-47AE-8D6B-B3A1C40FBA19}" srcOrd="0" destOrd="0" presId="urn:microsoft.com/office/officeart/2005/8/layout/vList3"/>
    <dgm:cxn modelId="{A6BD4479-8D72-43D9-8B8B-F5F2359CBB9E}" type="presParOf" srcId="{27C4B31D-AB83-4085-B284-65E937BEA49B}" destId="{2FB94A69-CD1D-4B2A-A268-17F125884C19}" srcOrd="1" destOrd="0" presId="urn:microsoft.com/office/officeart/2005/8/layout/vList3"/>
    <dgm:cxn modelId="{C4DB5C4A-BA3C-4366-A873-19A8E3D4A376}" type="presParOf" srcId="{29AEEDC7-BC5C-4E8D-B9B6-C6508BBE1990}" destId="{8DDBFF0D-5849-471A-B6C5-DEE9FAF42E8E}" srcOrd="1" destOrd="0" presId="urn:microsoft.com/office/officeart/2005/8/layout/vList3"/>
    <dgm:cxn modelId="{61E2835B-7385-4DE3-8EF5-B71E9096087E}" type="presParOf" srcId="{29AEEDC7-BC5C-4E8D-B9B6-C6508BBE1990}" destId="{E3582076-2AAA-4E6D-90E5-D098688A7E77}" srcOrd="2" destOrd="0" presId="urn:microsoft.com/office/officeart/2005/8/layout/vList3"/>
    <dgm:cxn modelId="{7FB30A7A-B005-403D-B424-FB456EEEE2D9}" type="presParOf" srcId="{E3582076-2AAA-4E6D-90E5-D098688A7E77}" destId="{6DAF386B-DB98-48A9-B9F1-646970F7B225}" srcOrd="0" destOrd="0" presId="urn:microsoft.com/office/officeart/2005/8/layout/vList3"/>
    <dgm:cxn modelId="{C2BE7FD4-E4F2-4CC3-AAE6-81E447498829}" type="presParOf" srcId="{E3582076-2AAA-4E6D-90E5-D098688A7E77}" destId="{35F3D818-BC69-4F33-B757-46436E790126}" srcOrd="1" destOrd="0" presId="urn:microsoft.com/office/officeart/2005/8/layout/vList3"/>
    <dgm:cxn modelId="{F30E2CB5-CC67-4AF4-AB05-D61CF1DEB99E}" type="presParOf" srcId="{29AEEDC7-BC5C-4E8D-B9B6-C6508BBE1990}" destId="{BCBD7F81-EAFD-4762-BD73-7150B06F05D5}" srcOrd="3" destOrd="0" presId="urn:microsoft.com/office/officeart/2005/8/layout/vList3"/>
    <dgm:cxn modelId="{9936D8F3-0E2D-43C4-A090-BA6C4EDD52B8}" type="presParOf" srcId="{29AEEDC7-BC5C-4E8D-B9B6-C6508BBE1990}" destId="{EC163205-9ADF-4A5B-BC58-A402F7C4F317}" srcOrd="4" destOrd="0" presId="urn:microsoft.com/office/officeart/2005/8/layout/vList3"/>
    <dgm:cxn modelId="{3F551CE6-BCAF-4158-AE15-ADBFABAA6660}" type="presParOf" srcId="{EC163205-9ADF-4A5B-BC58-A402F7C4F317}" destId="{16AB24C9-B959-4F74-8C8F-D75EC1C781E5}" srcOrd="0" destOrd="0" presId="urn:microsoft.com/office/officeart/2005/8/layout/vList3"/>
    <dgm:cxn modelId="{D3B03732-946C-4D07-BE76-B12E5148F5F1}" type="presParOf" srcId="{EC163205-9ADF-4A5B-BC58-A402F7C4F317}" destId="{B885A3DD-F279-473D-9B9B-CCD49B0BB17F}" srcOrd="1" destOrd="0" presId="urn:microsoft.com/office/officeart/2005/8/layout/vList3"/>
    <dgm:cxn modelId="{C737D7A5-47AA-4151-BB8D-79A638503DB0}" type="presParOf" srcId="{29AEEDC7-BC5C-4E8D-B9B6-C6508BBE1990}" destId="{BCEE29AA-E7C8-4DEC-AC14-4632A8A1D438}" srcOrd="5" destOrd="0" presId="urn:microsoft.com/office/officeart/2005/8/layout/vList3"/>
    <dgm:cxn modelId="{4C18428B-DCCA-463B-ADCB-E99EFD0D3CD9}" type="presParOf" srcId="{29AEEDC7-BC5C-4E8D-B9B6-C6508BBE1990}" destId="{E8DF6F7B-9C89-40F2-A2AE-DE00D6436259}" srcOrd="6" destOrd="0" presId="urn:microsoft.com/office/officeart/2005/8/layout/vList3"/>
    <dgm:cxn modelId="{FB61E0BD-9AA5-4974-BA14-E32D3598EEF4}" type="presParOf" srcId="{E8DF6F7B-9C89-40F2-A2AE-DE00D6436259}" destId="{9A52F34B-701B-423A-B086-D18F3A69B629}" srcOrd="0" destOrd="0" presId="urn:microsoft.com/office/officeart/2005/8/layout/vList3"/>
    <dgm:cxn modelId="{FF832580-79F9-4D8A-9DA1-7F4B945EDA3A}" type="presParOf" srcId="{E8DF6F7B-9C89-40F2-A2AE-DE00D6436259}" destId="{F051668B-72AB-44E4-9747-4483F4C05903}" srcOrd="1" destOrd="0" presId="urn:microsoft.com/office/officeart/2005/8/layout/vList3"/>
    <dgm:cxn modelId="{89FD4032-D7ED-48D8-9181-3A1D78DA3E82}" type="presParOf" srcId="{29AEEDC7-BC5C-4E8D-B9B6-C6508BBE1990}" destId="{B3643123-80F6-41B6-B86B-5428969D31F7}" srcOrd="7" destOrd="0" presId="urn:microsoft.com/office/officeart/2005/8/layout/vList3"/>
    <dgm:cxn modelId="{492DF477-BDA4-4CDD-810E-4DC18FBD7721}" type="presParOf" srcId="{29AEEDC7-BC5C-4E8D-B9B6-C6508BBE1990}" destId="{975C5B40-5A08-4CBA-8E76-1D876FCEBFDF}" srcOrd="8" destOrd="0" presId="urn:microsoft.com/office/officeart/2005/8/layout/vList3"/>
    <dgm:cxn modelId="{5771B7FD-E1E5-4FDC-95FB-FDBE27A5299A}" type="presParOf" srcId="{975C5B40-5A08-4CBA-8E76-1D876FCEBFDF}" destId="{88368AAE-E917-4B67-B4DA-E7967890A9E1}" srcOrd="0" destOrd="0" presId="urn:microsoft.com/office/officeart/2005/8/layout/vList3"/>
    <dgm:cxn modelId="{214347DA-AB08-4100-9F55-B390C0378191}" type="presParOf" srcId="{975C5B40-5A08-4CBA-8E76-1D876FCEBFDF}" destId="{2E58E60C-570E-4BB5-B9F2-73F44EBFD008}" srcOrd="1" destOrd="0" presId="urn:microsoft.com/office/officeart/2005/8/layout/vList3"/>
    <dgm:cxn modelId="{2EEBFC8B-696B-43A0-839C-B8147FB06775}" type="presParOf" srcId="{29AEEDC7-BC5C-4E8D-B9B6-C6508BBE1990}" destId="{AC4B9767-1FC3-4F78-AC51-0E6D7BA6D8C6}" srcOrd="9" destOrd="0" presId="urn:microsoft.com/office/officeart/2005/8/layout/vList3"/>
    <dgm:cxn modelId="{2BFAB69C-144B-49FB-9053-02D8166076D5}" type="presParOf" srcId="{29AEEDC7-BC5C-4E8D-B9B6-C6508BBE1990}" destId="{E22379B4-1603-43DF-8C1F-B7179B00AF89}" srcOrd="10" destOrd="0" presId="urn:microsoft.com/office/officeart/2005/8/layout/vList3"/>
    <dgm:cxn modelId="{DE65C604-C2DC-45DC-A0EB-8267336C0AF8}" type="presParOf" srcId="{E22379B4-1603-43DF-8C1F-B7179B00AF89}" destId="{AB58FA67-8E6D-4F95-BEF4-4F2EC9E837BC}" srcOrd="0" destOrd="0" presId="urn:microsoft.com/office/officeart/2005/8/layout/vList3"/>
    <dgm:cxn modelId="{D8BABB71-BAB3-4ED4-B0B3-02F85B6418F0}" type="presParOf" srcId="{E22379B4-1603-43DF-8C1F-B7179B00AF89}" destId="{EBF16128-EF7E-45C0-8419-173F85407001}" srcOrd="1" destOrd="0" presId="urn:microsoft.com/office/officeart/2005/8/layout/vList3"/>
    <dgm:cxn modelId="{1E29D0A9-3FC7-483A-9B18-A6E4957447C0}" type="presParOf" srcId="{29AEEDC7-BC5C-4E8D-B9B6-C6508BBE1990}" destId="{5437E4CF-3B4C-41C1-B9A2-727F2A2A969E}" srcOrd="11" destOrd="0" presId="urn:microsoft.com/office/officeart/2005/8/layout/vList3"/>
    <dgm:cxn modelId="{5B586086-296D-41CD-8A23-2D770C4461F8}" type="presParOf" srcId="{29AEEDC7-BC5C-4E8D-B9B6-C6508BBE1990}" destId="{DBBEB36D-D100-468A-8AC3-1F34BF9B6B50}" srcOrd="12" destOrd="0" presId="urn:microsoft.com/office/officeart/2005/8/layout/vList3"/>
    <dgm:cxn modelId="{8F3AF748-2813-48D3-8570-5632A42263C2}" type="presParOf" srcId="{DBBEB36D-D100-468A-8AC3-1F34BF9B6B50}" destId="{B5968EDB-7C15-4C8E-AD4F-1A69B791ECB4}" srcOrd="0" destOrd="0" presId="urn:microsoft.com/office/officeart/2005/8/layout/vList3"/>
    <dgm:cxn modelId="{CE9776FE-529E-4A13-BE66-C0D9B5949787}" type="presParOf" srcId="{DBBEB36D-D100-468A-8AC3-1F34BF9B6B50}" destId="{5CB8671F-A4A8-4359-9F7B-EB3D49E8E33A}" srcOrd="1" destOrd="0" presId="urn:microsoft.com/office/officeart/2005/8/layout/vList3"/>
    <dgm:cxn modelId="{AFFE02D6-C59F-4431-B52D-30660D9294AD}" type="presParOf" srcId="{29AEEDC7-BC5C-4E8D-B9B6-C6508BBE1990}" destId="{85A350FF-0DFA-4123-AE22-C28D3EC9DCBF}" srcOrd="13" destOrd="0" presId="urn:microsoft.com/office/officeart/2005/8/layout/vList3"/>
    <dgm:cxn modelId="{6A4ED2E5-C42C-4B65-9150-A948D041ED43}" type="presParOf" srcId="{29AEEDC7-BC5C-4E8D-B9B6-C6508BBE1990}" destId="{A818908D-9956-4453-BB2C-75BBBFF50474}" srcOrd="14" destOrd="0" presId="urn:microsoft.com/office/officeart/2005/8/layout/vList3"/>
    <dgm:cxn modelId="{1535BB38-9AFF-4EEC-81E1-CCB75521C6C7}" type="presParOf" srcId="{A818908D-9956-4453-BB2C-75BBBFF50474}" destId="{AC829B2A-5AF7-468A-B4CA-8CA94136C911}" srcOrd="0" destOrd="0" presId="urn:microsoft.com/office/officeart/2005/8/layout/vList3"/>
    <dgm:cxn modelId="{AD7BE502-D8A3-4603-AEDF-6DA309885FB6}" type="presParOf" srcId="{A818908D-9956-4453-BB2C-75BBBFF50474}" destId="{D20C4C88-FE62-40AE-A380-274FD02C0ED7}" srcOrd="1" destOrd="0" presId="urn:microsoft.com/office/officeart/2005/8/layout/vList3"/>
    <dgm:cxn modelId="{52BD15B6-DD2D-41C2-A1AA-65F007BB674A}" type="presParOf" srcId="{29AEEDC7-BC5C-4E8D-B9B6-C6508BBE1990}" destId="{ED93AE98-8969-4609-ADAA-0BD6DA7CD58F}" srcOrd="15" destOrd="0" presId="urn:microsoft.com/office/officeart/2005/8/layout/vList3"/>
    <dgm:cxn modelId="{47068C5D-ABEF-4BAE-A887-992D2F86C59F}" type="presParOf" srcId="{29AEEDC7-BC5C-4E8D-B9B6-C6508BBE1990}" destId="{554A10D7-B98A-4309-A0E5-DAC5E5967637}" srcOrd="16" destOrd="0" presId="urn:microsoft.com/office/officeart/2005/8/layout/vList3"/>
    <dgm:cxn modelId="{B0C1C08B-82E5-4CBE-AA49-F757235197B2}" type="presParOf" srcId="{554A10D7-B98A-4309-A0E5-DAC5E5967637}" destId="{DBA79BAC-AB43-4938-BE71-7CA8E791D906}" srcOrd="0" destOrd="0" presId="urn:microsoft.com/office/officeart/2005/8/layout/vList3"/>
    <dgm:cxn modelId="{22AE94E0-13E8-4A92-AAB7-E53F4C0B130A}" type="presParOf" srcId="{554A10D7-B98A-4309-A0E5-DAC5E5967637}" destId="{9942A5F6-A5ED-4A11-8803-60C3A84E7728}" srcOrd="1" destOrd="0" presId="urn:microsoft.com/office/officeart/2005/8/layout/vList3"/>
    <dgm:cxn modelId="{9A03AD78-0C2B-4173-B923-6C7DA15BBE0C}" type="presParOf" srcId="{29AEEDC7-BC5C-4E8D-B9B6-C6508BBE1990}" destId="{66D76B10-34B0-4B48-8A9E-BD70885116DD}" srcOrd="17" destOrd="0" presId="urn:microsoft.com/office/officeart/2005/8/layout/vList3"/>
    <dgm:cxn modelId="{6124FB8D-7655-4B34-A8E1-4B3C6FF8C224}" type="presParOf" srcId="{29AEEDC7-BC5C-4E8D-B9B6-C6508BBE1990}" destId="{97D47602-2F3B-45C9-8425-14D186AC1CB1}" srcOrd="18" destOrd="0" presId="urn:microsoft.com/office/officeart/2005/8/layout/vList3"/>
    <dgm:cxn modelId="{46BACE5D-78F7-47BF-A87F-1052BA3D91CA}" type="presParOf" srcId="{97D47602-2F3B-45C9-8425-14D186AC1CB1}" destId="{019D5F49-9DDC-49BF-9833-DEDD235BC78C}" srcOrd="0" destOrd="0" presId="urn:microsoft.com/office/officeart/2005/8/layout/vList3"/>
    <dgm:cxn modelId="{C792DC73-68BA-47DE-A11E-94D61D5324BB}" type="presParOf" srcId="{97D47602-2F3B-45C9-8425-14D186AC1CB1}" destId="{33C5A730-B7B9-4156-94C5-80253CA9CA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94A69-CD1D-4B2A-A268-17F125884C19}">
      <dsp:nvSpPr>
        <dsp:cNvPr id="0" name=""/>
        <dsp:cNvSpPr/>
      </dsp:nvSpPr>
      <dsp:spPr>
        <a:xfrm rot="10800000">
          <a:off x="1467640" y="142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X-ray crystallography system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142"/>
        <a:ext cx="5383502" cy="356729"/>
      </dsp:txXfrm>
    </dsp:sp>
    <dsp:sp modelId="{60B8C907-793A-47AE-8D6B-B3A1C40FBA19}">
      <dsp:nvSpPr>
        <dsp:cNvPr id="0" name=""/>
        <dsp:cNvSpPr/>
      </dsp:nvSpPr>
      <dsp:spPr>
        <a:xfrm>
          <a:off x="1289275" y="142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3D818-BC69-4F33-B757-46436E790126}">
      <dsp:nvSpPr>
        <dsp:cNvPr id="0" name=""/>
        <dsp:cNvSpPr/>
      </dsp:nvSpPr>
      <dsp:spPr>
        <a:xfrm rot="10800000">
          <a:off x="1467640" y="463359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Mass spectrometers and liquid chromatography systems for proteomics analysis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463359"/>
        <a:ext cx="5383502" cy="356729"/>
      </dsp:txXfrm>
    </dsp:sp>
    <dsp:sp modelId="{6DAF386B-DB98-48A9-B9F1-646970F7B225}">
      <dsp:nvSpPr>
        <dsp:cNvPr id="0" name=""/>
        <dsp:cNvSpPr/>
      </dsp:nvSpPr>
      <dsp:spPr>
        <a:xfrm>
          <a:off x="1289275" y="463359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5A3DD-F279-473D-9B9B-CCD49B0BB17F}">
      <dsp:nvSpPr>
        <dsp:cNvPr id="0" name=""/>
        <dsp:cNvSpPr/>
      </dsp:nvSpPr>
      <dsp:spPr>
        <a:xfrm rot="10800000">
          <a:off x="1467640" y="926575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High Pressure liquid chromatography system mass detector (HPLC-MS system)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926575"/>
        <a:ext cx="5383502" cy="356729"/>
      </dsp:txXfrm>
    </dsp:sp>
    <dsp:sp modelId="{16AB24C9-B959-4F74-8C8F-D75EC1C781E5}">
      <dsp:nvSpPr>
        <dsp:cNvPr id="0" name=""/>
        <dsp:cNvSpPr/>
      </dsp:nvSpPr>
      <dsp:spPr>
        <a:xfrm>
          <a:off x="1289275" y="926575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1668B-72AB-44E4-9747-4483F4C05903}">
      <dsp:nvSpPr>
        <dsp:cNvPr id="0" name=""/>
        <dsp:cNvSpPr/>
      </dsp:nvSpPr>
      <dsp:spPr>
        <a:xfrm rot="10800000">
          <a:off x="1467640" y="1389792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Surface </a:t>
          </a:r>
          <a:r>
            <a:rPr lang="en-US" sz="1050" kern="1200" dirty="0" err="1">
              <a:latin typeface="Arial" panose="020B0604020202020204" pitchFamily="34" charset="0"/>
              <a:cs typeface="Arial" panose="020B0604020202020204" pitchFamily="34" charset="0"/>
            </a:rPr>
            <a:t>plasmon</a:t>
          </a: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 resonance biosensor combined with </a:t>
          </a:r>
          <a:r>
            <a:rPr lang="en-US" sz="1050" kern="1200" dirty="0" err="1">
              <a:latin typeface="Arial" panose="020B0604020202020204" pitchFamily="34" charset="0"/>
              <a:cs typeface="Arial" panose="020B0604020202020204" pitchFamily="34" charset="0"/>
            </a:rPr>
            <a:t>potentiostat</a:t>
          </a: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 SPR </a:t>
          </a:r>
          <a:r>
            <a:rPr lang="en-US" sz="1050" kern="1200" dirty="0" err="1">
              <a:latin typeface="Arial" panose="020B0604020202020204" pitchFamily="34" charset="0"/>
              <a:cs typeface="Arial" panose="020B0604020202020204" pitchFamily="34" charset="0"/>
            </a:rPr>
            <a:t>Twingle</a:t>
          </a: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050" kern="1200" dirty="0" err="1">
              <a:latin typeface="Arial" panose="020B0604020202020204" pitchFamily="34" charset="0"/>
              <a:cs typeface="Arial" panose="020B0604020202020204" pitchFamily="34" charset="0"/>
            </a:rPr>
            <a:t>Metrohm</a:t>
          </a: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kern="1200" dirty="0" err="1">
              <a:latin typeface="Arial" panose="020B0604020202020204" pitchFamily="34" charset="0"/>
              <a:cs typeface="Arial" panose="020B0604020202020204" pitchFamily="34" charset="0"/>
            </a:rPr>
            <a:t>Autolab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1389792"/>
        <a:ext cx="5383502" cy="356729"/>
      </dsp:txXfrm>
    </dsp:sp>
    <dsp:sp modelId="{9A52F34B-701B-423A-B086-D18F3A69B629}">
      <dsp:nvSpPr>
        <dsp:cNvPr id="0" name=""/>
        <dsp:cNvSpPr/>
      </dsp:nvSpPr>
      <dsp:spPr>
        <a:xfrm>
          <a:off x="1289275" y="1389792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8E60C-570E-4BB5-B9F2-73F44EBFD008}">
      <dsp:nvSpPr>
        <dsp:cNvPr id="0" name=""/>
        <dsp:cNvSpPr/>
      </dsp:nvSpPr>
      <dsp:spPr>
        <a:xfrm rot="10800000">
          <a:off x="1467640" y="1853008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Atomic force microscope, Dimension Icon, </a:t>
          </a:r>
          <a:r>
            <a:rPr lang="en-US" sz="1050" kern="1200" dirty="0" err="1">
              <a:latin typeface="Arial" panose="020B0604020202020204" pitchFamily="34" charset="0"/>
              <a:cs typeface="Arial" panose="020B0604020202020204" pitchFamily="34" charset="0"/>
            </a:rPr>
            <a:t>Bruker</a:t>
          </a: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 AXS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1853008"/>
        <a:ext cx="5383502" cy="356729"/>
      </dsp:txXfrm>
    </dsp:sp>
    <dsp:sp modelId="{88368AAE-E917-4B67-B4DA-E7967890A9E1}">
      <dsp:nvSpPr>
        <dsp:cNvPr id="0" name=""/>
        <dsp:cNvSpPr/>
      </dsp:nvSpPr>
      <dsp:spPr>
        <a:xfrm>
          <a:off x="1289275" y="1853008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16128-EF7E-45C0-8419-173F85407001}">
      <dsp:nvSpPr>
        <dsp:cNvPr id="0" name=""/>
        <dsp:cNvSpPr/>
      </dsp:nvSpPr>
      <dsp:spPr>
        <a:xfrm rot="10800000">
          <a:off x="1467640" y="2316224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Automated system for cell imaging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2316224"/>
        <a:ext cx="5383502" cy="356729"/>
      </dsp:txXfrm>
    </dsp:sp>
    <dsp:sp modelId="{AB58FA67-8E6D-4F95-BEF4-4F2EC9E837BC}">
      <dsp:nvSpPr>
        <dsp:cNvPr id="0" name=""/>
        <dsp:cNvSpPr/>
      </dsp:nvSpPr>
      <dsp:spPr>
        <a:xfrm>
          <a:off x="1289275" y="2316224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8671F-A4A8-4359-9F7B-EB3D49E8E33A}">
      <dsp:nvSpPr>
        <dsp:cNvPr id="0" name=""/>
        <dsp:cNvSpPr/>
      </dsp:nvSpPr>
      <dsp:spPr>
        <a:xfrm rot="10800000">
          <a:off x="1467640" y="2779441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Universal small molecule and macromolecule </a:t>
          </a:r>
          <a:r>
            <a:rPr lang="en-US" sz="1050" kern="1200" dirty="0" err="1">
              <a:latin typeface="Arial" panose="020B0604020202020204" pitchFamily="34" charset="0"/>
              <a:cs typeface="Arial" panose="020B0604020202020204" pitchFamily="34" charset="0"/>
            </a:rPr>
            <a:t>diffractometer</a:t>
          </a:r>
          <a:endParaRPr lang="lt-LT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2779441"/>
        <a:ext cx="5383502" cy="356729"/>
      </dsp:txXfrm>
    </dsp:sp>
    <dsp:sp modelId="{B5968EDB-7C15-4C8E-AD4F-1A69B791ECB4}">
      <dsp:nvSpPr>
        <dsp:cNvPr id="0" name=""/>
        <dsp:cNvSpPr/>
      </dsp:nvSpPr>
      <dsp:spPr>
        <a:xfrm>
          <a:off x="1289275" y="2779441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C4C88-FE62-40AE-A380-274FD02C0ED7}">
      <dsp:nvSpPr>
        <dsp:cNvPr id="0" name=""/>
        <dsp:cNvSpPr/>
      </dsp:nvSpPr>
      <dsp:spPr>
        <a:xfrm rot="10800000">
          <a:off x="1467640" y="3242657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noProof="0" dirty="0">
              <a:latin typeface="Arial" panose="020B0604020202020204" pitchFamily="34" charset="0"/>
              <a:cs typeface="Arial" panose="020B0604020202020204" pitchFamily="34" charset="0"/>
            </a:rPr>
            <a:t>Sequencing platforms (</a:t>
          </a:r>
          <a:r>
            <a:rPr lang="en-GB" sz="105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IonTorrent</a:t>
          </a:r>
          <a:r>
            <a:rPr lang="en-GB" sz="1050" kern="1200" noProof="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GB" sz="105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Illumina</a:t>
          </a:r>
          <a:r>
            <a:rPr lang="en-GB" sz="1050" kern="1200" noProof="0" dirty="0">
              <a:latin typeface="Arial" panose="020B0604020202020204" pitchFamily="34" charset="0"/>
              <a:cs typeface="Arial" panose="020B0604020202020204" pitchFamily="34" charset="0"/>
            </a:rPr>
            <a:t>, Solid, Roche 454)</a:t>
          </a:r>
        </a:p>
      </dsp:txBody>
      <dsp:txXfrm rot="10800000">
        <a:off x="1556822" y="3242657"/>
        <a:ext cx="5383502" cy="356729"/>
      </dsp:txXfrm>
    </dsp:sp>
    <dsp:sp modelId="{AC829B2A-5AF7-468A-B4CA-8CA94136C911}">
      <dsp:nvSpPr>
        <dsp:cNvPr id="0" name=""/>
        <dsp:cNvSpPr/>
      </dsp:nvSpPr>
      <dsp:spPr>
        <a:xfrm>
          <a:off x="1289275" y="3242657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2A5F6-A5ED-4A11-8803-60C3A84E7728}">
      <dsp:nvSpPr>
        <dsp:cNvPr id="0" name=""/>
        <dsp:cNvSpPr/>
      </dsp:nvSpPr>
      <dsp:spPr>
        <a:xfrm rot="10800000">
          <a:off x="1467640" y="3705873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Continuous wave solid state lasers (266 nm, 405 nm, 457 nm, 532  nm)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3705873"/>
        <a:ext cx="5383502" cy="356729"/>
      </dsp:txXfrm>
    </dsp:sp>
    <dsp:sp modelId="{DBA79BAC-AB43-4938-BE71-7CA8E791D906}">
      <dsp:nvSpPr>
        <dsp:cNvPr id="0" name=""/>
        <dsp:cNvSpPr/>
      </dsp:nvSpPr>
      <dsp:spPr>
        <a:xfrm>
          <a:off x="1289275" y="3705873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5A730-B7B9-4156-94C5-80253CA9CA11}">
      <dsp:nvSpPr>
        <dsp:cNvPr id="0" name=""/>
        <dsp:cNvSpPr/>
      </dsp:nvSpPr>
      <dsp:spPr>
        <a:xfrm rot="10800000">
          <a:off x="1467640" y="4169090"/>
          <a:ext cx="5472684" cy="35672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308" tIns="41910" rIns="78232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latin typeface="Arial" panose="020B0604020202020204" pitchFamily="34" charset="0"/>
              <a:cs typeface="Arial" panose="020B0604020202020204" pitchFamily="34" charset="0"/>
            </a:rPr>
            <a:t>Spin coater, WS-650-23NPP, Laurell</a:t>
          </a:r>
          <a:endParaRPr lang="lt-LT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2" y="4169090"/>
        <a:ext cx="5383502" cy="356729"/>
      </dsp:txXfrm>
    </dsp:sp>
    <dsp:sp modelId="{019D5F49-9DDC-49BF-9833-DEDD235BC78C}">
      <dsp:nvSpPr>
        <dsp:cNvPr id="0" name=""/>
        <dsp:cNvSpPr/>
      </dsp:nvSpPr>
      <dsp:spPr>
        <a:xfrm>
          <a:off x="1289275" y="4169090"/>
          <a:ext cx="356729" cy="3567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lt-LT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lt-LT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lt-LT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4D80F2-5943-4CFA-9930-576DCBDC1B8F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194002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lt-LT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lt-LT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/>
              <a:t>Click to edit Master text styles</a:t>
            </a:r>
          </a:p>
          <a:p>
            <a:pPr lvl="1"/>
            <a:r>
              <a:rPr lang="en-US" altLang="lt-LT"/>
              <a:t>Second level</a:t>
            </a:r>
          </a:p>
          <a:p>
            <a:pPr lvl="2"/>
            <a:r>
              <a:rPr lang="en-US" altLang="lt-LT"/>
              <a:t>Third level</a:t>
            </a:r>
          </a:p>
          <a:p>
            <a:pPr lvl="3"/>
            <a:r>
              <a:rPr lang="en-US" altLang="lt-LT"/>
              <a:t>Fourth level</a:t>
            </a:r>
          </a:p>
          <a:p>
            <a:pPr lvl="4"/>
            <a:r>
              <a:rPr lang="en-US" altLang="lt-LT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lt-LT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86B689-348A-4BA1-AEB0-A5CD22B9C905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428645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1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t>2016 metų sausio mėnesio 13 diena</a:t>
            </a:r>
          </a:p>
        </p:txBody>
      </p:sp>
      <p:sp>
        <p:nvSpPr>
          <p:cNvPr id="56323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fld id="{40686A60-CBEB-4C24-9C3D-5CE5DE9C1B1D}" type="slidenum"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27</a:t>
            </a:fld>
            <a:endParaRPr lang="lt-LT" altLang="lt-L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5800"/>
            <a:ext cx="4521200" cy="33909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83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37102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1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t>2016 metų sausio mėnesio 13 diena</a:t>
            </a:r>
          </a:p>
        </p:txBody>
      </p:sp>
      <p:sp>
        <p:nvSpPr>
          <p:cNvPr id="60419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fld id="{EBF91B44-3468-4F9D-AA4C-301A20E7D386}" type="slidenum"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28</a:t>
            </a:fld>
            <a:endParaRPr lang="lt-LT" altLang="lt-L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0" name="Text Box 1"/>
          <p:cNvSpPr txBox="1">
            <a:spLocks noChangeArrowheads="1"/>
          </p:cNvSpPr>
          <p:nvPr/>
        </p:nvSpPr>
        <p:spPr bwMode="auto">
          <a:xfrm>
            <a:off x="3884613" y="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t>2016 metų sausio mėnesio 13 diena</a:t>
            </a:r>
          </a:p>
        </p:txBody>
      </p:sp>
      <p:sp>
        <p:nvSpPr>
          <p:cNvPr id="6042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FD80353-1D7D-4261-9212-D9DA2445637D}" type="slidenum"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FontTx/>
                <a:buNone/>
              </a:pPr>
              <a:t>28</a:t>
            </a:fld>
            <a:endParaRPr lang="lt-LT" altLang="lt-L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2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35487" cy="34020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3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59413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66452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1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t>2016 metų sausio mėnesio 13 diena</a:t>
            </a:r>
          </a:p>
        </p:txBody>
      </p:sp>
      <p:sp>
        <p:nvSpPr>
          <p:cNvPr id="62467" name="Rectangle 3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fld id="{C9C9EB0A-B013-48AE-BAAF-4EADA4B7DD27}" type="slidenum"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29</a:t>
            </a:fld>
            <a:endParaRPr lang="lt-LT" altLang="lt-L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t>2016 metų sausio mėnesio 13 diena</a:t>
            </a:r>
          </a:p>
        </p:txBody>
      </p:sp>
      <p:sp>
        <p:nvSpPr>
          <p:cNvPr id="6246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337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78778AF-5BCA-4A0F-8C00-313E9A350A19}" type="slidenum">
              <a:rPr lang="lt-LT" altLang="lt-LT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FontTx/>
                <a:buNone/>
              </a:pPr>
              <a:t>29</a:t>
            </a:fld>
            <a:endParaRPr lang="lt-LT" altLang="lt-L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70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35487" cy="34020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71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59413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08497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t-LT" altLang="lt-LT" noProof="0"/>
              <a:t>Spustelėję redag. ruoš. pavad. stilių</a:t>
            </a:r>
            <a:endParaRPr lang="en-US" altLang="lt-LT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lt-LT" altLang="lt-LT" noProof="0"/>
              <a:t>Spustelėję redag. ruoš. paantrš. stilių</a:t>
            </a:r>
            <a:endParaRPr lang="en-US" altLang="lt-LT" noProof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4925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pic>
        <p:nvPicPr>
          <p:cNvPr id="4103" name="Picture 7" descr="sp_VU_zenk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409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428887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13683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85696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50008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57983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27506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81284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59907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77503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00830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274638"/>
            <a:ext cx="73548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Spustelėję redag. ruoš. pavad. stilių</a:t>
            </a:r>
            <a:endParaRPr lang="en-US" altLang="lt-L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Spustelėję redag. ruoš. teksto stilių</a:t>
            </a:r>
          </a:p>
          <a:p>
            <a:pPr lvl="1"/>
            <a:r>
              <a:rPr lang="lt-LT" altLang="lt-LT"/>
              <a:t>Antras lygmuo</a:t>
            </a:r>
          </a:p>
          <a:p>
            <a:pPr lvl="2"/>
            <a:r>
              <a:rPr lang="lt-LT" altLang="lt-LT"/>
              <a:t>Trečias lygmuo</a:t>
            </a:r>
          </a:p>
          <a:p>
            <a:pPr lvl="3"/>
            <a:r>
              <a:rPr lang="lt-LT" altLang="lt-LT"/>
              <a:t>Ketvirtas lygmuo</a:t>
            </a:r>
          </a:p>
          <a:p>
            <a:pPr lvl="4"/>
            <a:r>
              <a:rPr lang="lt-LT" altLang="lt-LT"/>
              <a:t>Penktas lygmuo</a:t>
            </a:r>
            <a:endParaRPr lang="en-US" altLang="lt-L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latin typeface="+mn-lt"/>
              </a:defRPr>
            </a:lvl1pPr>
          </a:lstStyle>
          <a:p>
            <a:r>
              <a:rPr lang="lt-LT" altLang="lt-LT"/>
              <a:t>data</a:t>
            </a:r>
            <a:endParaRPr lang="en-US" altLang="lt-L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5" y="6245225"/>
            <a:ext cx="59039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latin typeface="+mn-lt"/>
              </a:defRPr>
            </a:lvl1pPr>
          </a:lstStyle>
          <a:p>
            <a:r>
              <a:rPr lang="lt-LT" altLang="lt-LT"/>
              <a:t>VU, fakultetas</a:t>
            </a:r>
            <a:endParaRPr lang="en-US" altLang="lt-LT"/>
          </a:p>
        </p:txBody>
      </p:sp>
      <p:pic>
        <p:nvPicPr>
          <p:cNvPr id="1031" name="Picture 7" descr="sp_VU_zenklas1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0953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just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just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just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just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search?tbo=p&amp;tbm=pts&amp;hl=en&amp;q=ininventor:%22Monika+GLEMZAITE%22" TargetMode="External"/><Relationship Id="rId3" Type="http://schemas.openxmlformats.org/officeDocument/2006/relationships/hyperlink" Target="http://www.google.com/search?tbo=p&amp;tbm=pts&amp;hl=en&amp;q=ininventor:%22Virginijus+SIKSNYS%22" TargetMode="External"/><Relationship Id="rId7" Type="http://schemas.openxmlformats.org/officeDocument/2006/relationships/hyperlink" Target="http://www.google.com/search?tbo=p&amp;tbm=pts&amp;hl=en&amp;q=ininventor:%22Lolita+Zaliauskiene%22" TargetMode="External"/><Relationship Id="rId2" Type="http://schemas.openxmlformats.org/officeDocument/2006/relationships/hyperlink" Target="http://www.ibt.lt/en/patent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search?tbo=p&amp;tbm=pts&amp;hl=en&amp;q=ininventor:%22Arvydas+Lubys%22" TargetMode="External"/><Relationship Id="rId5" Type="http://schemas.openxmlformats.org/officeDocument/2006/relationships/hyperlink" Target="http://www.google.com/search?tbo=p&amp;tbm=pts&amp;hl=en&amp;q=ininventor:%22Tautvydas+KARVELIS%22" TargetMode="External"/><Relationship Id="rId4" Type="http://schemas.openxmlformats.org/officeDocument/2006/relationships/hyperlink" Target="http://www.google.com/search?tbo=p&amp;tbm=pts&amp;hl=en&amp;q=ininventor:%22Giedrius+GASIUNAS%22" TargetMode="External"/><Relationship Id="rId9" Type="http://schemas.openxmlformats.org/officeDocument/2006/relationships/hyperlink" Target="http://www.google.com/search?tbo=p&amp;tbm=pts&amp;hl=en&amp;q=ininventor:%22Anja+Smith%2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ioneer.com/home/site/about/news-media/news-releases/template.CONTENT/guid.1DB8FB71-1117-9A56-E0B6-3EA6F85AAE9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openxmlformats.org/officeDocument/2006/relationships/image" Target="../media/image18.gif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png"/><Relationship Id="rId2" Type="http://schemas.openxmlformats.org/officeDocument/2006/relationships/image" Target="../media/image17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lt-LT" altLang="lt-LT" sz="1100" i="0" dirty="0">
                <a:latin typeface="Arial" panose="020B0604020202020204" pitchFamily="34" charset="0"/>
                <a:cs typeface="Arial" panose="020B0604020202020204" pitchFamily="34" charset="0"/>
              </a:rPr>
              <a:t>28/10/2016</a:t>
            </a:r>
            <a:endParaRPr lang="en-US" altLang="lt-LT" sz="11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2130425"/>
            <a:ext cx="8352928" cy="1470025"/>
          </a:xfrm>
        </p:spPr>
        <p:txBody>
          <a:bodyPr/>
          <a:lstStyle/>
          <a:p>
            <a:r>
              <a:rPr lang="en-GB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The Organization of Shared Infrastructure</a:t>
            </a:r>
            <a:br>
              <a:rPr lang="en-GB" sz="28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at the University of Vilnius</a:t>
            </a:r>
            <a:endParaRPr lang="en-GB" altLang="lt-LT" sz="2800" dirty="0">
              <a:latin typeface="Arial Black" panose="020B0A040201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886200"/>
            <a:ext cx="6912768" cy="1752600"/>
          </a:xfrm>
        </p:spPr>
        <p:txBody>
          <a:bodyPr/>
          <a:lstStyle/>
          <a:p>
            <a:r>
              <a:rPr lang="en-GB" sz="2000" b="1" dirty="0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The Case Study of Life Sciences Centre &amp;</a:t>
            </a:r>
            <a:br>
              <a:rPr lang="en-GB" sz="2000" b="1" dirty="0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GB" sz="2000" b="1" dirty="0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National Centre for Physical Sciences and Technology</a:t>
            </a:r>
            <a:endParaRPr lang="lt-LT" sz="2000" b="1" dirty="0">
              <a:ln>
                <a:solidFill>
                  <a:schemeClr val="bg1"/>
                </a:solidFill>
              </a:ln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endParaRPr lang="lt-LT" altLang="lt-LT" sz="2000" b="1" dirty="0">
              <a:ln>
                <a:solidFill>
                  <a:schemeClr val="bg1"/>
                </a:solidFill>
              </a:ln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r>
              <a:rPr lang="en-GB" altLang="lt-LT" sz="1600" b="1" dirty="0" err="1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Prof.</a:t>
            </a:r>
            <a:r>
              <a:rPr lang="en-GB" altLang="lt-LT" sz="1600" b="1" dirty="0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GB" altLang="lt-LT" sz="1600" b="1" dirty="0" err="1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Artūras</a:t>
            </a:r>
            <a:r>
              <a:rPr lang="en-GB" altLang="lt-LT" sz="1600" b="1" dirty="0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GB" altLang="lt-LT" sz="1600" b="1" dirty="0" err="1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Žukauskas</a:t>
            </a:r>
            <a:br>
              <a:rPr lang="en-GB" altLang="lt-LT" sz="1600" b="1" dirty="0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GB" altLang="lt-LT" sz="1600" b="1" dirty="0">
                <a:ln>
                  <a:solidFill>
                    <a:schemeClr val="bg1"/>
                  </a:solidFill>
                </a:ln>
                <a:latin typeface="Arial" pitchFamily="34" charset="0"/>
                <a:ea typeface="ＭＳ Ｐゴシック" charset="0"/>
                <a:cs typeface="Arial" pitchFamily="34" charset="0"/>
              </a:rPr>
              <a:t>Rector, Vilnius University</a:t>
            </a:r>
            <a:endParaRPr lang="en-GB" altLang="lt-LT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Research Outcomes</a:t>
            </a:r>
            <a:endParaRPr lang="lt-LT" sz="3200" dirty="0">
              <a:latin typeface="Arial Black" panose="020B0A04020102020204" pitchFamily="34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1454950" cy="1909600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88" y="1916832"/>
            <a:ext cx="1359514" cy="178563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123831"/>
            <a:ext cx="1999587" cy="87714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7"/>
            <a:ext cx="1944902" cy="2563149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69709"/>
            <a:ext cx="1481206" cy="1950559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40383"/>
            <a:ext cx="1334914" cy="177988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243426"/>
            <a:ext cx="1761598" cy="2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IP Outcomes</a:t>
            </a:r>
            <a:br>
              <a:rPr lang="en-GB" sz="3200" dirty="0">
                <a:latin typeface="Arial Black" panose="020B0A04020102020204" pitchFamily="34" charset="0"/>
              </a:rPr>
            </a:br>
            <a:endParaRPr lang="en-GB" sz="3200" dirty="0">
              <a:latin typeface="Arial Black" panose="020B0A040201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altLang="lt-LT" sz="2400" dirty="0">
                <a:latin typeface="Arial" panose="020B0604020202020204" pitchFamily="34" charset="0"/>
                <a:cs typeface="Arial" panose="020B0604020202020204" pitchFamily="34" charset="0"/>
              </a:rPr>
              <a:t>24 patents and patent applications in USA, UK and Europe in recent years (</a:t>
            </a:r>
            <a:r>
              <a:rPr lang="en-GB" altLang="lt-LT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http://www.ibt.lt/en/patents.html</a:t>
            </a:r>
            <a:r>
              <a:rPr lang="en-GB" altLang="lt-LT" sz="2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GB" sz="11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0" indent="0">
              <a:buNone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Siksnys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Gasiunas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Karvelis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Lubys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Zaliauskiene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L.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Glemzaite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Smith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RNA-directed DNA cleavage by the Cas9-crRNA complex. WO 2013142578 A1</a:t>
            </a:r>
          </a:p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Weinhold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E.,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Dalhoff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C.,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Klimašauskas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Lukinavičius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New S-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adenosyl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-L-methionine analogues with extended activated groups for transfer by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methyltransferases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JP 129120 B2. 2013-01-23</a:t>
            </a:r>
          </a:p>
          <a:p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Matulis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D.,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Cikotiene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I.,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Kazlauskas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E.,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Matuliene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J.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5-aryl-4-(5-substituted 2,4-dihydroxyphenyl)-1,2,3-thiadiazoles as inhibitors of Hsp90 chaperone and the intermediates for production thereof.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US 831413220. 2012-12-20</a:t>
            </a: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Matulis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Cikotiene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I.,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Kazlauskas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E.,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Matuliene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J.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5-aryl-4-(5-substituted 2,4-dihydroxyphenyl)-1,2,3-thiadiazoles as inhibitors of Hsp90 chaperone and the intermediates for production thereof. EP 2268626 B1. 2012-02-01</a:t>
            </a:r>
          </a:p>
          <a:p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Matulis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D.,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Dudutienė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V.,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Matulienė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J.,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Mištinaitė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L.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Benzimidazo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[1,2-C][1,2,3]thiadiazol-7-sulfonamides as inhibitors of carbonic anhydrase and the intermediates for production thereof. EP2054420. 2011-06-22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Weinhold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C.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Dalhoff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Klimašauskas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Lukinavičius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New S-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adenosyl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-L-methionine analogues with extended activated groups for transfer by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methyltransferases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US 8,008,007. 2011‑08‑30</a:t>
            </a:r>
          </a:p>
          <a:p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Žvirblienė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Gedvilaitė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., Ulrich R.,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Sasnauskas K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Process for the production of monoclonal antibodies using chimeric VLPs.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US 7919314 B2. 2011-04-05</a:t>
            </a:r>
          </a:p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Weinhold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E.,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Dalhoff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C.,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Klimašauskas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S.,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Lukinavičius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G.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S-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adenosyl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-L-methionine analogues with extended activated groups for transfer by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methyltransferases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EP1874790. 2010-08-18</a:t>
            </a:r>
          </a:p>
        </p:txBody>
      </p:sp>
    </p:spTree>
    <p:extLst>
      <p:ext uri="{BB962C8B-B14F-4D97-AF65-F5344CB8AC3E}">
        <p14:creationId xmlns:p14="http://schemas.microsoft.com/office/powerpoint/2010/main" val="12895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urinio vietos rezervavimo ženklas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3886381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163">
            <a:off x="5857681" y="1124744"/>
            <a:ext cx="2600886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724128" y="2924944"/>
            <a:ext cx="288032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Vilnius University professor </a:t>
            </a:r>
          </a:p>
          <a:p>
            <a:r>
              <a:rPr lang="en-GB" sz="1200" b="1" dirty="0" err="1"/>
              <a:t>Virginijus</a:t>
            </a:r>
            <a:r>
              <a:rPr lang="en-GB" sz="1200" b="1" dirty="0"/>
              <a:t> </a:t>
            </a:r>
            <a:r>
              <a:rPr lang="lt-LT" sz="1200" b="1" dirty="0"/>
              <a:t>Š</a:t>
            </a:r>
            <a:r>
              <a:rPr lang="en-GB" sz="1200" b="1" dirty="0" err="1"/>
              <a:t>ik</a:t>
            </a:r>
            <a:r>
              <a:rPr lang="lt-LT" sz="1200" b="1" dirty="0"/>
              <a:t>š</a:t>
            </a:r>
            <a:r>
              <a:rPr lang="en-GB" sz="1200" b="1" dirty="0" err="1"/>
              <a:t>nys</a:t>
            </a:r>
            <a:endParaRPr lang="en-GB" sz="1200" b="1" dirty="0"/>
          </a:p>
          <a:p>
            <a:r>
              <a:rPr lang="en-GB" sz="1050" dirty="0"/>
              <a:t>2016 Warren Alpert Foundation Prize</a:t>
            </a:r>
            <a:endParaRPr lang="lt-LT" sz="1050" dirty="0"/>
          </a:p>
        </p:txBody>
      </p:sp>
    </p:spTree>
    <p:extLst>
      <p:ext uri="{BB962C8B-B14F-4D97-AF65-F5344CB8AC3E}">
        <p14:creationId xmlns:p14="http://schemas.microsoft.com/office/powerpoint/2010/main" val="205785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aštė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“DuPont Pioneer unveils its first CRISPR product”</a:t>
            </a:r>
            <a:endParaRPr lang="lt-L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urinio vietos rezervavimo ženklas 7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April 21, 2016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DuPont Pioneer recently unveiled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waxy corn hybrids as its first commercial agricultural product developed through the application of CRISPR-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enabled advanced breeding technology.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This next generation of waxy corn hybrids is expected to be available to U.S. growers within five years, pending field trails and regulatory reviews.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“Starting with an identity-preserved product as our initial CRISPR-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offering allows us to lay a solid foundation for success of future larger volume products from this plant breeding innovation,” said Neal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Gutterson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vice president, research and development for DuPont Pioneer.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Pioneer previously announced strategic agreements for research collaborations and intellectual property (IP) licenses with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Vilnius University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with Caribou Biosciences to advance CRISPR-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211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Industrial Collaboration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2304255" cy="768085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90" y="1772815"/>
            <a:ext cx="1895475" cy="923925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24944"/>
            <a:ext cx="1249680" cy="1255776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51" y="1268760"/>
            <a:ext cx="1110305" cy="1528302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60429"/>
            <a:ext cx="2715904" cy="600501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88840"/>
            <a:ext cx="2150533" cy="890016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86" y="3060930"/>
            <a:ext cx="1747910" cy="787138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05" y="4202238"/>
            <a:ext cx="2638007" cy="967269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85" y="4040467"/>
            <a:ext cx="1939636" cy="831273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59427"/>
            <a:ext cx="2117035" cy="390144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1" y="3789040"/>
            <a:ext cx="1793358" cy="1127760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52438"/>
            <a:ext cx="2286000" cy="682752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35" y="5352438"/>
            <a:ext cx="2076450" cy="1057275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91" y="5061085"/>
            <a:ext cx="2303929" cy="582706"/>
          </a:xfrm>
          <a:prstGeom prst="rect">
            <a:avLst/>
          </a:prstGeom>
        </p:spPr>
      </p:pic>
      <p:pic>
        <p:nvPicPr>
          <p:cNvPr id="20" name="Paveikslėlis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75" y="5781877"/>
            <a:ext cx="2218761" cy="627836"/>
          </a:xfrm>
          <a:prstGeom prst="rect">
            <a:avLst/>
          </a:prstGeom>
        </p:spPr>
      </p:pic>
      <p:pic>
        <p:nvPicPr>
          <p:cNvPr id="21" name="Paveikslėlis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47" y="4040466"/>
            <a:ext cx="1812542" cy="831273"/>
          </a:xfrm>
          <a:prstGeom prst="rect">
            <a:avLst/>
          </a:prstGeom>
        </p:spPr>
      </p:pic>
      <p:pic>
        <p:nvPicPr>
          <p:cNvPr id="22" name="Paveikslėlis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75" y="3797686"/>
            <a:ext cx="932688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95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Bio-Incubator of LSC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28800"/>
            <a:ext cx="6467438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19" y="292494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GB" dirty="0">
                <a:ea typeface="MS PGothic"/>
                <a:cs typeface="Arial" panose="020B0604020202020204" pitchFamily="34" charset="0"/>
              </a:rPr>
              <a:t>1360 m² </a:t>
            </a:r>
          </a:p>
          <a:p>
            <a:pPr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GB" dirty="0">
                <a:ea typeface="MS PGothic"/>
                <a:cs typeface="Arial" panose="020B0604020202020204" pitchFamily="34" charset="0"/>
              </a:rPr>
              <a:t>22 laboratories</a:t>
            </a:r>
          </a:p>
          <a:p>
            <a:pPr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GB" dirty="0">
                <a:ea typeface="MS PGothic"/>
                <a:cs typeface="Arial" panose="020B0604020202020204" pitchFamily="34" charset="0"/>
              </a:rPr>
              <a:t>14 offices</a:t>
            </a:r>
          </a:p>
          <a:p>
            <a:pPr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GB" dirty="0">
                <a:ea typeface="MS PGothic"/>
                <a:cs typeface="Arial" panose="020B0604020202020204" pitchFamily="34" charset="0"/>
              </a:rPr>
              <a:t>General facilities</a:t>
            </a:r>
            <a:endParaRPr lang="en-GB" dirty="0"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3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910262" cy="1143000"/>
          </a:xfrm>
        </p:spPr>
        <p:txBody>
          <a:bodyPr/>
          <a:lstStyle/>
          <a:p>
            <a:r>
              <a:rPr lang="en-GB" sz="3000" dirty="0">
                <a:latin typeface="Arial Black" panose="020B0A04020102020204" pitchFamily="34" charset="0"/>
              </a:rPr>
              <a:t>Main Goals to be Achieved for LSC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3484984"/>
          </a:xfrm>
        </p:spPr>
        <p:txBody>
          <a:bodyPr/>
          <a:lstStyle/>
          <a:p>
            <a:pPr algn="l"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be among top 20 strongest research and learning institutions in the field of life sciences in Europe.</a:t>
            </a:r>
          </a:p>
          <a:p>
            <a:pPr algn="l"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generate 2-3 new biotech companies annually.</a:t>
            </a:r>
          </a:p>
          <a:p>
            <a:pPr algn="l"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have 1/5 of international PhD students, postdocs and researchers.</a:t>
            </a:r>
          </a:p>
          <a:p>
            <a:pPr algn="l"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have at least 5 international MSc programmes in modern life sciences (molecular biology, biochemistry, biotechnology, genetics) that would be attractive for students from EU and other countries.</a:t>
            </a:r>
          </a:p>
        </p:txBody>
      </p:sp>
    </p:spTree>
    <p:extLst>
      <p:ext uri="{BB962C8B-B14F-4D97-AF65-F5344CB8AC3E}">
        <p14:creationId xmlns:p14="http://schemas.microsoft.com/office/powerpoint/2010/main" val="145942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  <a:cs typeface="Arial" panose="020B0604020202020204" pitchFamily="34" charset="0"/>
              </a:rPr>
              <a:t>2. National Centre for Physical Sciences and Technology (NCPST)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83568" y="1988840"/>
            <a:ext cx="7704856" cy="4525963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Vilnius University:</a:t>
            </a:r>
          </a:p>
          <a:p>
            <a:pPr marL="623888" lvl="1" indent="-261938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Faculty of Physics</a:t>
            </a:r>
          </a:p>
          <a:p>
            <a:pPr marL="623888" lvl="1" indent="-261938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Institute of Applied Research</a:t>
            </a:r>
          </a:p>
          <a:p>
            <a:pPr marL="623888" lvl="1" indent="-261938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Institute of Theoretical Physics and Astronomy</a:t>
            </a:r>
          </a:p>
          <a:p>
            <a:pPr marL="623888" lvl="1" indent="-261938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Institute of Chemistry</a:t>
            </a:r>
          </a:p>
          <a:p>
            <a:pPr algn="l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State Centre for Physical Sciences and Technology </a:t>
            </a:r>
          </a:p>
          <a:p>
            <a:pPr marL="647700" lvl="1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Institute of Chemistry</a:t>
            </a:r>
          </a:p>
          <a:p>
            <a:pPr marL="647700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Institute of Physics</a:t>
            </a:r>
          </a:p>
          <a:p>
            <a:pPr marL="647700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Semiconductor Physics Institute</a:t>
            </a:r>
          </a:p>
          <a:p>
            <a:pPr marL="647700" indent="-285750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Textile Institute</a:t>
            </a:r>
          </a:p>
          <a:p>
            <a:pPr marL="647700" lvl="1"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Science &amp; Technology Park of Institute of Physics</a:t>
            </a:r>
          </a:p>
          <a:p>
            <a:pPr marL="3048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Vilnius Gediminas Technical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399432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512" y="5157192"/>
            <a:ext cx="8784976" cy="1070992"/>
          </a:xfrm>
        </p:spPr>
        <p:txBody>
          <a:bodyPr/>
          <a:lstStyle/>
          <a:p>
            <a:pPr algn="l"/>
            <a:r>
              <a:rPr lang="en-GB" altLang="lt-L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NCPST is a consortium of Vilnius University, Centre for Physical Sciences and Technology, and Vilnius Gediminas Technical University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7541015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934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100" dirty="0">
                <a:latin typeface="Arial Black" panose="020B0A04020102020204" pitchFamily="34" charset="0"/>
              </a:rPr>
              <a:t>Primary Targets for Technology Development in NCPST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840760" cy="4680520"/>
          </a:xfrm>
        </p:spPr>
      </p:pic>
    </p:spTree>
    <p:extLst>
      <p:ext uri="{BB962C8B-B14F-4D97-AF65-F5344CB8AC3E}">
        <p14:creationId xmlns:p14="http://schemas.microsoft.com/office/powerpoint/2010/main" val="2978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5904656" cy="850106"/>
          </a:xfrm>
        </p:spPr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Campus of </a:t>
            </a:r>
            <a:r>
              <a:rPr lang="en-GB" sz="3200" dirty="0" err="1">
                <a:latin typeface="Arial Black" panose="020B0A04020102020204" pitchFamily="34" charset="0"/>
              </a:rPr>
              <a:t>Saulėtekis</a:t>
            </a:r>
            <a:r>
              <a:rPr lang="en-GB" sz="3200" dirty="0">
                <a:latin typeface="Arial Black" panose="020B0A04020102020204" pitchFamily="34" charset="0"/>
              </a:rPr>
              <a:t> (Sunrise Valley)</a:t>
            </a:r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5832648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083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lt-LT" sz="3200" dirty="0">
                <a:solidFill>
                  <a:srgbClr val="000000"/>
                </a:solidFill>
                <a:latin typeface="Arial Black" panose="020B0A04020102020204" pitchFamily="34" charset="0"/>
              </a:rPr>
              <a:t>MOCVD Technology for </a:t>
            </a:r>
            <a:r>
              <a:rPr lang="en-GB" altLang="lt-LT" sz="3200" dirty="0" err="1">
                <a:solidFill>
                  <a:srgbClr val="000000"/>
                </a:solidFill>
                <a:latin typeface="Arial Black" panose="020B0A04020102020204" pitchFamily="34" charset="0"/>
              </a:rPr>
              <a:t>GaN</a:t>
            </a:r>
            <a:r>
              <a:rPr lang="en-GB" altLang="lt-LT" sz="3200" dirty="0">
                <a:solidFill>
                  <a:srgbClr val="000000"/>
                </a:solidFill>
                <a:latin typeface="Arial Black" panose="020B0A04020102020204" pitchFamily="34" charset="0"/>
              </a:rPr>
              <a:t> Based Materials</a:t>
            </a:r>
            <a:endParaRPr lang="en-GB" sz="3200" dirty="0">
              <a:latin typeface="Arial Black" panose="020B0A04020102020204" pitchFamily="34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5" y="1988840"/>
            <a:ext cx="611251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9512" y="256490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GaN</a:t>
            </a:r>
            <a:r>
              <a:rPr lang="en-GB" b="1" dirty="0"/>
              <a:t>-based </a:t>
            </a:r>
            <a:r>
              <a:rPr lang="en-GB" b="1" dirty="0" err="1"/>
              <a:t>epitaxy</a:t>
            </a:r>
            <a:r>
              <a:rPr lang="en-GB" b="1" dirty="0"/>
              <a:t> growth for LEDs and smart illumination</a:t>
            </a:r>
          </a:p>
        </p:txBody>
      </p:sp>
    </p:spTree>
    <p:extLst>
      <p:ext uri="{BB962C8B-B14F-4D97-AF65-F5344CB8AC3E}">
        <p14:creationId xmlns:p14="http://schemas.microsoft.com/office/powerpoint/2010/main" val="317979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7354887" cy="1426170"/>
          </a:xfrm>
        </p:spPr>
        <p:txBody>
          <a:bodyPr/>
          <a:lstStyle/>
          <a:p>
            <a:r>
              <a:rPr lang="en-GB" altLang="lt-LT" sz="2400" dirty="0">
                <a:solidFill>
                  <a:srgbClr val="000000"/>
                </a:solidFill>
                <a:latin typeface="Arial Black" panose="020B0A04020102020204" pitchFamily="34" charset="0"/>
              </a:rPr>
              <a:t>Technology Cluster for Organic Semiconductors:</a:t>
            </a:r>
            <a:br>
              <a:rPr lang="en-GB" altLang="lt-LT" sz="240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GB" altLang="lt-LT" sz="2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GB" altLang="lt-L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Clean Room Facilities &amp; The Line for Formation + Prototyping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3610744" cy="4320480"/>
          </a:xfrm>
        </p:spPr>
      </p:pic>
      <p:sp>
        <p:nvSpPr>
          <p:cNvPr id="7" name="Turinio vietos rezervavimo ženklas 6"/>
          <p:cNvSpPr>
            <a:spLocks noGrp="1"/>
          </p:cNvSpPr>
          <p:nvPr>
            <p:ph sz="half" idx="2"/>
          </p:nvPr>
        </p:nvSpPr>
        <p:spPr>
          <a:xfrm>
            <a:off x="4572000" y="2132856"/>
            <a:ext cx="4032448" cy="4065315"/>
          </a:xfrm>
        </p:spPr>
        <p:txBody>
          <a:bodyPr/>
          <a:lstStyle/>
          <a:p>
            <a:pPr algn="l">
              <a:buClrTx/>
              <a:buFontTx/>
              <a:buNone/>
            </a:pPr>
            <a:r>
              <a:rPr lang="en-GB" altLang="lt-LT" sz="2200" b="1" dirty="0">
                <a:solidFill>
                  <a:srgbClr val="000000"/>
                </a:solidFill>
                <a:latin typeface="Arial" panose="020B0604020202020204" pitchFamily="34" charset="0"/>
              </a:rPr>
              <a:t>The primary targets for R&amp;D:</a:t>
            </a:r>
          </a:p>
          <a:p>
            <a:pPr>
              <a:buClrTx/>
              <a:buFontTx/>
              <a:buNone/>
            </a:pPr>
            <a:endParaRPr lang="en-GB" altLang="lt-L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>
              <a:buClrTx/>
              <a:buFont typeface="Courier New" panose="02070309020205020404" pitchFamily="49" charset="0"/>
              <a:buChar char="o"/>
            </a:pPr>
            <a:r>
              <a:rPr lang="en-GB" altLang="lt-LT" sz="1800" dirty="0">
                <a:solidFill>
                  <a:srgbClr val="000000"/>
                </a:solidFill>
                <a:latin typeface="Arial" panose="020B0604020202020204" pitchFamily="34" charset="0"/>
              </a:rPr>
              <a:t>Highly efficient white LEDs based on nanostructured objects (EC Framework project)</a:t>
            </a:r>
          </a:p>
          <a:p>
            <a:pPr algn="l">
              <a:buClrTx/>
              <a:buFont typeface="Courier New" panose="02070309020205020404" pitchFamily="49" charset="0"/>
              <a:buChar char="o"/>
            </a:pPr>
            <a:r>
              <a:rPr lang="en-GB" altLang="lt-LT" sz="1800" dirty="0">
                <a:solidFill>
                  <a:srgbClr val="000000"/>
                </a:solidFill>
                <a:latin typeface="Arial" panose="020B0604020202020204" pitchFamily="34" charset="0"/>
              </a:rPr>
              <a:t>Organic laser based transistor (joint project Lithuania–Japan)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54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aštė 6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4887" cy="1143000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Organic LED Materials</a:t>
            </a:r>
            <a:endParaRPr lang="lt-LT" sz="3200" dirty="0">
              <a:latin typeface="Arial Black" panose="020B0A04020102020204" pitchFamily="34" charset="0"/>
            </a:endParaRPr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6984776" cy="4525963"/>
          </a:xfrm>
        </p:spPr>
      </p:pic>
      <p:sp>
        <p:nvSpPr>
          <p:cNvPr id="2" name="TextBox 1"/>
          <p:cNvSpPr txBox="1"/>
          <p:nvPr/>
        </p:nvSpPr>
        <p:spPr>
          <a:xfrm>
            <a:off x="3107984" y="141277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60275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Applied Optoelectronics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035808" cy="405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51920" y="177281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lt-LT" b="1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anufacturing of special lasers and systems for research: spin-off company and it’s products</a:t>
            </a:r>
          </a:p>
        </p:txBody>
      </p:sp>
      <p:pic>
        <p:nvPicPr>
          <p:cNvPr id="10" name="Paveikslėli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87286"/>
            <a:ext cx="1152049" cy="865561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71" y="5373216"/>
            <a:ext cx="2176092" cy="4815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7904" y="3552847"/>
            <a:ext cx="53285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Highly improved system for ultra-fast experiments: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altLang="lt-LT" sz="1600" dirty="0">
                <a:solidFill>
                  <a:srgbClr val="000000"/>
                </a:solidFill>
                <a:latin typeface="Arial" panose="020B0604020202020204" pitchFamily="34" charset="0"/>
              </a:rPr>
              <a:t>THz time domain spectroscopy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altLang="lt-LT" sz="1600" dirty="0">
                <a:solidFill>
                  <a:srgbClr val="000000"/>
                </a:solidFill>
                <a:latin typeface="Arial" panose="020B0604020202020204" pitchFamily="34" charset="0"/>
              </a:rPr>
              <a:t>Compact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altLang="lt-LT" sz="1600" dirty="0">
                <a:solidFill>
                  <a:srgbClr val="000000"/>
                </a:solidFill>
                <a:latin typeface="Arial" panose="020B0604020202020204" pitchFamily="34" charset="0"/>
              </a:rPr>
              <a:t>High accuracy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altLang="lt-LT" sz="1600" dirty="0">
                <a:solidFill>
                  <a:srgbClr val="000000"/>
                </a:solidFill>
                <a:latin typeface="Arial" panose="020B0604020202020204" pitchFamily="34" charset="0"/>
              </a:rPr>
              <a:t>Reliability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altLang="lt-LT" sz="1600" dirty="0">
                <a:solidFill>
                  <a:srgbClr val="000000"/>
                </a:solidFill>
                <a:latin typeface="Arial" panose="020B0604020202020204" pitchFamily="34" charset="0"/>
              </a:rPr>
              <a:t>Low price</a:t>
            </a:r>
          </a:p>
          <a:p>
            <a:endParaRPr lang="en-GB" dirty="0"/>
          </a:p>
        </p:txBody>
      </p:sp>
      <p:pic>
        <p:nvPicPr>
          <p:cNvPr id="13" name="Paveikslėlis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96146"/>
            <a:ext cx="2025772" cy="334746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77" y="4578139"/>
            <a:ext cx="2940642" cy="182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64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veikslėlis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74" y="1287535"/>
            <a:ext cx="3033668" cy="2328253"/>
          </a:xfrm>
          <a:prstGeom prst="rect">
            <a:avLst/>
          </a:prstGeom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Materials Analysis</a:t>
            </a: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033823" cy="2239926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80"/>
            <a:ext cx="2724687" cy="227971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42" y="2708920"/>
            <a:ext cx="2779546" cy="1859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3888" y="46531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altLang="lt-LT" b="1" dirty="0">
                <a:solidFill>
                  <a:srgbClr val="0000CC"/>
                </a:solidFill>
                <a:latin typeface="Arial" panose="020B0604020202020204" pitchFamily="34" charset="0"/>
              </a:rPr>
              <a:t>Raman spectrometer </a:t>
            </a:r>
          </a:p>
        </p:txBody>
      </p:sp>
      <p:pic>
        <p:nvPicPr>
          <p:cNvPr id="10" name="Paveikslėli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00" y="4899623"/>
            <a:ext cx="2909900" cy="18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lt-LT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Direct Laser Writing: True 3D Micro-/Nanolithography</a:t>
            </a:r>
            <a:endParaRPr lang="en-GB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69055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609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lt-LT" sz="3200" dirty="0">
                <a:solidFill>
                  <a:srgbClr val="000000"/>
                </a:solidFill>
                <a:latin typeface="Arial Black" panose="020B0A04020102020204" pitchFamily="34" charset="0"/>
              </a:rPr>
              <a:t>Direct Circuit Printing with</a:t>
            </a:r>
            <a:r>
              <a:rPr lang="lt-LT" altLang="lt-LT" sz="32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GB" altLang="lt-LT" sz="3200" dirty="0">
                <a:solidFill>
                  <a:srgbClr val="000000"/>
                </a:solidFill>
                <a:latin typeface="Arial Black" panose="020B0A04020102020204" pitchFamily="34" charset="0"/>
              </a:rPr>
              <a:t>Laser Lithography</a:t>
            </a:r>
            <a:br>
              <a:rPr lang="en-GB" altLang="lt-LT" sz="320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GB" altLang="lt-L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Multiplication by photolithography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52839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64033"/>
            <a:ext cx="4041314" cy="321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19872" y="4866845"/>
            <a:ext cx="1296144" cy="584775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lt-LT" sz="1600" dirty="0"/>
              <a:t>DWL66-FS </a:t>
            </a:r>
            <a:r>
              <a:rPr lang="lt-LT" sz="1600" dirty="0" err="1"/>
              <a:t>Heidelberg</a:t>
            </a:r>
            <a:endParaRPr lang="lt-LT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555776" y="5585754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# photolithography (resolution ~ 1 µm)</a:t>
            </a:r>
          </a:p>
          <a:p>
            <a:pPr eaLnBrk="1" hangingPunct="1">
              <a:buClrTx/>
              <a:buFontTx/>
              <a:buNone/>
            </a:pP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# laser lithography + environment control</a:t>
            </a:r>
          </a:p>
          <a:p>
            <a:pPr eaLnBrk="1" hangingPunct="1">
              <a:buClrTx/>
              <a:buFontTx/>
              <a:buNone/>
            </a:pP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resolution ~</a:t>
            </a:r>
            <a:r>
              <a:rPr lang="lt-LT" altLang="lt-L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lt-LT" altLang="lt-LT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5 µm, sharpness ~</a:t>
            </a:r>
            <a:r>
              <a:rPr lang="lt-LT" altLang="lt-L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lt-LT" dirty="0">
                <a:solidFill>
                  <a:srgbClr val="000000"/>
                </a:solidFill>
                <a:latin typeface="Arial" panose="020B0604020202020204" pitchFamily="34" charset="0"/>
              </a:rPr>
              <a:t>50 nm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63317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1475656" y="427702"/>
            <a:ext cx="6336704" cy="98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9" tIns="50631" rIns="63289" bIns="3291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Coordinated Activities and Collaboration</a:t>
            </a:r>
          </a:p>
        </p:txBody>
      </p:sp>
      <p:sp>
        <p:nvSpPr>
          <p:cNvPr id="55300" name="AutoShape 3"/>
          <p:cNvSpPr>
            <a:spLocks noChangeArrowheads="1"/>
          </p:cNvSpPr>
          <p:nvPr/>
        </p:nvSpPr>
        <p:spPr bwMode="auto">
          <a:xfrm>
            <a:off x="379558" y="5012539"/>
            <a:ext cx="1923467" cy="1519349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990000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Laser research &amp; </a:t>
            </a:r>
            <a:r>
              <a:rPr lang="en-GB" altLang="lt-LT" sz="1400" dirty="0" err="1">
                <a:solidFill>
                  <a:srgbClr val="FFFFFF"/>
                </a:solidFill>
                <a:latin typeface="Arial" panose="020B0604020202020204" pitchFamily="34" charset="0"/>
              </a:rPr>
              <a:t>nanophotonics</a:t>
            </a:r>
            <a:endParaRPr lang="en-GB" altLang="lt-LT" sz="1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5301" name="AutoShape 4"/>
          <p:cNvSpPr>
            <a:spLocks noChangeArrowheads="1"/>
          </p:cNvSpPr>
          <p:nvPr/>
        </p:nvSpPr>
        <p:spPr bwMode="auto">
          <a:xfrm>
            <a:off x="379558" y="1519489"/>
            <a:ext cx="1923467" cy="1519348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0066CC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Lasers &amp; laser technology</a:t>
            </a:r>
          </a:p>
        </p:txBody>
      </p:sp>
      <p:sp>
        <p:nvSpPr>
          <p:cNvPr id="55302" name="AutoShape 5"/>
          <p:cNvSpPr>
            <a:spLocks noChangeArrowheads="1"/>
          </p:cNvSpPr>
          <p:nvPr/>
        </p:nvSpPr>
        <p:spPr bwMode="auto">
          <a:xfrm>
            <a:off x="2025054" y="2348880"/>
            <a:ext cx="1923467" cy="1600896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0066CC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56960" rIns="0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Optoelectronics &amp; application</a:t>
            </a:r>
          </a:p>
        </p:txBody>
      </p:sp>
      <p:sp>
        <p:nvSpPr>
          <p:cNvPr id="55303" name="AutoShape 6"/>
          <p:cNvSpPr>
            <a:spLocks noChangeArrowheads="1"/>
          </p:cNvSpPr>
          <p:nvPr/>
        </p:nvSpPr>
        <p:spPr bwMode="auto">
          <a:xfrm>
            <a:off x="3670550" y="1671312"/>
            <a:ext cx="1923467" cy="1519348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0066CC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Structural analysis &amp; spectroscopy</a:t>
            </a:r>
          </a:p>
        </p:txBody>
      </p:sp>
      <p:sp>
        <p:nvSpPr>
          <p:cNvPr id="55304" name="AutoShape 7"/>
          <p:cNvSpPr>
            <a:spLocks noChangeArrowheads="1"/>
          </p:cNvSpPr>
          <p:nvPr/>
        </p:nvSpPr>
        <p:spPr bwMode="auto">
          <a:xfrm>
            <a:off x="6961542" y="1671312"/>
            <a:ext cx="1923467" cy="1519348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0066CC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Chemical technology &amp; application</a:t>
            </a:r>
          </a:p>
        </p:txBody>
      </p:sp>
      <p:sp>
        <p:nvSpPr>
          <p:cNvPr id="55305" name="AutoShape 8"/>
          <p:cNvSpPr>
            <a:spLocks noChangeArrowheads="1"/>
          </p:cNvSpPr>
          <p:nvPr/>
        </p:nvSpPr>
        <p:spPr bwMode="auto">
          <a:xfrm>
            <a:off x="5316046" y="2430428"/>
            <a:ext cx="1923467" cy="1519348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0066CC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Semiconductor technology &amp; sensors</a:t>
            </a:r>
          </a:p>
        </p:txBody>
      </p:sp>
      <p:sp>
        <p:nvSpPr>
          <p:cNvPr id="55306" name="AutoShape 9"/>
          <p:cNvSpPr>
            <a:spLocks noChangeArrowheads="1"/>
          </p:cNvSpPr>
          <p:nvPr/>
        </p:nvSpPr>
        <p:spPr bwMode="auto">
          <a:xfrm>
            <a:off x="2025054" y="4177511"/>
            <a:ext cx="1923467" cy="1519349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990000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Materials &amp; devices for optoelectronics</a:t>
            </a:r>
          </a:p>
        </p:txBody>
      </p:sp>
      <p:sp>
        <p:nvSpPr>
          <p:cNvPr id="55307" name="AutoShape 10"/>
          <p:cNvSpPr>
            <a:spLocks noChangeArrowheads="1"/>
          </p:cNvSpPr>
          <p:nvPr/>
        </p:nvSpPr>
        <p:spPr bwMode="auto">
          <a:xfrm>
            <a:off x="3670550" y="5012539"/>
            <a:ext cx="1923467" cy="1519349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990000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Organic semiconductor synthesis &amp; properties</a:t>
            </a:r>
          </a:p>
        </p:txBody>
      </p:sp>
      <p:sp>
        <p:nvSpPr>
          <p:cNvPr id="55308" name="AutoShape 11"/>
          <p:cNvSpPr>
            <a:spLocks noChangeArrowheads="1"/>
          </p:cNvSpPr>
          <p:nvPr/>
        </p:nvSpPr>
        <p:spPr bwMode="auto">
          <a:xfrm>
            <a:off x="5316046" y="4202071"/>
            <a:ext cx="1923467" cy="1519349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990000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LEDs &amp; smart illumination</a:t>
            </a:r>
          </a:p>
        </p:txBody>
      </p:sp>
      <p:sp>
        <p:nvSpPr>
          <p:cNvPr id="55309" name="AutoShape 12"/>
          <p:cNvSpPr>
            <a:spLocks noChangeArrowheads="1"/>
          </p:cNvSpPr>
          <p:nvPr/>
        </p:nvSpPr>
        <p:spPr bwMode="auto">
          <a:xfrm>
            <a:off x="6961542" y="5012539"/>
            <a:ext cx="1923467" cy="1519349"/>
          </a:xfrm>
          <a:prstGeom prst="hexagon">
            <a:avLst>
              <a:gd name="adj" fmla="val 31650"/>
              <a:gd name="vf" fmla="val 115470"/>
            </a:avLst>
          </a:prstGeom>
          <a:solidFill>
            <a:srgbClr val="990000"/>
          </a:solidFill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58" tIns="56960" rIns="12658" bIns="5696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FFFFFF"/>
                </a:solidFill>
                <a:latin typeface="Arial" panose="020B0604020202020204" pitchFamily="34" charset="0"/>
              </a:rPr>
              <a:t>Information technology &amp; particle physics</a:t>
            </a: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379558" y="3468631"/>
            <a:ext cx="1519349" cy="1164350"/>
          </a:xfrm>
          <a:custGeom>
            <a:avLst/>
            <a:gdLst>
              <a:gd name="T0" fmla="*/ 2160588 w 21600"/>
              <a:gd name="T1" fmla="*/ 827881 h 21600"/>
              <a:gd name="T2" fmla="*/ 1080294 w 21600"/>
              <a:gd name="T3" fmla="*/ 1655762 h 21600"/>
              <a:gd name="T4" fmla="*/ 0 w 21600"/>
              <a:gd name="T5" fmla="*/ 827881 h 21600"/>
              <a:gd name="T6" fmla="*/ 1080294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8600 w 21600"/>
              <a:gd name="T13" fmla="*/ 8600 h 21600"/>
              <a:gd name="T14" fmla="*/ 17300 w 21600"/>
              <a:gd name="T15" fmla="*/ 130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600" y="4300"/>
                </a:moveTo>
                <a:lnTo>
                  <a:pt x="6500" y="4300"/>
                </a:lnTo>
                <a:lnTo>
                  <a:pt x="10800" y="0"/>
                </a:lnTo>
                <a:lnTo>
                  <a:pt x="15100" y="4300"/>
                </a:lnTo>
                <a:lnTo>
                  <a:pt x="13000" y="4300"/>
                </a:lnTo>
                <a:lnTo>
                  <a:pt x="13000" y="8600"/>
                </a:lnTo>
                <a:lnTo>
                  <a:pt x="17300" y="8600"/>
                </a:lnTo>
                <a:lnTo>
                  <a:pt x="17300" y="6500"/>
                </a:lnTo>
                <a:lnTo>
                  <a:pt x="21600" y="10800"/>
                </a:lnTo>
                <a:lnTo>
                  <a:pt x="17300" y="15100"/>
                </a:lnTo>
                <a:lnTo>
                  <a:pt x="17300" y="13000"/>
                </a:lnTo>
                <a:lnTo>
                  <a:pt x="13000" y="13000"/>
                </a:lnTo>
                <a:lnTo>
                  <a:pt x="13000" y="17300"/>
                </a:lnTo>
                <a:lnTo>
                  <a:pt x="15100" y="17300"/>
                </a:lnTo>
                <a:lnTo>
                  <a:pt x="10800" y="21600"/>
                </a:lnTo>
                <a:lnTo>
                  <a:pt x="6500" y="17300"/>
                </a:lnTo>
                <a:lnTo>
                  <a:pt x="8600" y="17300"/>
                </a:lnTo>
                <a:lnTo>
                  <a:pt x="8600" y="4300"/>
                </a:lnTo>
                <a:close/>
              </a:path>
            </a:pathLst>
          </a:custGeom>
          <a:solidFill>
            <a:srgbClr val="FF3333"/>
          </a:solidFill>
          <a:ln w="36000" cap="flat">
            <a:solidFill>
              <a:srgbClr val="33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00" dirty="0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3700723" y="3468631"/>
            <a:ext cx="1519349" cy="1164350"/>
          </a:xfrm>
          <a:custGeom>
            <a:avLst/>
            <a:gdLst>
              <a:gd name="T0" fmla="*/ 2160588 w 21600"/>
              <a:gd name="T1" fmla="*/ 827881 h 21600"/>
              <a:gd name="T2" fmla="*/ 1080294 w 21600"/>
              <a:gd name="T3" fmla="*/ 1655762 h 21600"/>
              <a:gd name="T4" fmla="*/ 0 w 21600"/>
              <a:gd name="T5" fmla="*/ 827881 h 21600"/>
              <a:gd name="T6" fmla="*/ 1080294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8600 w 21600"/>
              <a:gd name="T13" fmla="*/ 8600 h 21600"/>
              <a:gd name="T14" fmla="*/ 17300 w 21600"/>
              <a:gd name="T15" fmla="*/ 130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600" y="4300"/>
                </a:moveTo>
                <a:lnTo>
                  <a:pt x="6500" y="4300"/>
                </a:lnTo>
                <a:lnTo>
                  <a:pt x="10800" y="0"/>
                </a:lnTo>
                <a:lnTo>
                  <a:pt x="15100" y="4300"/>
                </a:lnTo>
                <a:lnTo>
                  <a:pt x="13000" y="4300"/>
                </a:lnTo>
                <a:lnTo>
                  <a:pt x="13000" y="8600"/>
                </a:lnTo>
                <a:lnTo>
                  <a:pt x="17300" y="8600"/>
                </a:lnTo>
                <a:lnTo>
                  <a:pt x="17300" y="6500"/>
                </a:lnTo>
                <a:lnTo>
                  <a:pt x="21600" y="10800"/>
                </a:lnTo>
                <a:lnTo>
                  <a:pt x="17300" y="15100"/>
                </a:lnTo>
                <a:lnTo>
                  <a:pt x="17300" y="13000"/>
                </a:lnTo>
                <a:lnTo>
                  <a:pt x="13000" y="13000"/>
                </a:lnTo>
                <a:lnTo>
                  <a:pt x="13000" y="17300"/>
                </a:lnTo>
                <a:lnTo>
                  <a:pt x="15100" y="17300"/>
                </a:lnTo>
                <a:lnTo>
                  <a:pt x="10800" y="21600"/>
                </a:lnTo>
                <a:lnTo>
                  <a:pt x="6500" y="17300"/>
                </a:lnTo>
                <a:lnTo>
                  <a:pt x="8600" y="17300"/>
                </a:lnTo>
                <a:lnTo>
                  <a:pt x="8600" y="4300"/>
                </a:lnTo>
                <a:close/>
              </a:path>
            </a:pathLst>
          </a:custGeom>
          <a:solidFill>
            <a:srgbClr val="FF3333"/>
          </a:solidFill>
          <a:ln w="36000" cap="flat">
            <a:solidFill>
              <a:srgbClr val="33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00" dirty="0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6941084" y="3468631"/>
            <a:ext cx="1519348" cy="1164350"/>
          </a:xfrm>
          <a:custGeom>
            <a:avLst/>
            <a:gdLst>
              <a:gd name="T0" fmla="*/ 2160587 w 21600"/>
              <a:gd name="T1" fmla="*/ 827881 h 21600"/>
              <a:gd name="T2" fmla="*/ 1080294 w 21600"/>
              <a:gd name="T3" fmla="*/ 1655762 h 21600"/>
              <a:gd name="T4" fmla="*/ 0 w 21600"/>
              <a:gd name="T5" fmla="*/ 827881 h 21600"/>
              <a:gd name="T6" fmla="*/ 1080294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8600 w 21600"/>
              <a:gd name="T13" fmla="*/ 8600 h 21600"/>
              <a:gd name="T14" fmla="*/ 17300 w 21600"/>
              <a:gd name="T15" fmla="*/ 130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600" y="4300"/>
                </a:moveTo>
                <a:lnTo>
                  <a:pt x="6500" y="4300"/>
                </a:lnTo>
                <a:lnTo>
                  <a:pt x="10800" y="0"/>
                </a:lnTo>
                <a:lnTo>
                  <a:pt x="15100" y="4300"/>
                </a:lnTo>
                <a:lnTo>
                  <a:pt x="13000" y="4300"/>
                </a:lnTo>
                <a:lnTo>
                  <a:pt x="13000" y="8600"/>
                </a:lnTo>
                <a:lnTo>
                  <a:pt x="17300" y="8600"/>
                </a:lnTo>
                <a:lnTo>
                  <a:pt x="17300" y="6500"/>
                </a:lnTo>
                <a:lnTo>
                  <a:pt x="21600" y="10800"/>
                </a:lnTo>
                <a:lnTo>
                  <a:pt x="17300" y="15100"/>
                </a:lnTo>
                <a:lnTo>
                  <a:pt x="17300" y="13000"/>
                </a:lnTo>
                <a:lnTo>
                  <a:pt x="13000" y="13000"/>
                </a:lnTo>
                <a:lnTo>
                  <a:pt x="13000" y="17300"/>
                </a:lnTo>
                <a:lnTo>
                  <a:pt x="15100" y="17300"/>
                </a:lnTo>
                <a:lnTo>
                  <a:pt x="10800" y="21600"/>
                </a:lnTo>
                <a:lnTo>
                  <a:pt x="6500" y="17300"/>
                </a:lnTo>
                <a:lnTo>
                  <a:pt x="8600" y="17300"/>
                </a:lnTo>
                <a:lnTo>
                  <a:pt x="8600" y="4300"/>
                </a:lnTo>
                <a:close/>
              </a:path>
            </a:pathLst>
          </a:custGeom>
          <a:solidFill>
            <a:srgbClr val="FF3333"/>
          </a:solidFill>
          <a:ln w="36000" cap="flat">
            <a:solidFill>
              <a:srgbClr val="33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400" dirty="0"/>
          </a:p>
        </p:txBody>
      </p:sp>
      <p:pic>
        <p:nvPicPr>
          <p:cNvPr id="5531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87" y="5809653"/>
            <a:ext cx="799783" cy="90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115616" y="3789041"/>
            <a:ext cx="6600539" cy="541434"/>
          </a:xfrm>
          <a:prstGeom prst="rect">
            <a:avLst/>
          </a:prstGeom>
          <a:solidFill>
            <a:srgbClr val="FFFFFF"/>
          </a:solidFill>
          <a:ln w="36000">
            <a:solidFill>
              <a:srgbClr val="0033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 anchor="ctr" anchorCtr="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lt-LT" sz="1400" dirty="0">
                <a:solidFill>
                  <a:srgbClr val="000000"/>
                </a:solidFill>
                <a:latin typeface="Arial" panose="020B0604020202020204" pitchFamily="34" charset="0"/>
              </a:rPr>
              <a:t>Joint PhD courses in physics and technology ~ 20–25 new students each year</a:t>
            </a: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97" y="931536"/>
            <a:ext cx="19907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99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7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1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5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0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/>
      <p:bldP spid="31758" grpId="0" animBg="1"/>
      <p:bldP spid="317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reeform 1"/>
          <p:cNvSpPr>
            <a:spLocks noChangeArrowheads="1"/>
          </p:cNvSpPr>
          <p:nvPr/>
        </p:nvSpPr>
        <p:spPr bwMode="auto">
          <a:xfrm rot="-1860000">
            <a:off x="370628" y="3668457"/>
            <a:ext cx="7594510" cy="962291"/>
          </a:xfrm>
          <a:custGeom>
            <a:avLst/>
            <a:gdLst>
              <a:gd name="T0" fmla="*/ 0 w 21600"/>
              <a:gd name="T1" fmla="*/ 43346953 h 21600"/>
              <a:gd name="T2" fmla="*/ 2147483646 w 21600"/>
              <a:gd name="T3" fmla="*/ 43346953 h 21600"/>
              <a:gd name="T4" fmla="*/ 2147483646 w 21600"/>
              <a:gd name="T5" fmla="*/ 0 h 21600"/>
              <a:gd name="T6" fmla="*/ 2147483646 w 21600"/>
              <a:gd name="T7" fmla="*/ 866938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00 w 21600"/>
              <a:gd name="T13" fmla="*/ 7770 h 21600"/>
              <a:gd name="T14" fmla="*/ 19294 w 21600"/>
              <a:gd name="T15" fmla="*/ 138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79" y="0"/>
                </a:moveTo>
                <a:lnTo>
                  <a:pt x="21600" y="10800"/>
                </a:lnTo>
                <a:lnTo>
                  <a:pt x="13379" y="21800"/>
                </a:lnTo>
                <a:lnTo>
                  <a:pt x="13379" y="13830"/>
                </a:lnTo>
                <a:lnTo>
                  <a:pt x="4000" y="13830"/>
                </a:lnTo>
                <a:lnTo>
                  <a:pt x="4000" y="7770"/>
                </a:lnTo>
                <a:lnTo>
                  <a:pt x="13379" y="7770"/>
                </a:lnTo>
                <a:lnTo>
                  <a:pt x="13379" y="0"/>
                </a:lnTo>
                <a:moveTo>
                  <a:pt x="0" y="7770"/>
                </a:moveTo>
                <a:lnTo>
                  <a:pt x="0" y="13830"/>
                </a:lnTo>
                <a:lnTo>
                  <a:pt x="1000" y="13830"/>
                </a:lnTo>
                <a:lnTo>
                  <a:pt x="1000" y="7770"/>
                </a:lnTo>
                <a:lnTo>
                  <a:pt x="0" y="7770"/>
                </a:lnTo>
                <a:moveTo>
                  <a:pt x="2000" y="7770"/>
                </a:moveTo>
                <a:lnTo>
                  <a:pt x="2000" y="13830"/>
                </a:lnTo>
                <a:lnTo>
                  <a:pt x="3000" y="13830"/>
                </a:lnTo>
                <a:lnTo>
                  <a:pt x="3000" y="7770"/>
                </a:lnTo>
                <a:lnTo>
                  <a:pt x="2000" y="7770"/>
                </a:lnTo>
                <a:close/>
              </a:path>
            </a:pathLst>
          </a:custGeom>
          <a:solidFill>
            <a:srgbClr val="006600">
              <a:alpha val="50195"/>
            </a:srgbClr>
          </a:solidFill>
          <a:ln w="72000" cap="flat">
            <a:solidFill>
              <a:srgbClr val="00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3794" name="AutoShape 2"/>
          <p:cNvSpPr>
            <a:spLocks noChangeArrowheads="1"/>
          </p:cNvSpPr>
          <p:nvPr/>
        </p:nvSpPr>
        <p:spPr bwMode="auto">
          <a:xfrm flipH="1">
            <a:off x="4810341" y="3291132"/>
            <a:ext cx="3442815" cy="2328700"/>
          </a:xfrm>
          <a:prstGeom prst="rightArrow">
            <a:avLst>
              <a:gd name="adj1" fmla="val 50000"/>
              <a:gd name="adj2" fmla="val 36961"/>
            </a:avLst>
          </a:prstGeom>
          <a:solidFill>
            <a:srgbClr val="FFFF99">
              <a:alpha val="25098"/>
            </a:srgbClr>
          </a:solidFill>
          <a:ln w="3600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47" tIns="44302" rIns="75947" bIns="44302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3024" dirty="0">
                <a:solidFill>
                  <a:srgbClr val="000000"/>
                </a:solidFill>
              </a:rPr>
              <a:t>BUSINESS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69" y="2532016"/>
            <a:ext cx="1012527" cy="101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5" y="6025066"/>
            <a:ext cx="246713" cy="25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353882" y="3291132"/>
            <a:ext cx="3442815" cy="2328700"/>
          </a:xfrm>
          <a:prstGeom prst="rightArrow">
            <a:avLst>
              <a:gd name="adj1" fmla="val 50000"/>
              <a:gd name="adj2" fmla="val 36961"/>
            </a:avLst>
          </a:prstGeom>
          <a:solidFill>
            <a:srgbClr val="FFFF99">
              <a:alpha val="25098"/>
            </a:srgbClr>
          </a:solidFill>
          <a:ln w="3600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47" tIns="44302" rIns="75947" bIns="44302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3024" dirty="0">
                <a:solidFill>
                  <a:srgbClr val="000000"/>
                </a:solidFill>
              </a:rPr>
              <a:t>SCIENCE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28" y="4101600"/>
            <a:ext cx="607293" cy="64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265938" y="5835287"/>
            <a:ext cx="2278465" cy="658645"/>
          </a:xfrm>
          <a:prstGeom prst="rect">
            <a:avLst/>
          </a:prstGeom>
          <a:solidFill>
            <a:srgbClr val="FFFF99"/>
          </a:solidFill>
          <a:ln w="36000" cap="sq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lt-LT" sz="1828" b="1" dirty="0">
                <a:solidFill>
                  <a:srgbClr val="000000"/>
                </a:solidFill>
                <a:latin typeface="Arial" panose="020B0604020202020204" pitchFamily="34" charset="0"/>
              </a:rPr>
              <a:t>Science of new quality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531749" y="2835662"/>
            <a:ext cx="2278464" cy="658645"/>
          </a:xfrm>
          <a:prstGeom prst="rect">
            <a:avLst/>
          </a:prstGeom>
          <a:solidFill>
            <a:srgbClr val="FFFF99">
              <a:alpha val="50195"/>
            </a:srgbClr>
          </a:solidFill>
          <a:ln w="36000" cap="sq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lt-LT" sz="1828" b="1" dirty="0">
                <a:solidFill>
                  <a:srgbClr val="000000"/>
                </a:solidFill>
                <a:latin typeface="Arial" panose="020B0604020202020204" pitchFamily="34" charset="0"/>
              </a:rPr>
              <a:t>Increase in competitiveness</a:t>
            </a:r>
          </a:p>
        </p:txBody>
      </p:sp>
      <p:sp>
        <p:nvSpPr>
          <p:cNvPr id="59402" name="Text Box 9"/>
          <p:cNvSpPr txBox="1">
            <a:spLocks noChangeArrowheads="1"/>
          </p:cNvSpPr>
          <p:nvPr/>
        </p:nvSpPr>
        <p:spPr bwMode="auto">
          <a:xfrm>
            <a:off x="1271217" y="308394"/>
            <a:ext cx="7770558" cy="63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9" tIns="50631" rIns="63289" bIns="3291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lt-LT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Technology: Basis &amp; Expectations</a:t>
            </a:r>
          </a:p>
        </p:txBody>
      </p:sp>
      <p:sp>
        <p:nvSpPr>
          <p:cNvPr id="59403" name="Text Box 10"/>
          <p:cNvSpPr txBox="1">
            <a:spLocks noChangeArrowheads="1"/>
          </p:cNvSpPr>
          <p:nvPr/>
        </p:nvSpPr>
        <p:spPr bwMode="auto">
          <a:xfrm>
            <a:off x="1403648" y="1124744"/>
            <a:ext cx="7773843" cy="112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9" tIns="31644" rIns="63289" bIns="31644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400" dirty="0">
                <a:solidFill>
                  <a:srgbClr val="000000"/>
                </a:solidFill>
                <a:latin typeface="Arial" panose="020B0604020202020204" pitchFamily="34" charset="0"/>
              </a:rPr>
              <a:t>NCPST is accepted as a modern infrastructure 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lt-LT" sz="2400" dirty="0">
                <a:solidFill>
                  <a:srgbClr val="000000"/>
                </a:solidFill>
                <a:latin typeface="Arial" panose="020B0604020202020204" pitchFamily="34" charset="0"/>
              </a:rPr>
              <a:t>that connects science, studies and innovative industry</a:t>
            </a:r>
          </a:p>
        </p:txBody>
      </p:sp>
      <p:sp>
        <p:nvSpPr>
          <p:cNvPr id="59404" name="Text Box 11"/>
          <p:cNvSpPr txBox="1">
            <a:spLocks noChangeArrowheads="1"/>
          </p:cNvSpPr>
          <p:nvPr/>
        </p:nvSpPr>
        <p:spPr bwMode="auto">
          <a:xfrm>
            <a:off x="253411" y="2404752"/>
            <a:ext cx="4303518" cy="860704"/>
          </a:xfrm>
          <a:prstGeom prst="rect">
            <a:avLst/>
          </a:prstGeom>
          <a:solidFill>
            <a:srgbClr val="99FFFF">
              <a:alpha val="25098"/>
            </a:srgbClr>
          </a:solidFill>
          <a:ln w="3600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532" dirty="0">
                <a:solidFill>
                  <a:srgbClr val="000000"/>
                </a:solidFill>
                <a:latin typeface="Arial" panose="020B0604020202020204" pitchFamily="34" charset="0"/>
              </a:rPr>
              <a:t>Training, R&amp;D + concept demonstration</a:t>
            </a:r>
          </a:p>
        </p:txBody>
      </p:sp>
      <p:sp>
        <p:nvSpPr>
          <p:cNvPr id="59405" name="Text Box 12"/>
          <p:cNvSpPr txBox="1">
            <a:spLocks noChangeArrowheads="1"/>
          </p:cNvSpPr>
          <p:nvPr/>
        </p:nvSpPr>
        <p:spPr bwMode="auto">
          <a:xfrm>
            <a:off x="4303519" y="5695744"/>
            <a:ext cx="4303518" cy="860704"/>
          </a:xfrm>
          <a:prstGeom prst="rect">
            <a:avLst/>
          </a:prstGeom>
          <a:solidFill>
            <a:srgbClr val="CCFF66">
              <a:alpha val="50195"/>
            </a:srgbClr>
          </a:solidFill>
          <a:ln w="3600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532" dirty="0">
                <a:solidFill>
                  <a:srgbClr val="000000"/>
                </a:solidFill>
                <a:latin typeface="Arial" panose="020B0604020202020204" pitchFamily="34" charset="0"/>
              </a:rPr>
              <a:t>Innovations in products and technologies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3139169" y="4810480"/>
            <a:ext cx="2278465" cy="658645"/>
          </a:xfrm>
          <a:prstGeom prst="rect">
            <a:avLst/>
          </a:prstGeom>
          <a:solidFill>
            <a:srgbClr val="FFFF99"/>
          </a:solidFill>
          <a:ln w="36000" cap="sq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lt-LT" sz="1828" b="1" dirty="0">
                <a:solidFill>
                  <a:srgbClr val="000000"/>
                </a:solidFill>
                <a:latin typeface="Arial" panose="020B0604020202020204" pitchFamily="34" charset="0"/>
              </a:rPr>
              <a:t>High added value products</a:t>
            </a:r>
          </a:p>
        </p:txBody>
      </p:sp>
    </p:spTree>
    <p:extLst>
      <p:ext uri="{BB962C8B-B14F-4D97-AF65-F5344CB8AC3E}">
        <p14:creationId xmlns:p14="http://schemas.microsoft.com/office/powerpoint/2010/main" val="3731853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1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8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3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2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reeform 1"/>
          <p:cNvSpPr>
            <a:spLocks noChangeArrowheads="1"/>
          </p:cNvSpPr>
          <p:nvPr/>
        </p:nvSpPr>
        <p:spPr bwMode="auto">
          <a:xfrm rot="-1860000">
            <a:off x="370628" y="3725391"/>
            <a:ext cx="7594510" cy="962291"/>
          </a:xfrm>
          <a:custGeom>
            <a:avLst/>
            <a:gdLst>
              <a:gd name="T0" fmla="*/ 0 w 21600"/>
              <a:gd name="T1" fmla="*/ 43346953 h 21600"/>
              <a:gd name="T2" fmla="*/ 2147483646 w 21600"/>
              <a:gd name="T3" fmla="*/ 43346953 h 21600"/>
              <a:gd name="T4" fmla="*/ 2147483646 w 21600"/>
              <a:gd name="T5" fmla="*/ 0 h 21600"/>
              <a:gd name="T6" fmla="*/ 2147483646 w 21600"/>
              <a:gd name="T7" fmla="*/ 866938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00 w 21600"/>
              <a:gd name="T13" fmla="*/ 7770 h 21600"/>
              <a:gd name="T14" fmla="*/ 19294 w 21600"/>
              <a:gd name="T15" fmla="*/ 138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79" y="0"/>
                </a:moveTo>
                <a:lnTo>
                  <a:pt x="21600" y="10800"/>
                </a:lnTo>
                <a:lnTo>
                  <a:pt x="13379" y="21800"/>
                </a:lnTo>
                <a:lnTo>
                  <a:pt x="13379" y="13830"/>
                </a:lnTo>
                <a:lnTo>
                  <a:pt x="4000" y="13830"/>
                </a:lnTo>
                <a:lnTo>
                  <a:pt x="4000" y="7770"/>
                </a:lnTo>
                <a:lnTo>
                  <a:pt x="13379" y="7770"/>
                </a:lnTo>
                <a:lnTo>
                  <a:pt x="13379" y="0"/>
                </a:lnTo>
                <a:moveTo>
                  <a:pt x="0" y="7770"/>
                </a:moveTo>
                <a:lnTo>
                  <a:pt x="0" y="13830"/>
                </a:lnTo>
                <a:lnTo>
                  <a:pt x="1000" y="13830"/>
                </a:lnTo>
                <a:lnTo>
                  <a:pt x="1000" y="7770"/>
                </a:lnTo>
                <a:lnTo>
                  <a:pt x="0" y="7770"/>
                </a:lnTo>
                <a:moveTo>
                  <a:pt x="2000" y="7770"/>
                </a:moveTo>
                <a:lnTo>
                  <a:pt x="2000" y="13830"/>
                </a:lnTo>
                <a:lnTo>
                  <a:pt x="3000" y="13830"/>
                </a:lnTo>
                <a:lnTo>
                  <a:pt x="3000" y="7770"/>
                </a:lnTo>
                <a:lnTo>
                  <a:pt x="2000" y="7770"/>
                </a:lnTo>
                <a:close/>
              </a:path>
            </a:pathLst>
          </a:custGeom>
          <a:solidFill>
            <a:srgbClr val="006600">
              <a:alpha val="50195"/>
            </a:srgbClr>
          </a:solidFill>
          <a:ln w="72000" cap="flat">
            <a:solidFill>
              <a:srgbClr val="00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/>
          </a:p>
        </p:txBody>
      </p:sp>
      <p:sp>
        <p:nvSpPr>
          <p:cNvPr id="61443" name="AutoShape 2"/>
          <p:cNvSpPr>
            <a:spLocks noChangeArrowheads="1"/>
          </p:cNvSpPr>
          <p:nvPr/>
        </p:nvSpPr>
        <p:spPr bwMode="auto">
          <a:xfrm flipH="1">
            <a:off x="4810341" y="3291132"/>
            <a:ext cx="3442815" cy="2328700"/>
          </a:xfrm>
          <a:prstGeom prst="rightArrow">
            <a:avLst>
              <a:gd name="adj1" fmla="val 50000"/>
              <a:gd name="adj2" fmla="val 36961"/>
            </a:avLst>
          </a:prstGeom>
          <a:solidFill>
            <a:srgbClr val="FFFF99">
              <a:alpha val="25098"/>
            </a:srgbClr>
          </a:solidFill>
          <a:ln w="3600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47" tIns="44302" rIns="75947" bIns="44302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3024">
                <a:solidFill>
                  <a:srgbClr val="000000"/>
                </a:solidFill>
              </a:rPr>
              <a:t>BUSINESS</a:t>
            </a:r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21" y="2582251"/>
            <a:ext cx="1012527" cy="101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5" y="6097629"/>
            <a:ext cx="246712" cy="25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1265938" y="5835287"/>
            <a:ext cx="2278465" cy="658645"/>
          </a:xfrm>
          <a:prstGeom prst="rect">
            <a:avLst/>
          </a:prstGeom>
          <a:solidFill>
            <a:srgbClr val="FFFF99"/>
          </a:solidFill>
          <a:ln w="36000" cap="sq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lt-LT" sz="1828" b="1">
                <a:solidFill>
                  <a:srgbClr val="000000"/>
                </a:solidFill>
                <a:latin typeface="Arial" panose="020B0604020202020204" pitchFamily="34" charset="0"/>
              </a:rPr>
              <a:t>Science of new quality</a:t>
            </a:r>
          </a:p>
        </p:txBody>
      </p:sp>
      <p:sp>
        <p:nvSpPr>
          <p:cNvPr id="61447" name="Text Box 6"/>
          <p:cNvSpPr txBox="1">
            <a:spLocks noChangeArrowheads="1"/>
          </p:cNvSpPr>
          <p:nvPr/>
        </p:nvSpPr>
        <p:spPr bwMode="auto">
          <a:xfrm>
            <a:off x="6531749" y="2835662"/>
            <a:ext cx="2278464" cy="658645"/>
          </a:xfrm>
          <a:prstGeom prst="rect">
            <a:avLst/>
          </a:prstGeom>
          <a:solidFill>
            <a:srgbClr val="FFFF99">
              <a:alpha val="50195"/>
            </a:srgbClr>
          </a:solidFill>
          <a:ln w="36000" cap="sq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lt-LT" sz="1828" b="1">
                <a:solidFill>
                  <a:srgbClr val="000000"/>
                </a:solidFill>
                <a:latin typeface="Arial" panose="020B0604020202020204" pitchFamily="34" charset="0"/>
              </a:rPr>
              <a:t>Increase in competitiveness</a:t>
            </a:r>
          </a:p>
        </p:txBody>
      </p:sp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1331639" y="345341"/>
            <a:ext cx="7812361" cy="63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9" tIns="50631" rIns="63289" bIns="3291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lt-LT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Technology: Basis &amp; Expectations</a:t>
            </a:r>
            <a:endParaRPr lang="lt-LT" altLang="lt-LT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 eaLnBrk="1" hangingPunct="1">
              <a:buClrTx/>
              <a:buFontTx/>
              <a:buNone/>
            </a:pPr>
            <a:endParaRPr lang="en-US" altLang="lt-LT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49" name="Text Box 8"/>
          <p:cNvSpPr txBox="1">
            <a:spLocks noChangeArrowheads="1"/>
          </p:cNvSpPr>
          <p:nvPr/>
        </p:nvSpPr>
        <p:spPr bwMode="auto">
          <a:xfrm>
            <a:off x="860705" y="1383290"/>
            <a:ext cx="8734301" cy="122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89" tIns="31644" rIns="63289" bIns="31644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lt-LT" sz="2532" dirty="0">
                <a:solidFill>
                  <a:srgbClr val="000000"/>
                </a:solidFill>
                <a:latin typeface="Arial" panose="020B0604020202020204" pitchFamily="34" charset="0"/>
              </a:rPr>
              <a:t>NFTMC is accepted as a modern infrastructure </a:t>
            </a:r>
          </a:p>
          <a:p>
            <a:pPr eaLnBrk="1" hangingPunct="1">
              <a:buClrTx/>
              <a:buFontTx/>
              <a:buNone/>
            </a:pPr>
            <a:r>
              <a:rPr lang="en-GB" altLang="lt-LT" sz="2532" dirty="0">
                <a:solidFill>
                  <a:srgbClr val="000000"/>
                </a:solidFill>
                <a:latin typeface="Arial" panose="020B0604020202020204" pitchFamily="34" charset="0"/>
              </a:rPr>
              <a:t>that connects science, stud</a:t>
            </a:r>
            <a:r>
              <a:rPr lang="lt-LT" altLang="lt-LT" sz="2532" dirty="0" err="1">
                <a:solidFill>
                  <a:srgbClr val="000000"/>
                </a:solidFill>
                <a:latin typeface="Arial" panose="020B0604020202020204" pitchFamily="34" charset="0"/>
              </a:rPr>
              <a:t>ies</a:t>
            </a:r>
            <a:r>
              <a:rPr lang="lt-LT" altLang="lt-LT" sz="2532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lt-LT" sz="2532" dirty="0">
                <a:solidFill>
                  <a:srgbClr val="000000"/>
                </a:solidFill>
                <a:latin typeface="Arial" panose="020B0604020202020204" pitchFamily="34" charset="0"/>
              </a:rPr>
              <a:t>and innovative industry</a:t>
            </a:r>
          </a:p>
        </p:txBody>
      </p:sp>
      <p:sp>
        <p:nvSpPr>
          <p:cNvPr id="61450" name="Text Box 9"/>
          <p:cNvSpPr txBox="1">
            <a:spLocks noChangeArrowheads="1"/>
          </p:cNvSpPr>
          <p:nvPr/>
        </p:nvSpPr>
        <p:spPr bwMode="auto">
          <a:xfrm>
            <a:off x="253411" y="2404752"/>
            <a:ext cx="4303518" cy="860704"/>
          </a:xfrm>
          <a:prstGeom prst="rect">
            <a:avLst/>
          </a:prstGeom>
          <a:solidFill>
            <a:srgbClr val="99FFFF">
              <a:alpha val="25098"/>
            </a:srgbClr>
          </a:solidFill>
          <a:ln w="3600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532">
                <a:solidFill>
                  <a:srgbClr val="000000"/>
                </a:solidFill>
                <a:latin typeface="Arial" panose="020B0604020202020204" pitchFamily="34" charset="0"/>
              </a:rPr>
              <a:t>Training, R&amp;D + concept demonstration</a:t>
            </a:r>
          </a:p>
        </p:txBody>
      </p:sp>
      <p:sp>
        <p:nvSpPr>
          <p:cNvPr id="61451" name="Text Box 10"/>
          <p:cNvSpPr txBox="1">
            <a:spLocks noChangeArrowheads="1"/>
          </p:cNvSpPr>
          <p:nvPr/>
        </p:nvSpPr>
        <p:spPr bwMode="auto">
          <a:xfrm>
            <a:off x="4303519" y="5695744"/>
            <a:ext cx="4303518" cy="860704"/>
          </a:xfrm>
          <a:prstGeom prst="rect">
            <a:avLst/>
          </a:prstGeom>
          <a:solidFill>
            <a:srgbClr val="CCFF66">
              <a:alpha val="50195"/>
            </a:srgbClr>
          </a:solidFill>
          <a:ln w="36000" cap="sq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532">
                <a:solidFill>
                  <a:srgbClr val="000000"/>
                </a:solidFill>
                <a:latin typeface="Arial" panose="020B0604020202020204" pitchFamily="34" charset="0"/>
              </a:rPr>
              <a:t>Inovations in products and technologies</a:t>
            </a:r>
          </a:p>
        </p:txBody>
      </p:sp>
      <p:sp>
        <p:nvSpPr>
          <p:cNvPr id="61452" name="AutoShape 11"/>
          <p:cNvSpPr>
            <a:spLocks noChangeArrowheads="1"/>
          </p:cNvSpPr>
          <p:nvPr/>
        </p:nvSpPr>
        <p:spPr bwMode="auto">
          <a:xfrm>
            <a:off x="353882" y="3291132"/>
            <a:ext cx="3442815" cy="2328700"/>
          </a:xfrm>
          <a:prstGeom prst="rightArrow">
            <a:avLst>
              <a:gd name="adj1" fmla="val 50000"/>
              <a:gd name="adj2" fmla="val 36961"/>
            </a:avLst>
          </a:prstGeom>
          <a:solidFill>
            <a:srgbClr val="FFFF99">
              <a:alpha val="25098"/>
            </a:srgbClr>
          </a:solidFill>
          <a:ln w="3600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47" tIns="44302" rIns="75947" bIns="44302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3024">
                <a:solidFill>
                  <a:srgbClr val="000000"/>
                </a:solidFill>
              </a:rPr>
              <a:t>SCIENCE</a:t>
            </a:r>
          </a:p>
        </p:txBody>
      </p:sp>
      <p:pic>
        <p:nvPicPr>
          <p:cNvPr id="6145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15" y="4068109"/>
            <a:ext cx="607293" cy="64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54" name="Text Box 13"/>
          <p:cNvSpPr txBox="1">
            <a:spLocks noChangeArrowheads="1"/>
          </p:cNvSpPr>
          <p:nvPr/>
        </p:nvSpPr>
        <p:spPr bwMode="auto">
          <a:xfrm>
            <a:off x="3139169" y="4810480"/>
            <a:ext cx="2278465" cy="658645"/>
          </a:xfrm>
          <a:prstGeom prst="rect">
            <a:avLst/>
          </a:prstGeom>
          <a:solidFill>
            <a:srgbClr val="FFFF99"/>
          </a:solidFill>
          <a:ln w="36000" cap="sq">
            <a:solidFill>
              <a:srgbClr val="99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47" tIns="44302" rIns="75947" bIns="44302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lt-LT" sz="1828" b="1">
                <a:solidFill>
                  <a:srgbClr val="000000"/>
                </a:solidFill>
                <a:latin typeface="Arial" panose="020B0604020202020204" pitchFamily="34" charset="0"/>
              </a:rPr>
              <a:t>High added value products</a:t>
            </a:r>
          </a:p>
        </p:txBody>
      </p:sp>
      <p:sp>
        <p:nvSpPr>
          <p:cNvPr id="34830" name="AutoShape 14"/>
          <p:cNvSpPr>
            <a:spLocks noChangeArrowheads="1"/>
          </p:cNvSpPr>
          <p:nvPr/>
        </p:nvSpPr>
        <p:spPr bwMode="auto">
          <a:xfrm>
            <a:off x="253411" y="5443448"/>
            <a:ext cx="2329816" cy="1193376"/>
          </a:xfrm>
          <a:prstGeom prst="rightArrowCallout">
            <a:avLst>
              <a:gd name="adj1" fmla="val 25000"/>
              <a:gd name="adj2" fmla="val 25000"/>
              <a:gd name="adj3" fmla="val 32538"/>
              <a:gd name="adj4" fmla="val 66667"/>
            </a:avLst>
          </a:prstGeom>
          <a:solidFill>
            <a:srgbClr val="CCFF00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89" tIns="31644" rIns="63289" bIns="31644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  <a:t>Universities</a:t>
            </a:r>
          </a:p>
        </p:txBody>
      </p:sp>
      <p:sp>
        <p:nvSpPr>
          <p:cNvPr id="34831" name="AutoShape 15"/>
          <p:cNvSpPr>
            <a:spLocks noChangeArrowheads="1"/>
          </p:cNvSpPr>
          <p:nvPr/>
        </p:nvSpPr>
        <p:spPr bwMode="auto">
          <a:xfrm>
            <a:off x="2404612" y="5443448"/>
            <a:ext cx="2329817" cy="1193376"/>
          </a:xfrm>
          <a:prstGeom prst="rightArrowCallout">
            <a:avLst>
              <a:gd name="adj1" fmla="val 25000"/>
              <a:gd name="adj2" fmla="val 25000"/>
              <a:gd name="adj3" fmla="val 32538"/>
              <a:gd name="adj4" fmla="val 66667"/>
            </a:avLst>
          </a:prstGeom>
          <a:solidFill>
            <a:srgbClr val="CCFF00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89" tIns="31644" rIns="63289" bIns="31644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  <a:t>Applied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  <a:t>Science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  <a:t>Centre</a:t>
            </a:r>
          </a:p>
        </p:txBody>
      </p:sp>
      <p:sp>
        <p:nvSpPr>
          <p:cNvPr id="34832" name="AutoShape 16"/>
          <p:cNvSpPr>
            <a:spLocks noChangeArrowheads="1"/>
          </p:cNvSpPr>
          <p:nvPr/>
        </p:nvSpPr>
        <p:spPr bwMode="auto">
          <a:xfrm>
            <a:off x="4556930" y="5443448"/>
            <a:ext cx="2329817" cy="1193376"/>
          </a:xfrm>
          <a:prstGeom prst="rightArrowCallout">
            <a:avLst>
              <a:gd name="adj1" fmla="val 25000"/>
              <a:gd name="adj2" fmla="val 25000"/>
              <a:gd name="adj3" fmla="val 32538"/>
              <a:gd name="adj4" fmla="val 66667"/>
            </a:avLst>
          </a:prstGeom>
          <a:solidFill>
            <a:srgbClr val="CCFF00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89" tIns="31644" rIns="63289" bIns="31644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250" dirty="0">
                <a:solidFill>
                  <a:srgbClr val="000000"/>
                </a:solidFill>
                <a:latin typeface="Arial" panose="020B0604020202020204" pitchFamily="34" charset="0"/>
              </a:rPr>
              <a:t>Parks of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lt-LT" sz="2250" dirty="0">
                <a:solidFill>
                  <a:srgbClr val="000000"/>
                </a:solidFill>
                <a:latin typeface="Arial" panose="020B0604020202020204" pitchFamily="34" charset="0"/>
              </a:rPr>
              <a:t>Science &amp;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lt-LT" sz="2250" dirty="0">
                <a:solidFill>
                  <a:srgbClr val="000000"/>
                </a:solidFill>
                <a:latin typeface="Arial" panose="020B0604020202020204" pitchFamily="34" charset="0"/>
              </a:rPr>
              <a:t>Technology</a:t>
            </a:r>
          </a:p>
        </p:txBody>
      </p:sp>
      <p:sp>
        <p:nvSpPr>
          <p:cNvPr id="34833" name="AutoShape 17"/>
          <p:cNvSpPr>
            <a:spLocks noChangeArrowheads="1"/>
          </p:cNvSpPr>
          <p:nvPr/>
        </p:nvSpPr>
        <p:spPr bwMode="auto">
          <a:xfrm>
            <a:off x="6708131" y="5443448"/>
            <a:ext cx="2329816" cy="1193376"/>
          </a:xfrm>
          <a:prstGeom prst="rightArrowCallout">
            <a:avLst>
              <a:gd name="adj1" fmla="val 25000"/>
              <a:gd name="adj2" fmla="val 25000"/>
              <a:gd name="adj3" fmla="val 32538"/>
              <a:gd name="adj4" fmla="val 66667"/>
            </a:avLst>
          </a:prstGeom>
          <a:solidFill>
            <a:srgbClr val="CCFF00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3289" tIns="31644" rIns="63289" bIns="31644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300">
                <a:solidFill>
                  <a:schemeClr val="bg1"/>
                </a:solidFill>
                <a:latin typeface="Gill San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  <a:t>Innovative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  <a:t>Company</a:t>
            </a:r>
            <a:b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altLang="lt-LT" sz="2250">
                <a:solidFill>
                  <a:srgbClr val="000000"/>
                </a:solidFill>
                <a:latin typeface="Arial" panose="020B0604020202020204" pitchFamily="34" charset="0"/>
              </a:rPr>
              <a:t>Start-up</a:t>
            </a:r>
          </a:p>
        </p:txBody>
      </p:sp>
    </p:spTree>
    <p:extLst>
      <p:ext uri="{BB962C8B-B14F-4D97-AF65-F5344CB8AC3E}">
        <p14:creationId xmlns:p14="http://schemas.microsoft.com/office/powerpoint/2010/main" val="490132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9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  <a:cs typeface="Arial" panose="020B0604020202020204" pitchFamily="34" charset="0"/>
              </a:rPr>
              <a:t>1. Life Sciences Centre (LSC)</a:t>
            </a:r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7175727" cy="438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532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Supporting strategic projects</a:t>
            </a:r>
            <a:endParaRPr lang="lt-LT" sz="3200" dirty="0">
              <a:latin typeface="Arial Black" panose="020B0A040201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4525963"/>
          </a:xfrm>
        </p:spPr>
        <p:txBody>
          <a:bodyPr/>
          <a:lstStyle/>
          <a:p>
            <a:pPr marL="0" indent="0" algn="l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effective employment of the new research infrastructure is supported by strategic projects of Vilnius University:</a:t>
            </a: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Strengthen researchers’ skills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Establish international advisory boards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Establish research project preparation office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Introduce postdoc positions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Outreach science and innovation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Establish PhD schools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Improve cooperation with partners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Establish Industry professor, Associate industry professor, and Full professor positions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Improve organisational structure of the University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61938"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Optimise the process of public procurement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lt-L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97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94556" y="2996952"/>
            <a:ext cx="7354887" cy="1368152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Thank you for your attention and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Welcome to Vilnius!</a:t>
            </a:r>
            <a:endParaRPr lang="lt-L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6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7" y="274638"/>
            <a:ext cx="7571184" cy="1143000"/>
          </a:xfrm>
        </p:spPr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LSC’s Key Facts &amp; Figures</a:t>
            </a:r>
            <a:endParaRPr lang="lt-LT" sz="3200" dirty="0">
              <a:latin typeface="Arial Black" panose="020B0A040201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Total investments – 42 MEUR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24 000 m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total premises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1360 m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area of Bio-incubator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High quality infrastructure: modern laboratories and instrumentation: 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modern research laboratories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educational laboratories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lecture halls</a:t>
            </a: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computer classes</a:t>
            </a:r>
          </a:p>
        </p:txBody>
      </p:sp>
    </p:spTree>
    <p:extLst>
      <p:ext uri="{BB962C8B-B14F-4D97-AF65-F5344CB8AC3E}">
        <p14:creationId xmlns:p14="http://schemas.microsoft.com/office/powerpoint/2010/main" val="404084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  <a:cs typeface="Arial" panose="020B0604020202020204" pitchFamily="34" charset="0"/>
              </a:rPr>
              <a:t>Facilities of LSC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2"/>
          </p:nvPr>
        </p:nvSpPr>
        <p:spPr>
          <a:xfrm>
            <a:off x="467544" y="2060848"/>
            <a:ext cx="4040188" cy="4176464"/>
          </a:xfrm>
        </p:spPr>
        <p:txBody>
          <a:bodyPr/>
          <a:lstStyle/>
          <a:p>
            <a:pPr algn="l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New education facilities for more than 800 students in Bachelor and/or Master study programmes of:</a:t>
            </a:r>
          </a:p>
          <a:p>
            <a:pPr marL="623888" indent="-261938"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</a:p>
          <a:p>
            <a:pPr marL="623888" indent="-261938"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Biophysics</a:t>
            </a:r>
          </a:p>
          <a:p>
            <a:pPr marL="623888" indent="-261938"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</a:p>
          <a:p>
            <a:pPr marL="623888" indent="-261938"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Microbiology and Biotechnology</a:t>
            </a:r>
          </a:p>
          <a:p>
            <a:pPr marL="623888" indent="-261938"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Molecular Biology</a:t>
            </a:r>
          </a:p>
          <a:p>
            <a:pPr marL="623888" indent="-261938"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Neurobiology</a:t>
            </a:r>
          </a:p>
          <a:p>
            <a:pPr marL="623888" indent="-261938"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Ecology</a:t>
            </a:r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4"/>
          </p:nvPr>
        </p:nvSpPr>
        <p:spPr>
          <a:xfrm>
            <a:off x="4932040" y="2060848"/>
            <a:ext cx="3888432" cy="3951288"/>
          </a:xfrm>
        </p:spPr>
        <p:txBody>
          <a:bodyPr/>
          <a:lstStyle/>
          <a:p>
            <a:pPr algn="l"/>
            <a:r>
              <a:rPr lang="en-GB" altLang="lt-LT" sz="1800" b="1" dirty="0">
                <a:latin typeface="Arial" panose="020B0604020202020204" pitchFamily="34" charset="0"/>
                <a:cs typeface="Arial" panose="020B0604020202020204" pitchFamily="34" charset="0"/>
              </a:rPr>
              <a:t>Research facilities for: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GB" altLang="lt-LT" sz="1600" dirty="0">
                <a:latin typeface="Arial" panose="020B0604020202020204" pitchFamily="34" charset="0"/>
                <a:cs typeface="Arial" panose="020B0604020202020204" pitchFamily="34" charset="0"/>
              </a:rPr>
              <a:t>&gt; 200 researchers (PhDs),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GB" altLang="lt-LT" sz="1600" dirty="0">
                <a:latin typeface="Arial" panose="020B0604020202020204" pitchFamily="34" charset="0"/>
                <a:cs typeface="Arial" panose="020B0604020202020204" pitchFamily="34" charset="0"/>
              </a:rPr>
              <a:t>&gt; 160 PhD students,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GB" altLang="lt-LT" sz="1600" dirty="0">
                <a:latin typeface="Arial" panose="020B0604020202020204" pitchFamily="34" charset="0"/>
                <a:cs typeface="Arial" panose="020B0604020202020204" pitchFamily="34" charset="0"/>
              </a:rPr>
              <a:t>~ 80 technicians,</a:t>
            </a:r>
          </a:p>
          <a:p>
            <a:pPr algn="l">
              <a:buFont typeface="Courier New" panose="02070309020205020404" pitchFamily="49" charset="0"/>
              <a:buChar char="o"/>
            </a:pPr>
            <a:r>
              <a:rPr lang="en-GB" altLang="lt-LT" sz="1600" dirty="0">
                <a:latin typeface="Arial" panose="020B0604020202020204" pitchFamily="34" charset="0"/>
                <a:cs typeface="Arial" panose="020B0604020202020204" pitchFamily="34" charset="0"/>
              </a:rPr>
              <a:t>~ 300 students graduating with Bachelor and Master thesis</a:t>
            </a:r>
          </a:p>
        </p:txBody>
      </p:sp>
    </p:spTree>
    <p:extLst>
      <p:ext uri="{BB962C8B-B14F-4D97-AF65-F5344CB8AC3E}">
        <p14:creationId xmlns:p14="http://schemas.microsoft.com/office/powerpoint/2010/main" val="156621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ntraštė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Basic Resources</a:t>
            </a:r>
          </a:p>
        </p:txBody>
      </p:sp>
      <p:graphicFrame>
        <p:nvGraphicFramePr>
          <p:cNvPr id="11" name="Turinio vietos rezervavimo ženklas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778550"/>
              </p:ext>
            </p:extLst>
          </p:nvPr>
        </p:nvGraphicFramePr>
        <p:xfrm>
          <a:off x="755576" y="17008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31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Teaching Facilities</a:t>
            </a:r>
            <a:endParaRPr lang="lt-LT" sz="3200" dirty="0">
              <a:latin typeface="Arial Black" panose="020B0A04020102020204" pitchFamily="34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7320853" cy="4392488"/>
          </a:xfrm>
        </p:spPr>
      </p:pic>
    </p:spTree>
    <p:extLst>
      <p:ext uri="{BB962C8B-B14F-4D97-AF65-F5344CB8AC3E}">
        <p14:creationId xmlns:p14="http://schemas.microsoft.com/office/powerpoint/2010/main" val="2118523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Support from Industry</a:t>
            </a:r>
            <a:endParaRPr lang="lt-LT" sz="3200" dirty="0">
              <a:latin typeface="Arial Black" panose="020B0A040201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78894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83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Research</a:t>
            </a:r>
            <a:br>
              <a:rPr lang="en-GB" sz="3200" dirty="0">
                <a:latin typeface="Arial Black" panose="020B0A04020102020204" pitchFamily="34" charset="0"/>
              </a:rPr>
            </a:b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Specialisation: Health Technologies and Biotechnologies</a:t>
            </a:r>
            <a:endParaRPr lang="lt-LT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11560" y="1988840"/>
            <a:ext cx="8229600" cy="4525963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Main fields of research:</a:t>
            </a:r>
          </a:p>
          <a:p>
            <a:pPr lvl="1" indent="-342900" algn="l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Structure and functional research of biomolecules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 algn="l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Human, plant and microbial genome research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 algn="l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Antigenicity studies of recombinant viral proteins and development of monoclonal antibodies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 algn="l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Proteomic analysis</a:t>
            </a:r>
            <a:endParaRPr 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 algn="l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Structural biology and bioinformatics</a:t>
            </a:r>
          </a:p>
          <a:p>
            <a:pPr marL="400050" lvl="1" indent="0" algn="l">
              <a:buNone/>
              <a:defRPr/>
            </a:pPr>
            <a:endParaRPr lang="en-US" altLang="lt-L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algn="l">
              <a:buFont typeface="Arial" panose="020B0604020202020204" pitchFamily="34" charset="0"/>
              <a:buChar char="•"/>
              <a:defRPr/>
            </a:pPr>
            <a:r>
              <a:rPr lang="en-GB" altLang="lt-LT" sz="2400" dirty="0">
                <a:latin typeface="Arial" panose="020B0604020202020204" pitchFamily="34" charset="0"/>
                <a:cs typeface="Arial" panose="020B0604020202020204" pitchFamily="34" charset="0"/>
              </a:rPr>
              <a:t>Average annual expenditures on research (external grants and industrial contracts) </a:t>
            </a:r>
            <a:r>
              <a:rPr lang="lt-LT" altLang="lt-LT" sz="24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GB" altLang="lt-LT" sz="2400" dirty="0">
                <a:latin typeface="Arial" panose="020B0604020202020204" pitchFamily="34" charset="0"/>
                <a:cs typeface="Arial" panose="020B0604020202020204" pitchFamily="34" charset="0"/>
              </a:rPr>
              <a:t>6 MEUR</a:t>
            </a:r>
          </a:p>
        </p:txBody>
      </p:sp>
    </p:spTree>
    <p:extLst>
      <p:ext uri="{BB962C8B-B14F-4D97-AF65-F5344CB8AC3E}">
        <p14:creationId xmlns:p14="http://schemas.microsoft.com/office/powerpoint/2010/main" val="207210396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s_su_fonu">
  <a:themeElements>
    <a:clrScheme name="sablonas_su_fon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blonas_su_fon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blonas_su_fon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s_su_fon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s_su_fon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s_su_fon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s_su_fon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s_su_fon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s_su_fon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s_su_fon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s_su_fon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s_su_fon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s_su_fon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s_su_fon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sablonas_su_fonu</Template>
  <TotalTime>458</TotalTime>
  <Words>1264</Words>
  <Application>Microsoft Office PowerPoint</Application>
  <PresentationFormat>On-screen Show (4:3)</PresentationFormat>
  <Paragraphs>189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MS PGothic</vt:lpstr>
      <vt:lpstr>MS PGothic</vt:lpstr>
      <vt:lpstr>Arial</vt:lpstr>
      <vt:lpstr>Arial Black</vt:lpstr>
      <vt:lpstr>Courier New</vt:lpstr>
      <vt:lpstr>Garamond</vt:lpstr>
      <vt:lpstr>Gill Sans</vt:lpstr>
      <vt:lpstr>Times New Roman</vt:lpstr>
      <vt:lpstr>Wingdings</vt:lpstr>
      <vt:lpstr>sablonas_su_fonu</vt:lpstr>
      <vt:lpstr>The Organization of Shared Infrastructure at the University of Vilnius</vt:lpstr>
      <vt:lpstr>Campus of Saulėtekis (Sunrise Valley)</vt:lpstr>
      <vt:lpstr>1. Life Sciences Centre (LSC)</vt:lpstr>
      <vt:lpstr>LSC’s Key Facts &amp; Figures</vt:lpstr>
      <vt:lpstr>Facilities of LSC</vt:lpstr>
      <vt:lpstr>Basic Resources</vt:lpstr>
      <vt:lpstr>Teaching Facilities</vt:lpstr>
      <vt:lpstr>Support from Industry</vt:lpstr>
      <vt:lpstr>Research Smart Specialisation: Health Technologies and Biotechnologies</vt:lpstr>
      <vt:lpstr>Research Outcomes</vt:lpstr>
      <vt:lpstr>IP Outcomes </vt:lpstr>
      <vt:lpstr>PowerPoint Presentation</vt:lpstr>
      <vt:lpstr>“DuPont Pioneer unveils its first CRISPR product”</vt:lpstr>
      <vt:lpstr>Industrial Collaboration</vt:lpstr>
      <vt:lpstr>Bio-Incubator of LSC</vt:lpstr>
      <vt:lpstr>Main Goals to be Achieved for LSC</vt:lpstr>
      <vt:lpstr>2. National Centre for Physical Sciences and Technology (NCPST)</vt:lpstr>
      <vt:lpstr>NCPST is a consortium of Vilnius University, Centre for Physical Sciences and Technology, and Vilnius Gediminas Technical University</vt:lpstr>
      <vt:lpstr>Primary Targets for Technology Development in NCPST</vt:lpstr>
      <vt:lpstr>MOCVD Technology for GaN Based Materials</vt:lpstr>
      <vt:lpstr>Technology Cluster for Organic Semiconductors:  The Clean Room Facilities &amp; The Line for Formation + Prototyping</vt:lpstr>
      <vt:lpstr>Organic LED Materials</vt:lpstr>
      <vt:lpstr>Applied Optoelectronics</vt:lpstr>
      <vt:lpstr>Materials Analysis</vt:lpstr>
      <vt:lpstr>Direct Laser Writing: True 3D Micro-/Nanolithography</vt:lpstr>
      <vt:lpstr>Direct Circuit Printing with Laser Lithography Multiplication by photolithography</vt:lpstr>
      <vt:lpstr>PowerPoint Presentation</vt:lpstr>
      <vt:lpstr>PowerPoint Presentation</vt:lpstr>
      <vt:lpstr>PowerPoint Presentation</vt:lpstr>
      <vt:lpstr>Supporting strategic projects</vt:lpstr>
      <vt:lpstr>Thank you for your attention and Welcome to Vilnius!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Organization of Infrastructure at   the University of Vilnius</dc:title>
  <dc:creator>Aiste</dc:creator>
  <cp:lastModifiedBy>Inge Knudsen</cp:lastModifiedBy>
  <cp:revision>39</cp:revision>
  <dcterms:created xsi:type="dcterms:W3CDTF">2016-10-26T05:31:40Z</dcterms:created>
  <dcterms:modified xsi:type="dcterms:W3CDTF">2016-10-31T12:36:25Z</dcterms:modified>
</cp:coreProperties>
</file>