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307" r:id="rId2"/>
    <p:sldId id="296" r:id="rId3"/>
    <p:sldId id="344" r:id="rId4"/>
    <p:sldId id="343" r:id="rId5"/>
    <p:sldId id="276" r:id="rId6"/>
    <p:sldId id="259" r:id="rId7"/>
    <p:sldId id="265" r:id="rId8"/>
    <p:sldId id="337" r:id="rId9"/>
    <p:sldId id="310" r:id="rId10"/>
    <p:sldId id="312" r:id="rId11"/>
    <p:sldId id="325" r:id="rId12"/>
    <p:sldId id="329" r:id="rId13"/>
    <p:sldId id="336" r:id="rId14"/>
    <p:sldId id="338" r:id="rId15"/>
    <p:sldId id="328" r:id="rId16"/>
    <p:sldId id="330" r:id="rId17"/>
    <p:sldId id="345" r:id="rId18"/>
    <p:sldId id="346" r:id="rId19"/>
    <p:sldId id="352" r:id="rId20"/>
    <p:sldId id="353" r:id="rId21"/>
    <p:sldId id="347" r:id="rId22"/>
    <p:sldId id="340" r:id="rId23"/>
    <p:sldId id="341" r:id="rId24"/>
    <p:sldId id="348" r:id="rId25"/>
    <p:sldId id="349" r:id="rId26"/>
    <p:sldId id="350" r:id="rId27"/>
    <p:sldId id="351" r:id="rId28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DEFF"/>
    <a:srgbClr val="808080"/>
    <a:srgbClr val="FFD624"/>
    <a:srgbClr val="0F5494"/>
    <a:srgbClr val="3166CF"/>
    <a:srgbClr val="3E6FD2"/>
    <a:srgbClr val="2D5EC1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54" autoAdjust="0"/>
  </p:normalViewPr>
  <p:slideViewPr>
    <p:cSldViewPr>
      <p:cViewPr>
        <p:scale>
          <a:sx n="80" d="100"/>
          <a:sy n="80" d="100"/>
        </p:scale>
        <p:origin x="-1720" y="-5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222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CCC17E-3E09-C846-A04D-ADAA60D0F860}" type="doc">
      <dgm:prSet loTypeId="urn:microsoft.com/office/officeart/2005/8/layout/cycle5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EED2B2-B1DD-0A4B-BC61-FA1B743058FB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Analysis</a:t>
          </a:r>
          <a:endParaRPr lang="en-US" sz="1600" dirty="0">
            <a:solidFill>
              <a:schemeClr val="tx1"/>
            </a:solidFill>
          </a:endParaRPr>
        </a:p>
      </dgm:t>
    </dgm:pt>
    <dgm:pt modelId="{48485387-DEA5-1248-8B32-A5F6A805B97F}" type="parTrans" cxnId="{A29902B7-5A65-C743-9654-A59090EC057B}">
      <dgm:prSet/>
      <dgm:spPr/>
      <dgm:t>
        <a:bodyPr/>
        <a:lstStyle/>
        <a:p>
          <a:endParaRPr lang="en-US" sz="1800"/>
        </a:p>
      </dgm:t>
    </dgm:pt>
    <dgm:pt modelId="{55662AC2-2259-1D44-AA49-F7E6005AD65C}" type="sibTrans" cxnId="{A29902B7-5A65-C743-9654-A59090EC057B}">
      <dgm:prSet custT="1"/>
      <dgm:spPr>
        <a:solidFill>
          <a:schemeClr val="accent1"/>
        </a:solidFill>
        <a:ln w="15875">
          <a:solidFill>
            <a:schemeClr val="tx1"/>
          </a:solidFill>
        </a:ln>
      </dgm:spPr>
      <dgm:t>
        <a:bodyPr/>
        <a:lstStyle/>
        <a:p>
          <a:endParaRPr lang="en-US" sz="1800"/>
        </a:p>
      </dgm:t>
    </dgm:pt>
    <dgm:pt modelId="{475F2E26-D304-C64C-93F6-8950F93D941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Publication</a:t>
          </a:r>
          <a:endParaRPr lang="en-US" sz="1600" dirty="0">
            <a:solidFill>
              <a:schemeClr val="tx1"/>
            </a:solidFill>
          </a:endParaRPr>
        </a:p>
      </dgm:t>
    </dgm:pt>
    <dgm:pt modelId="{84327BE9-0D48-1C4A-B50B-924016BFCD54}" type="parTrans" cxnId="{89A4CB51-3EA4-074A-B1DC-219C24C3E174}">
      <dgm:prSet/>
      <dgm:spPr/>
      <dgm:t>
        <a:bodyPr/>
        <a:lstStyle/>
        <a:p>
          <a:endParaRPr lang="en-US" sz="1800"/>
        </a:p>
      </dgm:t>
    </dgm:pt>
    <dgm:pt modelId="{CC9983A7-D041-A94C-9E07-E662C56F28FE}" type="sibTrans" cxnId="{89A4CB51-3EA4-074A-B1DC-219C24C3E174}">
      <dgm:prSet custT="1"/>
      <dgm:spPr>
        <a:ln w="15875">
          <a:solidFill>
            <a:schemeClr val="tx1"/>
          </a:solidFill>
        </a:ln>
      </dgm:spPr>
      <dgm:t>
        <a:bodyPr/>
        <a:lstStyle/>
        <a:p>
          <a:endParaRPr lang="en-US" sz="1800"/>
        </a:p>
      </dgm:t>
    </dgm:pt>
    <dgm:pt modelId="{13D19C80-707E-0F4A-8E86-6C7269A7491A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800" dirty="0" smtClean="0">
              <a:solidFill>
                <a:schemeClr val="tx1"/>
              </a:solidFill>
            </a:rPr>
            <a:t>Review</a:t>
          </a:r>
          <a:endParaRPr lang="en-US" sz="1600" dirty="0">
            <a:solidFill>
              <a:schemeClr val="tx1"/>
            </a:solidFill>
          </a:endParaRPr>
        </a:p>
      </dgm:t>
    </dgm:pt>
    <dgm:pt modelId="{5B290BA4-E3B8-3E41-A620-35FC2100384D}" type="parTrans" cxnId="{B977A658-28FB-764A-B2F3-3F2CE471844C}">
      <dgm:prSet/>
      <dgm:spPr/>
      <dgm:t>
        <a:bodyPr/>
        <a:lstStyle/>
        <a:p>
          <a:endParaRPr lang="en-US" sz="1800"/>
        </a:p>
      </dgm:t>
    </dgm:pt>
    <dgm:pt modelId="{95182720-9841-6147-AD18-1ED755CB2432}" type="sibTrans" cxnId="{B977A658-28FB-764A-B2F3-3F2CE471844C}">
      <dgm:prSet custT="1"/>
      <dgm:spPr>
        <a:ln w="15875">
          <a:solidFill>
            <a:schemeClr val="tx1"/>
          </a:solidFill>
        </a:ln>
      </dgm:spPr>
      <dgm:t>
        <a:bodyPr/>
        <a:lstStyle/>
        <a:p>
          <a:endParaRPr lang="en-US" sz="1800"/>
        </a:p>
      </dgm:t>
    </dgm:pt>
    <dgm:pt modelId="{0AB8CA83-810E-C247-A4E7-5A8BC3E4229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Conceptualisation</a:t>
          </a:r>
          <a:endParaRPr lang="en-US" sz="1400" dirty="0">
            <a:solidFill>
              <a:schemeClr val="tx1"/>
            </a:solidFill>
          </a:endParaRPr>
        </a:p>
      </dgm:t>
    </dgm:pt>
    <dgm:pt modelId="{52DA401F-7389-B440-B894-C0CA7535BDA8}" type="parTrans" cxnId="{B4B755AB-1676-8741-B5F1-50C4B699E36B}">
      <dgm:prSet/>
      <dgm:spPr/>
      <dgm:t>
        <a:bodyPr/>
        <a:lstStyle/>
        <a:p>
          <a:endParaRPr lang="en-US" sz="1800"/>
        </a:p>
      </dgm:t>
    </dgm:pt>
    <dgm:pt modelId="{8B06CA3D-7F8E-5648-9D2D-325411BFB6AB}" type="sibTrans" cxnId="{B4B755AB-1676-8741-B5F1-50C4B699E36B}">
      <dgm:prSet custT="1"/>
      <dgm:spPr>
        <a:ln w="15875">
          <a:solidFill>
            <a:schemeClr val="tx1"/>
          </a:solidFill>
        </a:ln>
      </dgm:spPr>
      <dgm:t>
        <a:bodyPr/>
        <a:lstStyle/>
        <a:p>
          <a:endParaRPr lang="en-US" sz="1800"/>
        </a:p>
      </dgm:t>
    </dgm:pt>
    <dgm:pt modelId="{98F3DCF9-7EFA-4E49-985C-0756C51B05C5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400" dirty="0" smtClean="0">
              <a:solidFill>
                <a:schemeClr val="tx1"/>
              </a:solidFill>
            </a:rPr>
            <a:t>Data gathering</a:t>
          </a:r>
          <a:endParaRPr lang="en-US" sz="1400" dirty="0">
            <a:solidFill>
              <a:schemeClr val="tx1"/>
            </a:solidFill>
          </a:endParaRPr>
        </a:p>
      </dgm:t>
    </dgm:pt>
    <dgm:pt modelId="{5896B1AD-EAAB-224E-B98D-67F5D84B1F18}" type="parTrans" cxnId="{0EA13692-15FA-A549-A038-78470FF4F5CB}">
      <dgm:prSet/>
      <dgm:spPr/>
      <dgm:t>
        <a:bodyPr/>
        <a:lstStyle/>
        <a:p>
          <a:endParaRPr lang="en-US" sz="1800"/>
        </a:p>
      </dgm:t>
    </dgm:pt>
    <dgm:pt modelId="{86EABCA6-BC66-DA4A-A94D-BEAF39026AAB}" type="sibTrans" cxnId="{0EA13692-15FA-A549-A038-78470FF4F5CB}">
      <dgm:prSet custT="1"/>
      <dgm:spPr>
        <a:ln w="15875">
          <a:solidFill>
            <a:schemeClr val="tx1"/>
          </a:solidFill>
        </a:ln>
      </dgm:spPr>
      <dgm:t>
        <a:bodyPr/>
        <a:lstStyle/>
        <a:p>
          <a:endParaRPr lang="en-US" sz="1800"/>
        </a:p>
      </dgm:t>
    </dgm:pt>
    <dgm:pt modelId="{A6C7885A-FA2C-0A4A-86BA-8DB6C8B11D91}" type="pres">
      <dgm:prSet presAssocID="{67CCC17E-3E09-C846-A04D-ADAA60D0F86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0C19E4-36EC-D24D-BFF5-E7DD8424BAE5}" type="pres">
      <dgm:prSet presAssocID="{61EED2B2-B1DD-0A4B-BC61-FA1B743058FB}" presName="node" presStyleLbl="node1" presStyleIdx="0" presStyleCnt="5" custScaleX="158110" custScaleY="1004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DCB1B6-9CDE-FF40-84EF-1C372B54666A}" type="pres">
      <dgm:prSet presAssocID="{61EED2B2-B1DD-0A4B-BC61-FA1B743058FB}" presName="spNode" presStyleCnt="0"/>
      <dgm:spPr/>
    </dgm:pt>
    <dgm:pt modelId="{78759C6D-8DB8-344E-8260-970577A2E820}" type="pres">
      <dgm:prSet presAssocID="{55662AC2-2259-1D44-AA49-F7E6005AD65C}" presName="sibTrans" presStyleLbl="sibTrans1D1" presStyleIdx="0" presStyleCnt="5"/>
      <dgm:spPr/>
      <dgm:t>
        <a:bodyPr/>
        <a:lstStyle/>
        <a:p>
          <a:endParaRPr lang="en-US"/>
        </a:p>
      </dgm:t>
    </dgm:pt>
    <dgm:pt modelId="{022B8C95-E496-304F-AB3E-BA5AEF3CA2DC}" type="pres">
      <dgm:prSet presAssocID="{475F2E26-D304-C64C-93F6-8950F93D9419}" presName="node" presStyleLbl="node1" presStyleIdx="1" presStyleCnt="5" custScaleX="1769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34ED29-07BC-2743-8E23-2EE905F03514}" type="pres">
      <dgm:prSet presAssocID="{475F2E26-D304-C64C-93F6-8950F93D9419}" presName="spNode" presStyleCnt="0"/>
      <dgm:spPr/>
    </dgm:pt>
    <dgm:pt modelId="{A9824219-5D46-2241-B76E-3A2A00726A14}" type="pres">
      <dgm:prSet presAssocID="{CC9983A7-D041-A94C-9E07-E662C56F28FE}" presName="sibTrans" presStyleLbl="sibTrans1D1" presStyleIdx="1" presStyleCnt="5"/>
      <dgm:spPr/>
      <dgm:t>
        <a:bodyPr/>
        <a:lstStyle/>
        <a:p>
          <a:endParaRPr lang="en-US"/>
        </a:p>
      </dgm:t>
    </dgm:pt>
    <dgm:pt modelId="{E9A98348-9357-1E45-9E42-1EA089E41A8B}" type="pres">
      <dgm:prSet presAssocID="{13D19C80-707E-0F4A-8E86-6C7269A7491A}" presName="node" presStyleLbl="node1" presStyleIdx="2" presStyleCnt="5" custScaleX="196940" custRadScaleRad="117409" custRadScaleInc="-636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F356D1-2325-2B44-8FD1-07C052011020}" type="pres">
      <dgm:prSet presAssocID="{13D19C80-707E-0F4A-8E86-6C7269A7491A}" presName="spNode" presStyleCnt="0"/>
      <dgm:spPr/>
    </dgm:pt>
    <dgm:pt modelId="{797D2734-F513-BD4F-9F1A-8F7BF4C31DB9}" type="pres">
      <dgm:prSet presAssocID="{95182720-9841-6147-AD18-1ED755CB2432}" presName="sibTrans" presStyleLbl="sibTrans1D1" presStyleIdx="2" presStyleCnt="5"/>
      <dgm:spPr/>
      <dgm:t>
        <a:bodyPr/>
        <a:lstStyle/>
        <a:p>
          <a:endParaRPr lang="en-US"/>
        </a:p>
      </dgm:t>
    </dgm:pt>
    <dgm:pt modelId="{8D828451-9D58-5545-A98A-8243CDA29859}" type="pres">
      <dgm:prSet presAssocID="{0AB8CA83-810E-C247-A4E7-5A8BC3E42299}" presName="node" presStyleLbl="node1" presStyleIdx="3" presStyleCnt="5" custScaleX="220997" custScaleY="98584" custRadScaleRad="114377" custRadScaleInc="533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03FC91-F0B8-BE49-B78F-56B7DF023502}" type="pres">
      <dgm:prSet presAssocID="{0AB8CA83-810E-C247-A4E7-5A8BC3E42299}" presName="spNode" presStyleCnt="0"/>
      <dgm:spPr/>
    </dgm:pt>
    <dgm:pt modelId="{98221D17-33CF-F542-BEA0-1596CA3A27B8}" type="pres">
      <dgm:prSet presAssocID="{8B06CA3D-7F8E-5648-9D2D-325411BFB6AB}" presName="sibTrans" presStyleLbl="sibTrans1D1" presStyleIdx="3" presStyleCnt="5"/>
      <dgm:spPr/>
      <dgm:t>
        <a:bodyPr/>
        <a:lstStyle/>
        <a:p>
          <a:endParaRPr lang="en-US"/>
        </a:p>
      </dgm:t>
    </dgm:pt>
    <dgm:pt modelId="{2AEAA45D-85DE-6B49-A321-9E049F0FB865}" type="pres">
      <dgm:prSet presAssocID="{98F3DCF9-7EFA-4E49-985C-0756C51B05C5}" presName="node" presStyleLbl="node1" presStyleIdx="4" presStyleCnt="5" custScaleX="1416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B8D10-FC68-444B-A307-E75CD59BE154}" type="pres">
      <dgm:prSet presAssocID="{98F3DCF9-7EFA-4E49-985C-0756C51B05C5}" presName="spNode" presStyleCnt="0"/>
      <dgm:spPr/>
    </dgm:pt>
    <dgm:pt modelId="{9AB719A0-FB2A-3147-AD69-94526A801941}" type="pres">
      <dgm:prSet presAssocID="{86EABCA6-BC66-DA4A-A94D-BEAF39026AAB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EE366A5E-1A5A-49C7-BB8E-8BAFAA3FC408}" type="presOf" srcId="{86EABCA6-BC66-DA4A-A94D-BEAF39026AAB}" destId="{9AB719A0-FB2A-3147-AD69-94526A801941}" srcOrd="0" destOrd="0" presId="urn:microsoft.com/office/officeart/2005/8/layout/cycle5"/>
    <dgm:cxn modelId="{62DBE5CA-A0FA-412F-8E2D-AC83203B40C3}" type="presOf" srcId="{0AB8CA83-810E-C247-A4E7-5A8BC3E42299}" destId="{8D828451-9D58-5545-A98A-8243CDA29859}" srcOrd="0" destOrd="0" presId="urn:microsoft.com/office/officeart/2005/8/layout/cycle5"/>
    <dgm:cxn modelId="{89A4CB51-3EA4-074A-B1DC-219C24C3E174}" srcId="{67CCC17E-3E09-C846-A04D-ADAA60D0F860}" destId="{475F2E26-D304-C64C-93F6-8950F93D9419}" srcOrd="1" destOrd="0" parTransId="{84327BE9-0D48-1C4A-B50B-924016BFCD54}" sibTransId="{CC9983A7-D041-A94C-9E07-E662C56F28FE}"/>
    <dgm:cxn modelId="{0EA13692-15FA-A549-A038-78470FF4F5CB}" srcId="{67CCC17E-3E09-C846-A04D-ADAA60D0F860}" destId="{98F3DCF9-7EFA-4E49-985C-0756C51B05C5}" srcOrd="4" destOrd="0" parTransId="{5896B1AD-EAAB-224E-B98D-67F5D84B1F18}" sibTransId="{86EABCA6-BC66-DA4A-A94D-BEAF39026AAB}"/>
    <dgm:cxn modelId="{A29902B7-5A65-C743-9654-A59090EC057B}" srcId="{67CCC17E-3E09-C846-A04D-ADAA60D0F860}" destId="{61EED2B2-B1DD-0A4B-BC61-FA1B743058FB}" srcOrd="0" destOrd="0" parTransId="{48485387-DEA5-1248-8B32-A5F6A805B97F}" sibTransId="{55662AC2-2259-1D44-AA49-F7E6005AD65C}"/>
    <dgm:cxn modelId="{461822F4-0812-423D-A8D9-92B0FB56B90F}" type="presOf" srcId="{475F2E26-D304-C64C-93F6-8950F93D9419}" destId="{022B8C95-E496-304F-AB3E-BA5AEF3CA2DC}" srcOrd="0" destOrd="0" presId="urn:microsoft.com/office/officeart/2005/8/layout/cycle5"/>
    <dgm:cxn modelId="{139A1672-94AC-4AD1-A480-A733AE4A2F7D}" type="presOf" srcId="{61EED2B2-B1DD-0A4B-BC61-FA1B743058FB}" destId="{580C19E4-36EC-D24D-BFF5-E7DD8424BAE5}" srcOrd="0" destOrd="0" presId="urn:microsoft.com/office/officeart/2005/8/layout/cycle5"/>
    <dgm:cxn modelId="{BE150D68-28B4-43EF-93C4-811C0FC44221}" type="presOf" srcId="{98F3DCF9-7EFA-4E49-985C-0756C51B05C5}" destId="{2AEAA45D-85DE-6B49-A321-9E049F0FB865}" srcOrd="0" destOrd="0" presId="urn:microsoft.com/office/officeart/2005/8/layout/cycle5"/>
    <dgm:cxn modelId="{B4B755AB-1676-8741-B5F1-50C4B699E36B}" srcId="{67CCC17E-3E09-C846-A04D-ADAA60D0F860}" destId="{0AB8CA83-810E-C247-A4E7-5A8BC3E42299}" srcOrd="3" destOrd="0" parTransId="{52DA401F-7389-B440-B894-C0CA7535BDA8}" sibTransId="{8B06CA3D-7F8E-5648-9D2D-325411BFB6AB}"/>
    <dgm:cxn modelId="{D5211E98-625F-4435-A7BA-713D8771EB8F}" type="presOf" srcId="{8B06CA3D-7F8E-5648-9D2D-325411BFB6AB}" destId="{98221D17-33CF-F542-BEA0-1596CA3A27B8}" srcOrd="0" destOrd="0" presId="urn:microsoft.com/office/officeart/2005/8/layout/cycle5"/>
    <dgm:cxn modelId="{58867CE2-50E1-475E-A11E-C140C29AE807}" type="presOf" srcId="{67CCC17E-3E09-C846-A04D-ADAA60D0F860}" destId="{A6C7885A-FA2C-0A4A-86BA-8DB6C8B11D91}" srcOrd="0" destOrd="0" presId="urn:microsoft.com/office/officeart/2005/8/layout/cycle5"/>
    <dgm:cxn modelId="{77C98FCA-C774-4926-85A8-592272FC7E5C}" type="presOf" srcId="{CC9983A7-D041-A94C-9E07-E662C56F28FE}" destId="{A9824219-5D46-2241-B76E-3A2A00726A14}" srcOrd="0" destOrd="0" presId="urn:microsoft.com/office/officeart/2005/8/layout/cycle5"/>
    <dgm:cxn modelId="{42B6239A-6E3A-4EEB-A042-35C931C36B3C}" type="presOf" srcId="{95182720-9841-6147-AD18-1ED755CB2432}" destId="{797D2734-F513-BD4F-9F1A-8F7BF4C31DB9}" srcOrd="0" destOrd="0" presId="urn:microsoft.com/office/officeart/2005/8/layout/cycle5"/>
    <dgm:cxn modelId="{CDBC5309-A721-4C1F-83EF-F7843B944CFD}" type="presOf" srcId="{13D19C80-707E-0F4A-8E86-6C7269A7491A}" destId="{E9A98348-9357-1E45-9E42-1EA089E41A8B}" srcOrd="0" destOrd="0" presId="urn:microsoft.com/office/officeart/2005/8/layout/cycle5"/>
    <dgm:cxn modelId="{71315285-6A49-40E8-8884-8F3198F946FB}" type="presOf" srcId="{55662AC2-2259-1D44-AA49-F7E6005AD65C}" destId="{78759C6D-8DB8-344E-8260-970577A2E820}" srcOrd="0" destOrd="0" presId="urn:microsoft.com/office/officeart/2005/8/layout/cycle5"/>
    <dgm:cxn modelId="{B977A658-28FB-764A-B2F3-3F2CE471844C}" srcId="{67CCC17E-3E09-C846-A04D-ADAA60D0F860}" destId="{13D19C80-707E-0F4A-8E86-6C7269A7491A}" srcOrd="2" destOrd="0" parTransId="{5B290BA4-E3B8-3E41-A620-35FC2100384D}" sibTransId="{95182720-9841-6147-AD18-1ED755CB2432}"/>
    <dgm:cxn modelId="{4E5DF898-794D-4E95-A957-E68C59F88CBA}" type="presParOf" srcId="{A6C7885A-FA2C-0A4A-86BA-8DB6C8B11D91}" destId="{580C19E4-36EC-D24D-BFF5-E7DD8424BAE5}" srcOrd="0" destOrd="0" presId="urn:microsoft.com/office/officeart/2005/8/layout/cycle5"/>
    <dgm:cxn modelId="{C0E1F9F1-3E9C-446A-9F09-27F6EE9BD3B1}" type="presParOf" srcId="{A6C7885A-FA2C-0A4A-86BA-8DB6C8B11D91}" destId="{28DCB1B6-9CDE-FF40-84EF-1C372B54666A}" srcOrd="1" destOrd="0" presId="urn:microsoft.com/office/officeart/2005/8/layout/cycle5"/>
    <dgm:cxn modelId="{7E0D90CD-D08C-42A2-9333-B07D90941CCA}" type="presParOf" srcId="{A6C7885A-FA2C-0A4A-86BA-8DB6C8B11D91}" destId="{78759C6D-8DB8-344E-8260-970577A2E820}" srcOrd="2" destOrd="0" presId="urn:microsoft.com/office/officeart/2005/8/layout/cycle5"/>
    <dgm:cxn modelId="{21DF016A-271F-4B4C-B4DD-BD1B447F8EFE}" type="presParOf" srcId="{A6C7885A-FA2C-0A4A-86BA-8DB6C8B11D91}" destId="{022B8C95-E496-304F-AB3E-BA5AEF3CA2DC}" srcOrd="3" destOrd="0" presId="urn:microsoft.com/office/officeart/2005/8/layout/cycle5"/>
    <dgm:cxn modelId="{B212E7DA-F587-4C99-95D7-D6B0273AED86}" type="presParOf" srcId="{A6C7885A-FA2C-0A4A-86BA-8DB6C8B11D91}" destId="{7034ED29-07BC-2743-8E23-2EE905F03514}" srcOrd="4" destOrd="0" presId="urn:microsoft.com/office/officeart/2005/8/layout/cycle5"/>
    <dgm:cxn modelId="{DA58AF6C-8344-4BC8-954E-95A449487E4C}" type="presParOf" srcId="{A6C7885A-FA2C-0A4A-86BA-8DB6C8B11D91}" destId="{A9824219-5D46-2241-B76E-3A2A00726A14}" srcOrd="5" destOrd="0" presId="urn:microsoft.com/office/officeart/2005/8/layout/cycle5"/>
    <dgm:cxn modelId="{48050B91-FC7A-4A9E-9D32-5D30B325799A}" type="presParOf" srcId="{A6C7885A-FA2C-0A4A-86BA-8DB6C8B11D91}" destId="{E9A98348-9357-1E45-9E42-1EA089E41A8B}" srcOrd="6" destOrd="0" presId="urn:microsoft.com/office/officeart/2005/8/layout/cycle5"/>
    <dgm:cxn modelId="{8783D150-84FA-4821-AAEE-81BF9416436D}" type="presParOf" srcId="{A6C7885A-FA2C-0A4A-86BA-8DB6C8B11D91}" destId="{F8F356D1-2325-2B44-8FD1-07C052011020}" srcOrd="7" destOrd="0" presId="urn:microsoft.com/office/officeart/2005/8/layout/cycle5"/>
    <dgm:cxn modelId="{9528F343-84DE-45B9-9E97-FED959126E8B}" type="presParOf" srcId="{A6C7885A-FA2C-0A4A-86BA-8DB6C8B11D91}" destId="{797D2734-F513-BD4F-9F1A-8F7BF4C31DB9}" srcOrd="8" destOrd="0" presId="urn:microsoft.com/office/officeart/2005/8/layout/cycle5"/>
    <dgm:cxn modelId="{7590EC2D-CB7D-431F-B09E-F38CA39EC207}" type="presParOf" srcId="{A6C7885A-FA2C-0A4A-86BA-8DB6C8B11D91}" destId="{8D828451-9D58-5545-A98A-8243CDA29859}" srcOrd="9" destOrd="0" presId="urn:microsoft.com/office/officeart/2005/8/layout/cycle5"/>
    <dgm:cxn modelId="{58B1A5ED-89F6-43DF-90FC-8341FAF5EC73}" type="presParOf" srcId="{A6C7885A-FA2C-0A4A-86BA-8DB6C8B11D91}" destId="{F203FC91-F0B8-BE49-B78F-56B7DF023502}" srcOrd="10" destOrd="0" presId="urn:microsoft.com/office/officeart/2005/8/layout/cycle5"/>
    <dgm:cxn modelId="{9618798A-E1F2-4D0D-B62F-D60A4213A8A8}" type="presParOf" srcId="{A6C7885A-FA2C-0A4A-86BA-8DB6C8B11D91}" destId="{98221D17-33CF-F542-BEA0-1596CA3A27B8}" srcOrd="11" destOrd="0" presId="urn:microsoft.com/office/officeart/2005/8/layout/cycle5"/>
    <dgm:cxn modelId="{AA18AF9F-8FEE-41BD-A54F-52E4E7A13628}" type="presParOf" srcId="{A6C7885A-FA2C-0A4A-86BA-8DB6C8B11D91}" destId="{2AEAA45D-85DE-6B49-A321-9E049F0FB865}" srcOrd="12" destOrd="0" presId="urn:microsoft.com/office/officeart/2005/8/layout/cycle5"/>
    <dgm:cxn modelId="{A6047A85-3A8D-4F4F-8B97-81151E7F1F44}" type="presParOf" srcId="{A6C7885A-FA2C-0A4A-86BA-8DB6C8B11D91}" destId="{BEEB8D10-FC68-444B-A307-E75CD59BE154}" srcOrd="13" destOrd="0" presId="urn:microsoft.com/office/officeart/2005/8/layout/cycle5"/>
    <dgm:cxn modelId="{3F1D6FA9-F4C4-4B47-ACFA-46890A674BFE}" type="presParOf" srcId="{A6C7885A-FA2C-0A4A-86BA-8DB6C8B11D91}" destId="{9AB719A0-FB2A-3147-AD69-94526A801941}" srcOrd="14" destOrd="0" presId="urn:microsoft.com/office/officeart/2005/8/layout/cycle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C19E4-36EC-D24D-BFF5-E7DD8424BAE5}">
      <dsp:nvSpPr>
        <dsp:cNvPr id="0" name=""/>
        <dsp:cNvSpPr/>
      </dsp:nvSpPr>
      <dsp:spPr>
        <a:xfrm>
          <a:off x="2183455" y="455"/>
          <a:ext cx="1295645" cy="534778"/>
        </a:xfrm>
        <a:prstGeom prst="roundRect">
          <a:avLst/>
        </a:prstGeom>
        <a:solidFill>
          <a:srgbClr val="92D05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Analysis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2209561" y="26561"/>
        <a:ext cx="1243433" cy="482566"/>
      </dsp:txXfrm>
    </dsp:sp>
    <dsp:sp modelId="{78759C6D-8DB8-344E-8260-970577A2E820}">
      <dsp:nvSpPr>
        <dsp:cNvPr id="0" name=""/>
        <dsp:cNvSpPr/>
      </dsp:nvSpPr>
      <dsp:spPr>
        <a:xfrm>
          <a:off x="1766360" y="267844"/>
          <a:ext cx="2129834" cy="2129834"/>
        </a:xfrm>
        <a:custGeom>
          <a:avLst/>
          <a:gdLst/>
          <a:ahLst/>
          <a:cxnLst/>
          <a:rect l="0" t="0" r="0" b="0"/>
          <a:pathLst>
            <a:path>
              <a:moveTo>
                <a:pt x="1765810" y="263170"/>
              </a:moveTo>
              <a:arcTo wR="1064917" hR="1064917" stAng="18669613" swAng="669272"/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2B8C95-E496-304F-AB3E-BA5AEF3CA2DC}">
      <dsp:nvSpPr>
        <dsp:cNvPr id="0" name=""/>
        <dsp:cNvSpPr/>
      </dsp:nvSpPr>
      <dsp:spPr>
        <a:xfrm>
          <a:off x="3119181" y="737360"/>
          <a:ext cx="1449785" cy="532647"/>
        </a:xfrm>
        <a:prstGeom prst="roundRect">
          <a:avLst/>
        </a:prstGeom>
        <a:solidFill>
          <a:srgbClr val="92D05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</a:rPr>
            <a:t>Publication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145183" y="763362"/>
        <a:ext cx="1397781" cy="480643"/>
      </dsp:txXfrm>
    </dsp:sp>
    <dsp:sp modelId="{A9824219-5D46-2241-B76E-3A2A00726A14}">
      <dsp:nvSpPr>
        <dsp:cNvPr id="0" name=""/>
        <dsp:cNvSpPr/>
      </dsp:nvSpPr>
      <dsp:spPr>
        <a:xfrm>
          <a:off x="1851848" y="627452"/>
          <a:ext cx="2129834" cy="2129834"/>
        </a:xfrm>
        <a:custGeom>
          <a:avLst/>
          <a:gdLst/>
          <a:ahLst/>
          <a:cxnLst/>
          <a:rect l="0" t="0" r="0" b="0"/>
          <a:pathLst>
            <a:path>
              <a:moveTo>
                <a:pt x="2082836" y="752045"/>
              </a:moveTo>
              <a:arcTo wR="1064917" hR="1064917" stAng="20574869" swAng="1155033"/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A98348-9357-1E45-9E42-1EA089E41A8B}">
      <dsp:nvSpPr>
        <dsp:cNvPr id="0" name=""/>
        <dsp:cNvSpPr/>
      </dsp:nvSpPr>
      <dsp:spPr>
        <a:xfrm>
          <a:off x="2999654" y="1848785"/>
          <a:ext cx="1613841" cy="532647"/>
        </a:xfrm>
        <a:prstGeom prst="roundRect">
          <a:avLst/>
        </a:prstGeom>
        <a:solidFill>
          <a:srgbClr val="92D05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solidFill>
                <a:schemeClr val="tx1"/>
              </a:solidFill>
            </a:rPr>
            <a:t>Review</a:t>
          </a:r>
          <a:endParaRPr lang="en-US" sz="1600" kern="1200" dirty="0">
            <a:solidFill>
              <a:schemeClr val="tx1"/>
            </a:solidFill>
          </a:endParaRPr>
        </a:p>
      </dsp:txBody>
      <dsp:txXfrm>
        <a:off x="3025656" y="1874787"/>
        <a:ext cx="1561837" cy="480643"/>
      </dsp:txXfrm>
    </dsp:sp>
    <dsp:sp modelId="{797D2734-F513-BD4F-9F1A-8F7BF4C31DB9}">
      <dsp:nvSpPr>
        <dsp:cNvPr id="0" name=""/>
        <dsp:cNvSpPr/>
      </dsp:nvSpPr>
      <dsp:spPr>
        <a:xfrm>
          <a:off x="1800276" y="470631"/>
          <a:ext cx="2129834" cy="2129834"/>
        </a:xfrm>
        <a:custGeom>
          <a:avLst/>
          <a:gdLst/>
          <a:ahLst/>
          <a:cxnLst/>
          <a:rect l="0" t="0" r="0" b="0"/>
          <a:pathLst>
            <a:path>
              <a:moveTo>
                <a:pt x="1493292" y="2039875"/>
              </a:moveTo>
              <a:arcTo wR="1064917" hR="1064917" stAng="3976821" swAng="2758577"/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828451-9D58-5545-A98A-8243CDA29859}">
      <dsp:nvSpPr>
        <dsp:cNvPr id="0" name=""/>
        <dsp:cNvSpPr/>
      </dsp:nvSpPr>
      <dsp:spPr>
        <a:xfrm>
          <a:off x="1009386" y="1872569"/>
          <a:ext cx="1810978" cy="525105"/>
        </a:xfrm>
        <a:prstGeom prst="roundRect">
          <a:avLst/>
        </a:prstGeom>
        <a:solidFill>
          <a:srgbClr val="92D05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Conceptualisation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035020" y="1898203"/>
        <a:ext cx="1759710" cy="473837"/>
      </dsp:txXfrm>
    </dsp:sp>
    <dsp:sp modelId="{98221D17-33CF-F542-BEA0-1596CA3A27B8}">
      <dsp:nvSpPr>
        <dsp:cNvPr id="0" name=""/>
        <dsp:cNvSpPr/>
      </dsp:nvSpPr>
      <dsp:spPr>
        <a:xfrm>
          <a:off x="1709035" y="555137"/>
          <a:ext cx="2129834" cy="2129834"/>
        </a:xfrm>
        <a:custGeom>
          <a:avLst/>
          <a:gdLst/>
          <a:ahLst/>
          <a:cxnLst/>
          <a:rect l="0" t="0" r="0" b="0"/>
          <a:pathLst>
            <a:path>
              <a:moveTo>
                <a:pt x="8456" y="1198854"/>
              </a:moveTo>
              <a:arcTo wR="1064917" hR="1064917" stAng="10366478" swAng="1195463"/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EAA45D-85DE-6B49-A321-9E049F0FB865}">
      <dsp:nvSpPr>
        <dsp:cNvPr id="0" name=""/>
        <dsp:cNvSpPr/>
      </dsp:nvSpPr>
      <dsp:spPr>
        <a:xfrm>
          <a:off x="1238128" y="737360"/>
          <a:ext cx="1160705" cy="532647"/>
        </a:xfrm>
        <a:prstGeom prst="roundRect">
          <a:avLst/>
        </a:prstGeom>
        <a:solidFill>
          <a:srgbClr val="92D050"/>
        </a:solidFill>
        <a:ln>
          <a:solidFill>
            <a:schemeClr val="tx1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solidFill>
                <a:schemeClr val="tx1"/>
              </a:solidFill>
            </a:rPr>
            <a:t>Data gathering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1264130" y="763362"/>
        <a:ext cx="1108701" cy="480643"/>
      </dsp:txXfrm>
    </dsp:sp>
    <dsp:sp modelId="{9AB719A0-FB2A-3147-AD69-94526A801941}">
      <dsp:nvSpPr>
        <dsp:cNvPr id="0" name=""/>
        <dsp:cNvSpPr/>
      </dsp:nvSpPr>
      <dsp:spPr>
        <a:xfrm>
          <a:off x="1766360" y="267844"/>
          <a:ext cx="2129834" cy="2129834"/>
        </a:xfrm>
        <a:custGeom>
          <a:avLst/>
          <a:gdLst/>
          <a:ahLst/>
          <a:cxnLst/>
          <a:rect l="0" t="0" r="0" b="0"/>
          <a:pathLst>
            <a:path>
              <a:moveTo>
                <a:pt x="222162" y="413908"/>
              </a:moveTo>
              <a:arcTo wR="1064917" hR="1064917" stAng="13061115" swAng="669272"/>
            </a:path>
          </a:pathLst>
        </a:custGeom>
        <a:noFill/>
        <a:ln w="15875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137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506" y="0"/>
            <a:ext cx="3077137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0674"/>
            <a:ext cx="3077137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506" y="9720674"/>
            <a:ext cx="3077137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4AD743A2-2536-41EF-8D61-25A105EF403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307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7137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506" y="0"/>
            <a:ext cx="3077137" cy="512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599" y="4861156"/>
            <a:ext cx="5680103" cy="4605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0674"/>
            <a:ext cx="3077137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506" y="9720674"/>
            <a:ext cx="3077137" cy="5123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4" tIns="47382" rIns="94764" bIns="47382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1681D366-1AC9-41C6-A555-F9189920BB43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2930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1D366-1AC9-41C6-A555-F9189920BB43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499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1pPr>
            <a:lvl2pPr marL="769878" indent="-296108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2pPr>
            <a:lvl3pPr marL="1184429" indent="-236886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3pPr>
            <a:lvl4pPr marL="1658201" indent="-236886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4pPr>
            <a:lvl5pPr marL="2131973" indent="-236886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5pPr>
            <a:lvl6pPr marL="2605745" indent="-236886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6pPr>
            <a:lvl7pPr marL="3079516" indent="-236886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7pPr>
            <a:lvl8pPr marL="3553288" indent="-236886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8pPr>
            <a:lvl9pPr marL="4027060" indent="-236886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eaLnBrk="1" hangingPunct="1"/>
            <a:fld id="{82A46FC5-CB4B-490C-8A05-BB5652B2D27B}" type="slidenum">
              <a:rPr lang="en-GB" sz="1200" b="0">
                <a:solidFill>
                  <a:schemeClr val="tx1"/>
                </a:solidFill>
                <a:latin typeface="Arial" charset="0"/>
              </a:rPr>
              <a:pPr eaLnBrk="1" hangingPunct="1"/>
              <a:t>16</a:t>
            </a:fld>
            <a:endParaRPr lang="en-GB" sz="12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fr-BE" smtClean="0">
                <a:solidFill>
                  <a:srgbClr val="004F8A"/>
                </a:solidFill>
              </a:rPr>
              <a:t>The main objective is to </a:t>
            </a:r>
            <a:r>
              <a:rPr lang="fr-BE" b="1" smtClean="0">
                <a:solidFill>
                  <a:srgbClr val="004F8A"/>
                </a:solidFill>
              </a:rPr>
              <a:t>optimise the impact of publicly-funded scientific research, </a:t>
            </a:r>
            <a:r>
              <a:rPr lang="fr-BE" smtClean="0">
                <a:solidFill>
                  <a:srgbClr val="004F8A"/>
                </a:solidFill>
              </a:rPr>
              <a:t>both on the specific research issues and on the development of research methodologies and disciplines themselves</a:t>
            </a:r>
            <a:endParaRPr lang="en-GB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1pPr>
            <a:lvl2pPr marL="769878" indent="-296108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2pPr>
            <a:lvl3pPr marL="1184429" indent="-236886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3pPr>
            <a:lvl4pPr marL="1658201" indent="-236886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4pPr>
            <a:lvl5pPr marL="2131973" indent="-236886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5pPr>
            <a:lvl6pPr marL="2605745" indent="-236886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6pPr>
            <a:lvl7pPr marL="3079516" indent="-236886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7pPr>
            <a:lvl8pPr marL="3553288" indent="-236886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8pPr>
            <a:lvl9pPr marL="4027060" indent="-236886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eaLnBrk="1" hangingPunct="1"/>
            <a:fld id="{7EF0E6DF-84F4-4ACA-B693-B5FEA4CF5863}" type="slidenum">
              <a:rPr lang="en-GB" sz="1200" b="0">
                <a:solidFill>
                  <a:schemeClr val="tx1"/>
                </a:solidFill>
                <a:latin typeface="Arial" charset="0"/>
              </a:rPr>
              <a:pPr eaLnBrk="1" hangingPunct="1"/>
              <a:t>17</a:t>
            </a:fld>
            <a:endParaRPr lang="en-GB" sz="12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81D366-1AC9-41C6-A555-F9189920BB4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963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fr-BE" dirty="0" err="1" smtClean="0">
                <a:solidFill>
                  <a:srgbClr val="004F8A"/>
                </a:solidFill>
              </a:rPr>
              <a:t>See</a:t>
            </a:r>
            <a:r>
              <a:rPr lang="fr-BE" dirty="0" smtClean="0">
                <a:solidFill>
                  <a:srgbClr val="004F8A"/>
                </a:solidFill>
              </a:rPr>
              <a:t> table</a:t>
            </a:r>
            <a:r>
              <a:rPr lang="fr-BE" baseline="0" dirty="0" smtClean="0">
                <a:solidFill>
                  <a:srgbClr val="004F8A"/>
                </a:solidFill>
              </a:rPr>
              <a:t> </a:t>
            </a:r>
            <a:r>
              <a:rPr lang="fr-BE" baseline="0" dirty="0" err="1" smtClean="0">
                <a:solidFill>
                  <a:srgbClr val="004F8A"/>
                </a:solidFill>
              </a:rPr>
              <a:t>with</a:t>
            </a:r>
            <a:r>
              <a:rPr lang="fr-BE" baseline="0" dirty="0" smtClean="0">
                <a:solidFill>
                  <a:srgbClr val="004F8A"/>
                </a:solidFill>
              </a:rPr>
              <a:t> more </a:t>
            </a:r>
            <a:r>
              <a:rPr lang="fr-BE" baseline="0" dirty="0" err="1" smtClean="0">
                <a:solidFill>
                  <a:srgbClr val="004F8A"/>
                </a:solidFill>
              </a:rPr>
              <a:t>detailed</a:t>
            </a:r>
            <a:r>
              <a:rPr lang="fr-BE" baseline="0" dirty="0" smtClean="0">
                <a:solidFill>
                  <a:srgbClr val="004F8A"/>
                </a:solidFill>
              </a:rPr>
              <a:t> info</a:t>
            </a:r>
            <a:endParaRPr lang="en-GB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1pPr>
            <a:lvl2pPr marL="769878" indent="-296108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2pPr>
            <a:lvl3pPr marL="1184429" indent="-236886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3pPr>
            <a:lvl4pPr marL="1658201" indent="-236886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4pPr>
            <a:lvl5pPr marL="2131973" indent="-236886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5pPr>
            <a:lvl6pPr marL="2605745" indent="-236886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6pPr>
            <a:lvl7pPr marL="3079516" indent="-236886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7pPr>
            <a:lvl8pPr marL="3553288" indent="-236886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8pPr>
            <a:lvl9pPr marL="4027060" indent="-236886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eaLnBrk="1" hangingPunct="1"/>
            <a:fld id="{7EF0E6DF-84F4-4ACA-B693-B5FEA4CF5863}" type="slidenum">
              <a:rPr lang="en-GB" sz="1200" b="0">
                <a:solidFill>
                  <a:schemeClr val="tx1"/>
                </a:solidFill>
                <a:latin typeface="Arial" charset="0"/>
              </a:rPr>
              <a:pPr eaLnBrk="1" hangingPunct="1"/>
              <a:t>19</a:t>
            </a:fld>
            <a:endParaRPr lang="en-GB" sz="12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1pPr>
            <a:lvl2pPr marL="769878" indent="-296108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2pPr>
            <a:lvl3pPr marL="1184429" indent="-236886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3pPr>
            <a:lvl4pPr marL="1658201" indent="-236886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4pPr>
            <a:lvl5pPr marL="2131973" indent="-236886" eaLnBrk="0" hangingPunct="0">
              <a:defRPr sz="7900" b="1">
                <a:solidFill>
                  <a:srgbClr val="FFD624"/>
                </a:solidFill>
                <a:latin typeface="Verdana" pitchFamily="34" charset="0"/>
              </a:defRPr>
            </a:lvl5pPr>
            <a:lvl6pPr marL="2605745" indent="-236886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6pPr>
            <a:lvl7pPr marL="3079516" indent="-236886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7pPr>
            <a:lvl8pPr marL="3553288" indent="-236886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8pPr>
            <a:lvl9pPr marL="4027060" indent="-236886" eaLnBrk="0" fontAlgn="base" hangingPunct="0">
              <a:spcBef>
                <a:spcPct val="0"/>
              </a:spcBef>
              <a:spcAft>
                <a:spcPct val="0"/>
              </a:spcAft>
              <a:defRPr sz="7900" b="1">
                <a:solidFill>
                  <a:srgbClr val="FFD624"/>
                </a:solidFill>
                <a:latin typeface="Verdana" pitchFamily="34" charset="0"/>
              </a:defRPr>
            </a:lvl9pPr>
          </a:lstStyle>
          <a:p>
            <a:pPr eaLnBrk="1" hangingPunct="1"/>
            <a:fld id="{7EF0E6DF-84F4-4ACA-B693-B5FEA4CF5863}" type="slidenum">
              <a:rPr lang="en-GB" sz="1200" b="0">
                <a:solidFill>
                  <a:schemeClr val="tx1"/>
                </a:solidFill>
                <a:latin typeface="Arial" charset="0"/>
              </a:rPr>
              <a:pPr eaLnBrk="1" hangingPunct="1"/>
              <a:t>20</a:t>
            </a:fld>
            <a:endParaRPr lang="en-GB" sz="1200" b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54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GB" noProof="0" dirty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83558" y="422108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F248F9BB-1E99-452C-A3EB-65D0E90BBB8A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16A476-FF79-4645-A3D9-D763CAD5391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236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F5128-0FDB-4881-A01A-9C601990F609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622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268413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2D2E9-E185-4ABB-9DA9-074A76153BB1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40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DC7F24-A5FE-4CD1-AA71-E8DB60C4059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26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0F5A15-382B-45B4-A583-0DA1391190CA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2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69B76-3EBA-4E79-B962-2E19E89573BD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815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6BA25-F46E-4179-AD61-30C35B64F73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07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DCE09-D3E5-4DE6-891F-426C1253193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858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8E5BB7-BD88-486F-80EF-55B30CA48D27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07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BFCCB8-85CC-477F-BF32-6AF356F902EB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417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16D923-0C4A-4F04-A230-4CFFA7EF5BF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85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Second </a:t>
            </a:r>
            <a:r>
              <a:rPr lang="fr-BE" dirty="0" err="1" smtClean="0"/>
              <a:t>level</a:t>
            </a:r>
            <a:endParaRPr lang="en-GB" dirty="0" smtClean="0"/>
          </a:p>
          <a:p>
            <a:pPr lvl="1"/>
            <a:r>
              <a:rPr lang="en-GB" dirty="0" smtClean="0"/>
              <a:t>Third level</a:t>
            </a:r>
          </a:p>
          <a:p>
            <a:pPr lvl="2"/>
            <a:r>
              <a:rPr lang="en-GB" dirty="0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D5BC760B-D9A6-4310-8B76-CF05A9676440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Font typeface="Arial" pitchFamily="34" charset="0"/>
        <a:buNone/>
        <a:defRPr sz="2400" b="1" i="0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0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steropenscience.eu/" TargetMode="External"/><Relationship Id="rId4" Type="http://schemas.openxmlformats.org/officeDocument/2006/relationships/hyperlink" Target="http://recodeproject.eu/" TargetMode="External"/><Relationship Id="rId5" Type="http://schemas.openxmlformats.org/officeDocument/2006/relationships/hyperlink" Target="https://www.openaire.eu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asteur4oa.eu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maria-monica.tarazona-rua@ec.europa.eu" TargetMode="External"/><Relationship Id="rId4" Type="http://schemas.openxmlformats.org/officeDocument/2006/relationships/hyperlink" Target="http://ec.europa.eu/research/science-society/open_access" TargetMode="External"/><Relationship Id="rId5" Type="http://schemas.openxmlformats.org/officeDocument/2006/relationships/hyperlink" Target="http://www.netvibes.com/open-access" TargetMode="External"/><Relationship Id="rId6" Type="http://schemas.openxmlformats.org/officeDocument/2006/relationships/hyperlink" Target="http://europa.eu/rapid/press-release_IP-13-786_en.htm" TargetMode="External"/><Relationship Id="rId7" Type="http://schemas.openxmlformats.org/officeDocument/2006/relationships/hyperlink" Target="http://ec.europa.eu/research/participants/data/ref/h2020/grants_manual/hi/oa_pilot/h2020-hi-oa-pilot-guide_en.pdf" TargetMode="External"/><Relationship Id="rId8" Type="http://schemas.openxmlformats.org/officeDocument/2006/relationships/image" Target="../media/image8.jpeg"/><Relationship Id="rId1" Type="http://schemas.openxmlformats.org/officeDocument/2006/relationships/slideLayout" Target="../slideLayouts/slideLayout12.xml"/><Relationship Id="rId2" Type="http://schemas.openxmlformats.org/officeDocument/2006/relationships/hyperlink" Target="mailto:daniel.spichtinger@ec.europa.e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c.europa.eu/research/science-society/document_library/pdf_06/era-communication-partnership-excellence-growth_en.pdf" TargetMode="External"/><Relationship Id="rId3" Type="http://schemas.openxmlformats.org/officeDocument/2006/relationships/hyperlink" Target="http://ec.europa.eu/research/science-society/document_library/pdf_06/recommendation-access-and-preservation-scientific-information_en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67544" y="3429000"/>
            <a:ext cx="8568506" cy="790575"/>
          </a:xfrm>
        </p:spPr>
        <p:txBody>
          <a:bodyPr/>
          <a:lstStyle/>
          <a:p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/>
              <a:t/>
            </a:r>
            <a:br>
              <a:rPr lang="en-GB" sz="4400" dirty="0"/>
            </a:br>
            <a:r>
              <a:rPr lang="en-GB" sz="4400" b="0" dirty="0"/>
              <a:t/>
            </a:r>
            <a:br>
              <a:rPr lang="en-GB" sz="4400" b="0" dirty="0"/>
            </a:br>
            <a:r>
              <a:rPr lang="en-GB" sz="4400" dirty="0" smtClean="0"/>
              <a:t>Open </a:t>
            </a:r>
            <a:r>
              <a:rPr lang="en-GB" sz="4400" dirty="0"/>
              <a:t>Access und der Open Data Pilot in Horizon 2020 </a:t>
            </a: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en-GB" sz="4400" dirty="0" smtClean="0"/>
              <a:t/>
            </a:r>
            <a:br>
              <a:rPr lang="en-GB" sz="4400" dirty="0" smtClean="0"/>
            </a:br>
            <a:r>
              <a:rPr lang="fr-BE" sz="2800" b="0" dirty="0" smtClean="0">
                <a:solidFill>
                  <a:srgbClr val="BDDEFF"/>
                </a:solidFill>
              </a:rPr>
              <a:t>Daniel </a:t>
            </a:r>
            <a:r>
              <a:rPr lang="fr-BE" sz="2800" b="0" dirty="0" err="1" smtClean="0">
                <a:solidFill>
                  <a:srgbClr val="BDDEFF"/>
                </a:solidFill>
              </a:rPr>
              <a:t>Spichtinger</a:t>
            </a:r>
            <a:r>
              <a:rPr lang="fr-BE" sz="2800" b="0" dirty="0" smtClean="0">
                <a:solidFill>
                  <a:srgbClr val="BDDEFF"/>
                </a:solidFill>
              </a:rPr>
              <a:t> </a:t>
            </a:r>
            <a:br>
              <a:rPr lang="fr-BE" sz="2800" b="0" dirty="0" smtClean="0">
                <a:solidFill>
                  <a:srgbClr val="BDDEFF"/>
                </a:solidFill>
              </a:rPr>
            </a:br>
            <a:r>
              <a:rPr lang="fr-BE" sz="2000" b="0" dirty="0" smtClean="0">
                <a:solidFill>
                  <a:srgbClr val="BDDEFF"/>
                </a:solidFill>
              </a:rPr>
              <a:t>DG </a:t>
            </a:r>
            <a:r>
              <a:rPr lang="fr-BE" sz="2000" b="0" dirty="0" err="1" smtClean="0">
                <a:solidFill>
                  <a:srgbClr val="BDDEFF"/>
                </a:solidFill>
              </a:rPr>
              <a:t>Research</a:t>
            </a:r>
            <a:r>
              <a:rPr lang="fr-BE" sz="2000" b="0" dirty="0" smtClean="0">
                <a:solidFill>
                  <a:srgbClr val="BDDEFF"/>
                </a:solidFill>
              </a:rPr>
              <a:t> &amp; Innovation, </a:t>
            </a:r>
            <a:r>
              <a:rPr lang="fr-BE" sz="2000" b="0" dirty="0" err="1" smtClean="0">
                <a:solidFill>
                  <a:srgbClr val="BDDEFF"/>
                </a:solidFill>
              </a:rPr>
              <a:t>European</a:t>
            </a:r>
            <a:r>
              <a:rPr lang="fr-BE" sz="2000" b="0" dirty="0" smtClean="0">
                <a:solidFill>
                  <a:srgbClr val="BDDEFF"/>
                </a:solidFill>
              </a:rPr>
              <a:t> Commission</a:t>
            </a:r>
            <a:br>
              <a:rPr lang="fr-BE" sz="2000" b="0" dirty="0" smtClean="0">
                <a:solidFill>
                  <a:srgbClr val="BDDEFF"/>
                </a:solidFill>
              </a:rPr>
            </a:br>
            <a:r>
              <a:rPr lang="fr-BE" sz="2000" b="0" dirty="0">
                <a:solidFill>
                  <a:srgbClr val="BDDEFF"/>
                </a:solidFill>
              </a:rPr>
              <a:t/>
            </a:r>
            <a:br>
              <a:rPr lang="fr-BE" sz="2000" b="0" dirty="0">
                <a:solidFill>
                  <a:srgbClr val="BDDEFF"/>
                </a:solidFill>
              </a:rPr>
            </a:br>
            <a:r>
              <a:rPr lang="en-GB" sz="2000" b="0" dirty="0"/>
              <a:t/>
            </a:r>
            <a:br>
              <a:rPr lang="en-GB" sz="2000" b="0" dirty="0"/>
            </a:br>
            <a:r>
              <a:rPr lang="en-US" sz="2000" dirty="0"/>
              <a:t>Open Access und Open Data in Horizon 2020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de-DE" sz="2000" dirty="0" smtClean="0"/>
              <a:t>29</a:t>
            </a:r>
            <a:r>
              <a:rPr lang="de-DE" sz="2000" dirty="0"/>
              <a:t>. Oktober 2014</a:t>
            </a:r>
            <a:br>
              <a:rPr lang="de-DE" sz="2000" dirty="0"/>
            </a:br>
            <a:r>
              <a:rPr lang="de-DE" sz="2000" dirty="0" smtClean="0"/>
              <a:t>Niedersächsische </a:t>
            </a:r>
            <a:r>
              <a:rPr lang="de-DE" sz="2000" dirty="0"/>
              <a:t>Staats- und Universitätsbibliothek (SUB) </a:t>
            </a:r>
            <a:r>
              <a:rPr lang="de-DE" sz="2000" dirty="0" smtClean="0"/>
              <a:t>Göttingen, via web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fr-BE" sz="2000" b="0" dirty="0" smtClean="0">
                <a:solidFill>
                  <a:srgbClr val="BDDEFF"/>
                </a:solidFill>
              </a:rPr>
              <a:t/>
            </a:r>
            <a:br>
              <a:rPr lang="fr-BE" sz="2000" b="0" dirty="0" smtClean="0">
                <a:solidFill>
                  <a:srgbClr val="BDDEFF"/>
                </a:solidFill>
              </a:rPr>
            </a:br>
            <a:r>
              <a:rPr lang="fr-BE" sz="2000" b="0" dirty="0">
                <a:solidFill>
                  <a:srgbClr val="BDDEFF"/>
                </a:solidFill>
              </a:rPr>
              <a:t/>
            </a:r>
            <a:br>
              <a:rPr lang="fr-BE" sz="2000" b="0" dirty="0">
                <a:solidFill>
                  <a:srgbClr val="BDDEFF"/>
                </a:solidFill>
              </a:rPr>
            </a:br>
            <a:r>
              <a:rPr lang="en-GB" sz="2000" dirty="0"/>
              <a:t/>
            </a:r>
            <a:br>
              <a:rPr lang="en-GB" sz="2000" dirty="0"/>
            </a:br>
            <a:r>
              <a:rPr lang="fr-BE" sz="2000" b="0" dirty="0" smtClean="0">
                <a:solidFill>
                  <a:srgbClr val="BDDEFF"/>
                </a:solidFill>
              </a:rPr>
              <a:t/>
            </a:r>
            <a:br>
              <a:rPr lang="fr-BE" sz="2000" b="0" dirty="0" smtClean="0">
                <a:solidFill>
                  <a:srgbClr val="BDDEFF"/>
                </a:solidFill>
              </a:rPr>
            </a:br>
            <a:r>
              <a:rPr lang="fr-BE" sz="2000" b="0" dirty="0" smtClean="0">
                <a:solidFill>
                  <a:srgbClr val="BDDEFF"/>
                </a:solidFill>
              </a:rPr>
              <a:t/>
            </a:r>
            <a:br>
              <a:rPr lang="fr-BE" sz="2000" b="0" dirty="0" smtClean="0">
                <a:solidFill>
                  <a:srgbClr val="BDDEFF"/>
                </a:solidFill>
              </a:rPr>
            </a:br>
            <a:r>
              <a:rPr lang="en-GB" sz="2000" dirty="0">
                <a:solidFill>
                  <a:srgbClr val="FFFFFF"/>
                </a:solidFill>
              </a:rPr>
              <a:t/>
            </a:r>
            <a:br>
              <a:rPr lang="en-GB" sz="2000" dirty="0">
                <a:solidFill>
                  <a:srgbClr val="FFFFFF"/>
                </a:solidFill>
              </a:rPr>
            </a:br>
            <a:r>
              <a:rPr lang="de-DE" sz="2000" dirty="0" smtClean="0">
                <a:solidFill>
                  <a:srgbClr val="FFFFFF"/>
                </a:solidFill>
              </a:rPr>
              <a:t/>
            </a:r>
            <a:br>
              <a:rPr lang="de-DE" sz="2000" dirty="0" smtClean="0">
                <a:solidFill>
                  <a:srgbClr val="FFFFFF"/>
                </a:solidFill>
              </a:rPr>
            </a:br>
            <a:r>
              <a:rPr lang="en-US" sz="2000" dirty="0" smtClean="0">
                <a:solidFill>
                  <a:srgbClr val="FFFFFF"/>
                </a:solidFill>
              </a:rPr>
              <a:t/>
            </a:r>
            <a:br>
              <a:rPr lang="en-US" sz="2000" dirty="0" smtClean="0">
                <a:solidFill>
                  <a:srgbClr val="FFFFFF"/>
                </a:solidFill>
              </a:rPr>
            </a:b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376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23528" y="1268760"/>
            <a:ext cx="8609458" cy="936625"/>
          </a:xfrm>
        </p:spPr>
        <p:txBody>
          <a:bodyPr/>
          <a:lstStyle/>
          <a:p>
            <a:pPr marL="0" algn="ctr"/>
            <a:r>
              <a:rPr lang="en-GB" dirty="0">
                <a:ea typeface="MS PGothic" pitchFamily="34" charset="-128"/>
              </a:rPr>
              <a:t>F</a:t>
            </a:r>
            <a:r>
              <a:rPr lang="en-GB" dirty="0" smtClean="0">
                <a:ea typeface="MS PGothic" pitchFamily="34" charset="-128"/>
              </a:rPr>
              <a:t>rom FP7 </a:t>
            </a:r>
            <a:r>
              <a:rPr lang="en-GB" dirty="0">
                <a:ea typeface="MS PGothic" pitchFamily="34" charset="-128"/>
              </a:rPr>
              <a:t>to </a:t>
            </a:r>
            <a:r>
              <a:rPr lang="en-GB" dirty="0" smtClean="0">
                <a:ea typeface="MS PGothic" pitchFamily="34" charset="-128"/>
              </a:rPr>
              <a:t>H2020: OA </a:t>
            </a:r>
            <a:r>
              <a:rPr lang="en-GB" dirty="0">
                <a:ea typeface="MS PGothic" pitchFamily="34" charset="-128"/>
              </a:rPr>
              <a:t>to </a:t>
            </a:r>
            <a:r>
              <a:rPr lang="en-GB" dirty="0" smtClean="0">
                <a:ea typeface="MS PGothic" pitchFamily="34" charset="-128"/>
              </a:rPr>
              <a:t>publications</a:t>
            </a:r>
            <a:br>
              <a:rPr lang="en-GB" dirty="0" smtClean="0">
                <a:ea typeface="MS PGothic" pitchFamily="34" charset="-128"/>
              </a:rPr>
            </a:br>
            <a:r>
              <a:rPr lang="en-GB" dirty="0" smtClean="0">
                <a:solidFill>
                  <a:srgbClr val="FF0000"/>
                </a:solidFill>
                <a:ea typeface="MS PGothic" pitchFamily="34" charset="-128"/>
              </a:rPr>
              <a:t>from pilot to underlying principle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half" idx="1"/>
          </p:nvPr>
        </p:nvSpPr>
        <p:spPr>
          <a:xfrm>
            <a:off x="-180528" y="2276872"/>
            <a:ext cx="4464496" cy="4060825"/>
          </a:xfrm>
        </p:spPr>
        <p:txBody>
          <a:bodyPr/>
          <a:lstStyle/>
          <a:p>
            <a:pPr eaLnBrk="1" hangingPunct="1"/>
            <a:r>
              <a:rPr lang="en-GB" sz="2000" b="1" dirty="0" smtClean="0">
                <a:ea typeface="MS PGothic" pitchFamily="34" charset="-128"/>
              </a:rPr>
              <a:t>	</a:t>
            </a:r>
            <a:r>
              <a:rPr lang="en-GB" sz="1800" b="1" u="sng" dirty="0" smtClean="0">
                <a:ea typeface="MS PGothic" pitchFamily="34" charset="-128"/>
              </a:rPr>
              <a:t>FP7</a:t>
            </a:r>
          </a:p>
          <a:p>
            <a:pPr lvl="1" algn="just"/>
            <a:r>
              <a:rPr lang="en-GB" sz="1800" b="1" dirty="0" smtClean="0">
                <a:solidFill>
                  <a:srgbClr val="00B050"/>
                </a:solidFill>
                <a:ea typeface="MS PGothic" pitchFamily="34" charset="-128"/>
              </a:rPr>
              <a:t>Green</a:t>
            </a:r>
            <a:r>
              <a:rPr lang="en-GB" sz="1800" dirty="0" smtClean="0">
                <a:ea typeface="MS PGothic" pitchFamily="34" charset="-128"/>
              </a:rPr>
              <a:t> </a:t>
            </a:r>
            <a:r>
              <a:rPr lang="en-GB" sz="1800" dirty="0">
                <a:ea typeface="MS PGothic" pitchFamily="34" charset="-128"/>
              </a:rPr>
              <a:t>open access pilot in 7 areas of FP7 with 'best effort' stipulation </a:t>
            </a:r>
          </a:p>
          <a:p>
            <a:pPr lvl="1" algn="just"/>
            <a:r>
              <a:rPr lang="en-GB" sz="1800" dirty="0">
                <a:ea typeface="MS PGothic" pitchFamily="34" charset="-128"/>
              </a:rPr>
              <a:t>Allowed </a:t>
            </a:r>
            <a:r>
              <a:rPr lang="en-GB" sz="1800" dirty="0" smtClean="0">
                <a:ea typeface="MS PGothic" pitchFamily="34" charset="-128"/>
              </a:rPr>
              <a:t>embargoes: </a:t>
            </a:r>
            <a:r>
              <a:rPr lang="en-GB" sz="1800" dirty="0">
                <a:ea typeface="MS PGothic" pitchFamily="34" charset="-128"/>
              </a:rPr>
              <a:t>6/12 months</a:t>
            </a:r>
          </a:p>
          <a:p>
            <a:pPr lvl="1" algn="just"/>
            <a:r>
              <a:rPr lang="en-GB" sz="1800" b="1" dirty="0" smtClean="0">
                <a:solidFill>
                  <a:srgbClr val="FFC000"/>
                </a:solidFill>
                <a:ea typeface="MS PGothic" pitchFamily="34" charset="-128"/>
              </a:rPr>
              <a:t>Gold</a:t>
            </a:r>
            <a:r>
              <a:rPr lang="en-GB" sz="1800" dirty="0" smtClean="0">
                <a:ea typeface="MS PGothic" pitchFamily="34" charset="-128"/>
              </a:rPr>
              <a:t> </a:t>
            </a:r>
            <a:r>
              <a:rPr lang="en-GB" sz="1800" dirty="0">
                <a:ea typeface="MS PGothic" pitchFamily="34" charset="-128"/>
              </a:rPr>
              <a:t>open access costs eligible for reimbursement as part of the project budget while the project runs </a:t>
            </a:r>
          </a:p>
          <a:p>
            <a:pPr lvl="1" eaLnBrk="1" hangingPunct="1"/>
            <a:endParaRPr lang="en-GB" sz="2000" dirty="0" smtClean="0">
              <a:ea typeface="MS PGothic" pitchFamily="34" charset="-128"/>
            </a:endParaRPr>
          </a:p>
        </p:txBody>
      </p:sp>
      <p:sp>
        <p:nvSpPr>
          <p:cNvPr id="20484" name="Content Placeholder 3"/>
          <p:cNvSpPr>
            <a:spLocks noGrp="1"/>
          </p:cNvSpPr>
          <p:nvPr>
            <p:ph sz="half" idx="2"/>
          </p:nvPr>
        </p:nvSpPr>
        <p:spPr>
          <a:xfrm>
            <a:off x="4139952" y="2276872"/>
            <a:ext cx="4752527" cy="4210050"/>
          </a:xfrm>
        </p:spPr>
        <p:txBody>
          <a:bodyPr lIns="0" rIns="18000"/>
          <a:lstStyle/>
          <a:p>
            <a:pPr eaLnBrk="1" hangingPunct="1"/>
            <a:r>
              <a:rPr lang="en-GB" sz="1800" b="1" dirty="0" smtClean="0">
                <a:ea typeface="MS PGothic" pitchFamily="34" charset="-128"/>
              </a:rPr>
              <a:t>	</a:t>
            </a:r>
            <a:r>
              <a:rPr lang="en-GB" sz="1800" b="1" u="sng" dirty="0" smtClean="0">
                <a:ea typeface="MS PGothic" pitchFamily="34" charset="-128"/>
              </a:rPr>
              <a:t>Horizon 2020</a:t>
            </a:r>
            <a:r>
              <a:rPr lang="en-GB" sz="1800" b="1" dirty="0" smtClean="0">
                <a:ea typeface="MS PGothic" pitchFamily="34" charset="-128"/>
              </a:rPr>
              <a:t> </a:t>
            </a:r>
          </a:p>
          <a:p>
            <a:pPr lvl="1" algn="just"/>
            <a:r>
              <a:rPr lang="en-GB" sz="1800" b="1" dirty="0">
                <a:ea typeface="MS PGothic" pitchFamily="34" charset="-128"/>
              </a:rPr>
              <a:t>Obligation</a:t>
            </a:r>
            <a:r>
              <a:rPr lang="en-GB" sz="1800" dirty="0">
                <a:ea typeface="MS PGothic" pitchFamily="34" charset="-128"/>
              </a:rPr>
              <a:t> to provide OA, either through the </a:t>
            </a:r>
            <a:r>
              <a:rPr lang="en-GB" sz="1800" b="1" dirty="0" smtClean="0">
                <a:solidFill>
                  <a:srgbClr val="00B050"/>
                </a:solidFill>
                <a:ea typeface="MS PGothic" pitchFamily="34" charset="-128"/>
              </a:rPr>
              <a:t>Green</a:t>
            </a:r>
            <a:r>
              <a:rPr lang="en-GB" sz="1800" dirty="0" smtClean="0">
                <a:ea typeface="MS PGothic" pitchFamily="34" charset="-128"/>
              </a:rPr>
              <a:t> </a:t>
            </a:r>
            <a:r>
              <a:rPr lang="en-GB" sz="1800" dirty="0">
                <a:ea typeface="MS PGothic" pitchFamily="34" charset="-128"/>
              </a:rPr>
              <a:t>or </a:t>
            </a:r>
            <a:r>
              <a:rPr lang="en-GB" sz="1800" b="1" dirty="0" smtClean="0">
                <a:solidFill>
                  <a:srgbClr val="FFC000"/>
                </a:solidFill>
                <a:ea typeface="MS PGothic" pitchFamily="34" charset="-128"/>
              </a:rPr>
              <a:t>Gold</a:t>
            </a:r>
            <a:r>
              <a:rPr lang="en-GB" sz="1800" dirty="0" smtClean="0">
                <a:ea typeface="MS PGothic" pitchFamily="34" charset="-128"/>
              </a:rPr>
              <a:t> way in </a:t>
            </a:r>
            <a:r>
              <a:rPr lang="en-GB" sz="1800" b="1" dirty="0" smtClean="0">
                <a:ea typeface="MS PGothic" pitchFamily="34" charset="-128"/>
              </a:rPr>
              <a:t>all areas</a:t>
            </a:r>
          </a:p>
          <a:p>
            <a:pPr lvl="1" algn="just"/>
            <a:r>
              <a:rPr lang="en-GB" sz="1800" dirty="0" smtClean="0">
                <a:ea typeface="MS PGothic" pitchFamily="34" charset="-128"/>
              </a:rPr>
              <a:t>Allowed embargoes: 6/12 </a:t>
            </a:r>
            <a:r>
              <a:rPr lang="en-GB" sz="1800" dirty="0">
                <a:ea typeface="MS PGothic" pitchFamily="34" charset="-128"/>
              </a:rPr>
              <a:t>months</a:t>
            </a:r>
          </a:p>
          <a:p>
            <a:pPr lvl="1" algn="just"/>
            <a:r>
              <a:rPr lang="en-GB" sz="1800" b="1" dirty="0" smtClean="0">
                <a:solidFill>
                  <a:srgbClr val="FFC000"/>
                </a:solidFill>
                <a:ea typeface="MS PGothic" pitchFamily="34" charset="-128"/>
              </a:rPr>
              <a:t>Gold</a:t>
            </a:r>
            <a:r>
              <a:rPr lang="en-GB" sz="1800" dirty="0" smtClean="0">
                <a:ea typeface="MS PGothic" pitchFamily="34" charset="-128"/>
              </a:rPr>
              <a:t> </a:t>
            </a:r>
            <a:r>
              <a:rPr lang="en-GB" sz="1800" dirty="0">
                <a:ea typeface="MS PGothic" pitchFamily="34" charset="-128"/>
              </a:rPr>
              <a:t>open access costs eligible for reimbursement as part of the project budget while the project </a:t>
            </a:r>
            <a:r>
              <a:rPr lang="en-GB" sz="1800" dirty="0" smtClean="0">
                <a:ea typeface="MS PGothic" pitchFamily="34" charset="-128"/>
              </a:rPr>
              <a:t>runs &amp; </a:t>
            </a:r>
            <a:r>
              <a:rPr lang="en-GB" sz="1800" b="1" dirty="0" smtClean="0">
                <a:ea typeface="MS PGothic" pitchFamily="34" charset="-128"/>
              </a:rPr>
              <a:t>post-grant support being piloted</a:t>
            </a:r>
          </a:p>
          <a:p>
            <a:pPr lvl="1" algn="just"/>
            <a:r>
              <a:rPr lang="en-GB" sz="1800" dirty="0" smtClean="0">
                <a:ea typeface="MS PGothic" pitchFamily="34" charset="-128"/>
              </a:rPr>
              <a:t>Authors encouraged to retain copyright and grant licences instead </a:t>
            </a:r>
            <a:endParaRPr lang="en-GB" sz="1800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8407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07504" y="1125538"/>
            <a:ext cx="8785671" cy="936625"/>
          </a:xfrm>
        </p:spPr>
        <p:txBody>
          <a:bodyPr/>
          <a:lstStyle/>
          <a:p>
            <a:r>
              <a:rPr lang="fr-BE" dirty="0"/>
              <a:t>OA to publications </a:t>
            </a:r>
            <a:r>
              <a:rPr lang="fr-BE" dirty="0">
                <a:solidFill>
                  <a:srgbClr val="FF0000"/>
                </a:solidFill>
              </a:rPr>
              <a:t>mandate</a:t>
            </a:r>
            <a:r>
              <a:rPr lang="fr-BE" dirty="0"/>
              <a:t> in H2020</a:t>
            </a:r>
            <a:endParaRPr lang="en-GB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07950" y="2060575"/>
            <a:ext cx="8712200" cy="446405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1" i="0" dirty="0" smtClean="0"/>
              <a:t>Each beneficiary must ensure OA to all peer-reviewed scientific publications relating to its results: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/>
              <a:t>Deposit</a:t>
            </a:r>
            <a:r>
              <a:rPr lang="en-GB" b="0" dirty="0" smtClean="0"/>
              <a:t> a machine-readable copy of the published version or final peer-reviewed manuscript accepted for publication in a repository of the researchers choice (possibly </a:t>
            </a:r>
            <a:r>
              <a:rPr lang="en-GB" b="0" dirty="0" err="1" smtClean="0"/>
              <a:t>OpenAIRE</a:t>
            </a:r>
            <a:r>
              <a:rPr lang="en-GB" b="0" dirty="0" smtClean="0"/>
              <a:t> compliant)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/>
              <a:t>Ensure</a:t>
            </a:r>
            <a:r>
              <a:rPr lang="en-GB" dirty="0" smtClean="0"/>
              <a:t> OA</a:t>
            </a:r>
            <a:r>
              <a:rPr lang="en-GB" b="0" dirty="0" smtClean="0"/>
              <a:t> on publication or at the latest within 6/12 months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b="1" dirty="0"/>
              <a:t>Ensure</a:t>
            </a:r>
            <a:r>
              <a:rPr lang="en-GB" dirty="0"/>
              <a:t> OA to the bibliographic metadata that identify the deposited publication, via the repository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GB" b="1" dirty="0" smtClean="0"/>
              <a:t>Aim to deposit </a:t>
            </a:r>
            <a:r>
              <a:rPr lang="en-GB" b="0" dirty="0" smtClean="0"/>
              <a:t>at the same time </a:t>
            </a:r>
            <a:r>
              <a:rPr lang="en-GB" dirty="0" smtClean="0"/>
              <a:t>the research data needed to validate the results ("underlying data")</a:t>
            </a:r>
          </a:p>
          <a:p>
            <a:endParaRPr lang="en-GB" sz="2000" dirty="0" smtClean="0"/>
          </a:p>
          <a:p>
            <a:pPr lvl="1"/>
            <a:endParaRPr lang="en-GB" dirty="0" smtClean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443043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79388" y="1125538"/>
            <a:ext cx="8785225" cy="936625"/>
          </a:xfrm>
        </p:spPr>
        <p:txBody>
          <a:bodyPr/>
          <a:lstStyle/>
          <a:p>
            <a:r>
              <a:rPr lang="fr-BE" dirty="0"/>
              <a:t>Pilot on </a:t>
            </a:r>
            <a:r>
              <a:rPr lang="fr-BE" dirty="0">
                <a:solidFill>
                  <a:srgbClr val="FF0000"/>
                </a:solidFill>
              </a:rPr>
              <a:t>Open </a:t>
            </a:r>
            <a:r>
              <a:rPr lang="fr-BE" dirty="0" err="1">
                <a:solidFill>
                  <a:srgbClr val="FF0000"/>
                </a:solidFill>
              </a:rPr>
              <a:t>Research</a:t>
            </a:r>
            <a:r>
              <a:rPr lang="fr-BE" dirty="0">
                <a:solidFill>
                  <a:srgbClr val="FF0000"/>
                </a:solidFill>
              </a:rPr>
              <a:t> Data </a:t>
            </a:r>
            <a:r>
              <a:rPr lang="fr-BE" dirty="0"/>
              <a:t>in H2020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95536" y="1988841"/>
            <a:ext cx="8567738" cy="266429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fr-BE" sz="2200" b="1" i="0" dirty="0" smtClean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fr-BE" sz="2200" b="1" i="0" dirty="0" err="1" smtClean="0"/>
              <a:t>Three</a:t>
            </a:r>
            <a:r>
              <a:rPr lang="fr-BE" sz="2200" b="1" i="0" dirty="0" smtClean="0"/>
              <a:t> key questions: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fr-BE" sz="2200" b="1" i="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r-BE" sz="2200" dirty="0" err="1" smtClean="0"/>
              <a:t>Which</a:t>
            </a:r>
            <a:r>
              <a:rPr lang="fr-BE" sz="2200" dirty="0" smtClean="0"/>
              <a:t> </a:t>
            </a:r>
            <a:r>
              <a:rPr lang="fr-BE" sz="2200" dirty="0" err="1" smtClean="0"/>
              <a:t>thematic</a:t>
            </a:r>
            <a:r>
              <a:rPr lang="fr-BE" sz="2200" dirty="0" smtClean="0"/>
              <a:t> areas </a:t>
            </a:r>
            <a:r>
              <a:rPr lang="fr-BE" sz="2200" dirty="0" err="1" smtClean="0"/>
              <a:t>should</a:t>
            </a:r>
            <a:r>
              <a:rPr lang="fr-BE" sz="2200" dirty="0" smtClean="0"/>
              <a:t> </a:t>
            </a:r>
            <a:r>
              <a:rPr lang="fr-BE" sz="2200" dirty="0" err="1" smtClean="0"/>
              <a:t>be</a:t>
            </a:r>
            <a:r>
              <a:rPr lang="fr-BE" sz="2200" dirty="0" smtClean="0"/>
              <a:t> </a:t>
            </a:r>
            <a:r>
              <a:rPr lang="fr-BE" sz="2200" dirty="0" err="1" smtClean="0"/>
              <a:t>covered</a:t>
            </a:r>
            <a:r>
              <a:rPr lang="fr-BE" sz="2200" dirty="0" smtClean="0"/>
              <a:t>?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fr-BE" sz="22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r-BE" sz="2200" dirty="0" err="1" smtClean="0"/>
              <a:t>What</a:t>
            </a:r>
            <a:r>
              <a:rPr lang="fr-BE" sz="2200" dirty="0" smtClean="0"/>
              <a:t> </a:t>
            </a:r>
            <a:r>
              <a:rPr lang="fr-BE" sz="2200" dirty="0" err="1" smtClean="0"/>
              <a:t>kind</a:t>
            </a:r>
            <a:r>
              <a:rPr lang="fr-BE" sz="2200" dirty="0" smtClean="0"/>
              <a:t> of data </a:t>
            </a:r>
            <a:r>
              <a:rPr lang="fr-BE" sz="2200" dirty="0" err="1" smtClean="0"/>
              <a:t>should</a:t>
            </a:r>
            <a:r>
              <a:rPr lang="fr-BE" sz="2200" dirty="0" smtClean="0"/>
              <a:t> </a:t>
            </a:r>
            <a:r>
              <a:rPr lang="fr-BE" sz="2200" dirty="0" err="1" smtClean="0"/>
              <a:t>be</a:t>
            </a:r>
            <a:r>
              <a:rPr lang="fr-BE" sz="2200" dirty="0" smtClean="0"/>
              <a:t> </a:t>
            </a:r>
            <a:r>
              <a:rPr lang="fr-BE" sz="2200" dirty="0" err="1" smtClean="0"/>
              <a:t>covered</a:t>
            </a:r>
            <a:r>
              <a:rPr lang="fr-BE" sz="2200" dirty="0" smtClean="0"/>
              <a:t>?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fr-BE" sz="2200" dirty="0" smtClean="0"/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r-BE" sz="2200" dirty="0" err="1" smtClean="0"/>
              <a:t>What</a:t>
            </a:r>
            <a:r>
              <a:rPr lang="fr-BE" sz="2200" dirty="0" smtClean="0"/>
              <a:t> about data management? </a:t>
            </a:r>
            <a:endParaRPr lang="fr-BE" sz="2200" dirty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GB" sz="2200" i="0" dirty="0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endParaRPr lang="en-GB" sz="2200" dirty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GB" sz="2200" i="0" dirty="0"/>
          </a:p>
        </p:txBody>
      </p:sp>
    </p:spTree>
    <p:extLst>
      <p:ext uri="{BB962C8B-B14F-4D97-AF65-F5344CB8AC3E}">
        <p14:creationId xmlns:p14="http://schemas.microsoft.com/office/powerpoint/2010/main" val="4110759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79388" y="1052513"/>
            <a:ext cx="8785225" cy="936625"/>
          </a:xfrm>
        </p:spPr>
        <p:txBody>
          <a:bodyPr/>
          <a:lstStyle/>
          <a:p>
            <a:r>
              <a:rPr lang="fr-BE" dirty="0"/>
              <a:t>Pilot on Open </a:t>
            </a:r>
            <a:r>
              <a:rPr lang="fr-BE" dirty="0" err="1"/>
              <a:t>Research</a:t>
            </a:r>
            <a:r>
              <a:rPr lang="fr-BE" dirty="0"/>
              <a:t> Data in H2020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838" y="1773238"/>
            <a:ext cx="8939658" cy="4941887"/>
          </a:xfrm>
        </p:spPr>
        <p:txBody>
          <a:bodyPr/>
          <a:lstStyle/>
          <a:p>
            <a:pPr>
              <a:defRPr/>
            </a:pPr>
            <a:r>
              <a:rPr lang="en-GB" sz="1650" b="1" i="0" dirty="0" smtClean="0"/>
              <a:t>Areas </a:t>
            </a:r>
            <a:r>
              <a:rPr lang="en-GB" sz="1650" b="1" i="0" dirty="0"/>
              <a:t>of the 2014-2015 Work Programme participating in the Open Research Data Pilot are: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50" b="0" dirty="0" smtClean="0"/>
              <a:t>Future </a:t>
            </a:r>
            <a:r>
              <a:rPr lang="en-GB" sz="1650" b="0" dirty="0"/>
              <a:t>and Emerging Technologies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1650" b="0" dirty="0" err="1"/>
              <a:t>Research</a:t>
            </a:r>
            <a:r>
              <a:rPr lang="fr-FR" sz="1650" b="0" dirty="0"/>
              <a:t> infrastructures – part e-Infrastructures </a:t>
            </a:r>
            <a:endParaRPr lang="en-GB" sz="1650" b="0" dirty="0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50" b="0" dirty="0"/>
              <a:t>Leadership in enabling and industrial technologies – Information and Communication Technologies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50" b="0" dirty="0"/>
              <a:t>Societal Challenge: Secure, Clean and Efficient Energy – part Smart cities and communities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50" b="0" dirty="0"/>
              <a:t>Societal Challenge: Climate Action, Environment, Resource Efficiency and Raw materials – except raw materials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50" b="0" dirty="0"/>
              <a:t>Societal Challenge: Europe in a changing world – inclusive, innovative and reflective </a:t>
            </a:r>
            <a:r>
              <a:rPr lang="en-GB" sz="1650" b="0" dirty="0" smtClean="0"/>
              <a:t>Societies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50" b="0" dirty="0"/>
              <a:t>Science with and for </a:t>
            </a:r>
            <a:r>
              <a:rPr lang="en-GB" sz="1650" b="0" dirty="0" smtClean="0"/>
              <a:t>Society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fr-BE" sz="1650" b="1" dirty="0" err="1" smtClean="0"/>
              <a:t>Projects</a:t>
            </a:r>
            <a:r>
              <a:rPr lang="fr-BE" sz="1650" b="1" dirty="0" smtClean="0"/>
              <a:t> in </a:t>
            </a:r>
            <a:r>
              <a:rPr lang="fr-BE" sz="1650" b="1" dirty="0" err="1" smtClean="0"/>
              <a:t>other</a:t>
            </a:r>
            <a:r>
              <a:rPr lang="fr-BE" sz="1650" b="1" dirty="0" smtClean="0"/>
              <a:t> areas </a:t>
            </a:r>
            <a:r>
              <a:rPr lang="fr-BE" sz="1650" b="1" dirty="0" err="1" smtClean="0"/>
              <a:t>can</a:t>
            </a:r>
            <a:r>
              <a:rPr lang="fr-BE" sz="1650" b="1" dirty="0" smtClean="0"/>
              <a:t> </a:t>
            </a:r>
            <a:r>
              <a:rPr lang="fr-BE" sz="1650" b="1" dirty="0" err="1" smtClean="0"/>
              <a:t>participate</a:t>
            </a:r>
            <a:r>
              <a:rPr lang="fr-BE" sz="1650" b="1" dirty="0" smtClean="0"/>
              <a:t> on a </a:t>
            </a:r>
            <a:r>
              <a:rPr lang="fr-BE" sz="1650" b="1" dirty="0" err="1" smtClean="0"/>
              <a:t>voluntary</a:t>
            </a:r>
            <a:r>
              <a:rPr lang="fr-BE" sz="1650" b="1" dirty="0" smtClean="0"/>
              <a:t> basis.</a:t>
            </a:r>
            <a:endParaRPr lang="en-GB" sz="1650" b="1" dirty="0"/>
          </a:p>
          <a:p>
            <a:pPr>
              <a:defRPr/>
            </a:pPr>
            <a:endParaRPr lang="en-GB" sz="1650" b="1" dirty="0"/>
          </a:p>
        </p:txBody>
      </p:sp>
    </p:spTree>
    <p:extLst>
      <p:ext uri="{BB962C8B-B14F-4D97-AF65-F5344CB8AC3E}">
        <p14:creationId xmlns:p14="http://schemas.microsoft.com/office/powerpoint/2010/main" val="415238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7950" y="1916113"/>
            <a:ext cx="8567738" cy="4752975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fr-BE" sz="2000" b="1" i="0" dirty="0" err="1" smtClean="0"/>
              <a:t>Projects</a:t>
            </a:r>
            <a:r>
              <a:rPr lang="fr-BE" sz="2000" b="1" i="0" dirty="0" smtClean="0"/>
              <a:t> </a:t>
            </a:r>
            <a:r>
              <a:rPr lang="fr-BE" sz="2000" b="1" i="0" dirty="0" err="1"/>
              <a:t>may</a:t>
            </a:r>
            <a:r>
              <a:rPr lang="fr-BE" sz="2000" b="1" i="0" dirty="0"/>
              <a:t> </a:t>
            </a:r>
            <a:r>
              <a:rPr lang="fr-BE" sz="2000" b="1" i="0" dirty="0" err="1"/>
              <a:t>opt</a:t>
            </a:r>
            <a:r>
              <a:rPr lang="fr-BE" sz="2000" b="1" i="0" dirty="0"/>
              <a:t> out of the Pilot on Open </a:t>
            </a:r>
            <a:r>
              <a:rPr lang="fr-BE" sz="2000" b="1" i="0" dirty="0" err="1" smtClean="0"/>
              <a:t>Research</a:t>
            </a:r>
            <a:r>
              <a:rPr lang="fr-BE" sz="2000" b="1" i="0" dirty="0" smtClean="0"/>
              <a:t> Data </a:t>
            </a:r>
            <a:r>
              <a:rPr lang="fr-BE" sz="2000" b="1" i="0" dirty="0"/>
              <a:t>in Horizon 2020 in </a:t>
            </a:r>
            <a:r>
              <a:rPr lang="fr-BE" sz="2000" b="1" i="0" dirty="0" smtClean="0"/>
              <a:t>a </a:t>
            </a:r>
            <a:r>
              <a:rPr lang="fr-BE" sz="2000" b="1" i="0" dirty="0" err="1" smtClean="0"/>
              <a:t>series</a:t>
            </a:r>
            <a:r>
              <a:rPr lang="fr-BE" sz="2000" b="1" i="0" dirty="0" smtClean="0"/>
              <a:t> </a:t>
            </a:r>
            <a:r>
              <a:rPr lang="fr-BE" sz="2000" b="1" i="0" dirty="0"/>
              <a:t>of cases: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fr-BE" b="0" dirty="0" smtClean="0"/>
              <a:t>If the </a:t>
            </a:r>
            <a:r>
              <a:rPr lang="fr-BE" b="0" dirty="0" err="1" smtClean="0"/>
              <a:t>project</a:t>
            </a:r>
            <a:r>
              <a:rPr lang="fr-BE" b="0" dirty="0" smtClean="0"/>
              <a:t> </a:t>
            </a:r>
            <a:r>
              <a:rPr lang="fr-BE" b="0" dirty="0" err="1" smtClean="0"/>
              <a:t>will</a:t>
            </a:r>
            <a:r>
              <a:rPr lang="fr-BE" b="0" dirty="0" smtClean="0"/>
              <a:t> not </a:t>
            </a:r>
            <a:r>
              <a:rPr lang="fr-BE" b="0" dirty="0" err="1" smtClean="0"/>
              <a:t>generate</a:t>
            </a:r>
            <a:r>
              <a:rPr lang="fr-BE" b="0" dirty="0" smtClean="0"/>
              <a:t> / </a:t>
            </a:r>
            <a:r>
              <a:rPr lang="fr-BE" b="0" dirty="0" err="1" smtClean="0"/>
              <a:t>collect</a:t>
            </a:r>
            <a:r>
              <a:rPr lang="fr-BE" b="0" dirty="0" smtClean="0"/>
              <a:t> </a:t>
            </a:r>
            <a:r>
              <a:rPr lang="fr-BE" b="0" dirty="0" err="1" smtClean="0"/>
              <a:t>any</a:t>
            </a:r>
            <a:r>
              <a:rPr lang="fr-BE" b="0" dirty="0" smtClean="0"/>
              <a:t> data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fr-BE" b="0" dirty="0" err="1" smtClean="0"/>
              <a:t>Conflict</a:t>
            </a:r>
            <a:r>
              <a:rPr lang="fr-BE" b="0" dirty="0" smtClean="0"/>
              <a:t> </a:t>
            </a:r>
            <a:r>
              <a:rPr lang="fr-BE" b="0" dirty="0" err="1"/>
              <a:t>with</a:t>
            </a:r>
            <a:r>
              <a:rPr lang="fr-BE" b="0" dirty="0"/>
              <a:t> o</a:t>
            </a:r>
            <a:r>
              <a:rPr lang="en-GB" b="0" dirty="0" err="1"/>
              <a:t>bligation</a:t>
            </a:r>
            <a:r>
              <a:rPr lang="en-GB" b="0" dirty="0"/>
              <a:t> to protect results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b="0" dirty="0" smtClean="0"/>
              <a:t>Conflict with confidentiality </a:t>
            </a:r>
            <a:r>
              <a:rPr lang="en-GB" b="0" dirty="0"/>
              <a:t>obligations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b="0" dirty="0" smtClean="0"/>
              <a:t>Conflict with security </a:t>
            </a:r>
            <a:r>
              <a:rPr lang="en-GB" b="0" dirty="0"/>
              <a:t>obligations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b="0" dirty="0" smtClean="0"/>
              <a:t>Conflict with rules on protection of personal data</a:t>
            </a:r>
            <a:endParaRPr lang="en-GB" b="0" dirty="0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b="0" dirty="0" smtClean="0"/>
              <a:t>If </a:t>
            </a:r>
            <a:r>
              <a:rPr lang="en-GB" b="0" dirty="0"/>
              <a:t>the achievement of the action’s main objective would be jeopardised by making specific parts of the research data </a:t>
            </a:r>
            <a:r>
              <a:rPr lang="en-GB" b="0" dirty="0" smtClean="0"/>
              <a:t>openly </a:t>
            </a:r>
            <a:r>
              <a:rPr lang="en-GB" b="0" dirty="0"/>
              <a:t>accessible </a:t>
            </a:r>
            <a:r>
              <a:rPr lang="en-GB" b="0" dirty="0" smtClean="0"/>
              <a:t>(to be explained </a:t>
            </a:r>
            <a:r>
              <a:rPr lang="en-GB" b="0" dirty="0"/>
              <a:t>in </a:t>
            </a:r>
            <a:r>
              <a:rPr lang="en-GB" b="0" dirty="0" smtClean="0"/>
              <a:t>data management plan)</a:t>
            </a:r>
            <a:endParaRPr lang="en-GB" b="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è"/>
              <a:defRPr/>
            </a:pPr>
            <a:endParaRPr lang="fr-BE" sz="2000" i="0" dirty="0" smtClean="0">
              <a:sym typeface="Wingdings" pitchFamily="2" charset="2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è"/>
              <a:defRPr/>
            </a:pPr>
            <a:r>
              <a:rPr lang="fr-BE" sz="2000" i="0" dirty="0" smtClean="0">
                <a:sym typeface="Wingdings" pitchFamily="2" charset="2"/>
              </a:rPr>
              <a:t> </a:t>
            </a:r>
            <a:endParaRPr lang="en-GB" sz="2000" i="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endParaRPr lang="en-GB" dirty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GB" sz="2000" i="0" dirty="0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endParaRPr lang="en-GB" dirty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GB" sz="2000" i="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252536" y="1052215"/>
            <a:ext cx="9505056" cy="936625"/>
          </a:xfrm>
        </p:spPr>
        <p:txBody>
          <a:bodyPr/>
          <a:lstStyle/>
          <a:p>
            <a:pPr algn="ctr"/>
            <a:r>
              <a:rPr lang="fr-BE" dirty="0"/>
              <a:t>Pilot on Open </a:t>
            </a:r>
            <a:r>
              <a:rPr lang="fr-BE" dirty="0" err="1"/>
              <a:t>Research</a:t>
            </a:r>
            <a:r>
              <a:rPr lang="fr-BE" dirty="0"/>
              <a:t> Data in H2020</a:t>
            </a:r>
            <a:endParaRPr lang="en-GB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77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79388" y="1125538"/>
            <a:ext cx="8785225" cy="936625"/>
          </a:xfrm>
        </p:spPr>
        <p:txBody>
          <a:bodyPr/>
          <a:lstStyle/>
          <a:p>
            <a:r>
              <a:rPr lang="fr-BE" dirty="0"/>
              <a:t>Pilot on Open </a:t>
            </a:r>
            <a:r>
              <a:rPr lang="fr-BE" dirty="0" err="1"/>
              <a:t>Research</a:t>
            </a:r>
            <a:r>
              <a:rPr lang="fr-BE" dirty="0"/>
              <a:t> Data in H2020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44824"/>
            <a:ext cx="8856663" cy="4868862"/>
          </a:xfrm>
        </p:spPr>
        <p:txBody>
          <a:bodyPr/>
          <a:lstStyle/>
          <a:p>
            <a:pPr marL="457200" lvl="1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fr-BE" sz="1700" dirty="0" smtClean="0"/>
              <a:t>Types of data </a:t>
            </a:r>
            <a:r>
              <a:rPr lang="fr-BE" sz="1700" dirty="0" err="1" smtClean="0"/>
              <a:t>concerned</a:t>
            </a:r>
            <a:r>
              <a:rPr lang="fr-BE" sz="1700" dirty="0" smtClean="0"/>
              <a:t>:</a:t>
            </a:r>
            <a:endParaRPr lang="en-GB" sz="17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700" b="0" dirty="0" smtClean="0"/>
              <a:t>Data needed to </a:t>
            </a:r>
            <a:r>
              <a:rPr lang="en-GB" sz="1700" b="0" dirty="0"/>
              <a:t>validate</a:t>
            </a:r>
            <a:r>
              <a:rPr lang="en-GB" sz="1700" b="0" dirty="0" smtClean="0"/>
              <a:t> the results presented in scientific publications ("underlying data")</a:t>
            </a:r>
            <a:endParaRPr lang="en-GB" sz="1700" b="0" dirty="0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700" b="0" dirty="0" smtClean="0"/>
              <a:t>Other data as specified in data </a:t>
            </a:r>
            <a:r>
              <a:rPr lang="en-GB" sz="1700" b="0" dirty="0"/>
              <a:t>management </a:t>
            </a:r>
            <a:r>
              <a:rPr lang="en-GB" sz="1700" b="0" dirty="0" smtClean="0"/>
              <a:t>plan (=up to projects)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700" b="1" i="0" dirty="0" smtClean="0"/>
              <a:t>Beneficiaries participating in the Pilot will: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700" b="0" dirty="0" smtClean="0"/>
              <a:t>Deposit this data in a research data repository of their choice</a:t>
            </a:r>
            <a:endParaRPr lang="en-GB" sz="1700" b="0" dirty="0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fr-BE" sz="1700" b="0" dirty="0" err="1" smtClean="0"/>
              <a:t>Take</a:t>
            </a:r>
            <a:r>
              <a:rPr lang="fr-BE" sz="1700" b="0" dirty="0" smtClean="0"/>
              <a:t> </a:t>
            </a:r>
            <a:r>
              <a:rPr lang="fr-BE" sz="1700" b="0" dirty="0" err="1" smtClean="0"/>
              <a:t>measures</a:t>
            </a:r>
            <a:r>
              <a:rPr lang="fr-BE" sz="1700" b="0" dirty="0" smtClean="0"/>
              <a:t> to </a:t>
            </a:r>
            <a:r>
              <a:rPr lang="fr-BE" sz="1700" b="0" dirty="0" err="1" smtClean="0"/>
              <a:t>make</a:t>
            </a:r>
            <a:r>
              <a:rPr lang="fr-BE" sz="1700" b="0" dirty="0" smtClean="0"/>
              <a:t> </a:t>
            </a:r>
            <a:r>
              <a:rPr lang="fr-BE" sz="1700" b="0" dirty="0" err="1" smtClean="0"/>
              <a:t>it</a:t>
            </a:r>
            <a:r>
              <a:rPr lang="fr-BE" sz="1700" b="0" dirty="0" smtClean="0"/>
              <a:t> possible to </a:t>
            </a:r>
            <a:r>
              <a:rPr lang="fr-BE" sz="1700" b="0" dirty="0" err="1" smtClean="0"/>
              <a:t>access</a:t>
            </a:r>
            <a:r>
              <a:rPr lang="fr-BE" sz="1700" b="0" dirty="0" smtClean="0"/>
              <a:t>, mine, exploit, </a:t>
            </a:r>
            <a:r>
              <a:rPr lang="fr-BE" sz="1700" b="0" dirty="0" err="1" smtClean="0"/>
              <a:t>reproduce</a:t>
            </a:r>
            <a:r>
              <a:rPr lang="fr-BE" sz="1700" b="0" dirty="0" smtClean="0"/>
              <a:t> and </a:t>
            </a:r>
            <a:r>
              <a:rPr lang="fr-BE" sz="1700" b="0" dirty="0" err="1" smtClean="0"/>
              <a:t>disseminate</a:t>
            </a:r>
            <a:r>
              <a:rPr lang="fr-BE" sz="1700" b="0" dirty="0" smtClean="0"/>
              <a:t> free of charge</a:t>
            </a:r>
            <a:endParaRPr lang="en-GB" sz="1700" b="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700" b="0" dirty="0" smtClean="0"/>
              <a:t>Provide information </a:t>
            </a:r>
            <a:r>
              <a:rPr lang="en-GB" sz="1700" b="0" dirty="0"/>
              <a:t>about tools and instruments at the disposal of the beneficiaries and necessary for validating the results </a:t>
            </a:r>
            <a:r>
              <a:rPr lang="en-GB" sz="1700" b="0" dirty="0" smtClean="0"/>
              <a:t>(where possible, provide </a:t>
            </a:r>
            <a:r>
              <a:rPr lang="en-GB" sz="1700" b="0" dirty="0"/>
              <a:t>the tools and </a:t>
            </a:r>
            <a:r>
              <a:rPr lang="en-GB" sz="1700" b="0" dirty="0" smtClean="0"/>
              <a:t>instruments themselves)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GB" sz="1700" b="0" dirty="0"/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fr-BE" sz="1800" dirty="0" smtClean="0"/>
              <a:t>EC: Support &amp; monitoring (</a:t>
            </a:r>
            <a:r>
              <a:rPr lang="fr-BE" sz="1800" dirty="0" err="1" smtClean="0"/>
              <a:t>Annotated</a:t>
            </a:r>
            <a:r>
              <a:rPr lang="fr-BE" sz="1800" dirty="0" smtClean="0"/>
              <a:t> MGA, </a:t>
            </a:r>
            <a:r>
              <a:rPr lang="fr-BE" sz="1800" dirty="0" err="1" smtClean="0"/>
              <a:t>Specific</a:t>
            </a:r>
            <a:r>
              <a:rPr lang="fr-BE" sz="1800" dirty="0" smtClean="0"/>
              <a:t> guidance etc…) </a:t>
            </a:r>
            <a:endParaRPr lang="fr-BE" sz="1800" b="0" dirty="0" smtClean="0"/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endParaRPr lang="en-GB" sz="1700" b="0" dirty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178945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064500" cy="935037"/>
          </a:xfrm>
        </p:spPr>
        <p:txBody>
          <a:bodyPr/>
          <a:lstStyle/>
          <a:p>
            <a:pPr marL="0" indent="0"/>
            <a:r>
              <a:rPr lang="en-GB" dirty="0"/>
              <a:t>Data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/>
              <a:t>management</a:t>
            </a:r>
            <a:r>
              <a:rPr lang="en-GB" dirty="0" smtClean="0">
                <a:solidFill>
                  <a:srgbClr val="00B0F0"/>
                </a:solidFill>
              </a:rPr>
              <a:t> </a:t>
            </a:r>
            <a:r>
              <a:rPr lang="en-GB" dirty="0"/>
              <a:t>in Horizon 2020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half" idx="1"/>
          </p:nvPr>
        </p:nvSpPr>
        <p:spPr>
          <a:xfrm>
            <a:off x="107950" y="1916113"/>
            <a:ext cx="9144000" cy="4752975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600"/>
              </a:spcAft>
              <a:buFont typeface="Verdana" pitchFamily="34" charset="0"/>
              <a:buChar char="•"/>
            </a:pPr>
            <a:r>
              <a:rPr lang="en-GB" sz="2100" dirty="0" smtClean="0"/>
              <a:t>Data Management Plans (DMPs) mandatory for all projects participating in the Pilot, optional for others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Verdana" pitchFamily="34" charset="0"/>
              <a:buChar char="•"/>
            </a:pPr>
            <a:r>
              <a:rPr lang="en-GB" sz="1700" dirty="0" smtClean="0"/>
              <a:t>DMPs are NOT part of the proposal evaluation, they need to be generated within the first six months of the project and updated as needed 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Verdana" pitchFamily="34" charset="0"/>
              <a:buChar char="•"/>
            </a:pPr>
            <a:r>
              <a:rPr lang="en-GB" sz="2100" b="0" dirty="0" smtClean="0"/>
              <a:t>DMP questions:</a:t>
            </a:r>
          </a:p>
          <a:p>
            <a:pPr marL="914400" lvl="2" indent="0">
              <a:spcBef>
                <a:spcPts val="600"/>
              </a:spcBef>
              <a:spcAft>
                <a:spcPts val="600"/>
              </a:spcAft>
              <a:buFont typeface="Verdana" pitchFamily="34" charset="0"/>
              <a:buChar char="•"/>
            </a:pPr>
            <a:r>
              <a:rPr lang="en-GB" sz="2100" dirty="0" smtClean="0"/>
              <a:t>W</a:t>
            </a:r>
            <a:r>
              <a:rPr lang="fr-BE" sz="2100" dirty="0" err="1" smtClean="0"/>
              <a:t>hat</a:t>
            </a:r>
            <a:r>
              <a:rPr lang="fr-BE" sz="2100" dirty="0" smtClean="0"/>
              <a:t> data </a:t>
            </a:r>
            <a:r>
              <a:rPr lang="fr-BE" sz="2100" dirty="0" err="1" smtClean="0"/>
              <a:t>will</a:t>
            </a:r>
            <a:r>
              <a:rPr lang="fr-BE" sz="2100" dirty="0" smtClean="0"/>
              <a:t> </a:t>
            </a:r>
            <a:r>
              <a:rPr lang="fr-BE" sz="2100" dirty="0" err="1" smtClean="0"/>
              <a:t>be</a:t>
            </a:r>
            <a:r>
              <a:rPr lang="fr-BE" sz="2100" dirty="0" smtClean="0"/>
              <a:t> </a:t>
            </a:r>
            <a:r>
              <a:rPr lang="fr-BE" sz="2100" dirty="0" err="1" smtClean="0"/>
              <a:t>collected</a:t>
            </a:r>
            <a:r>
              <a:rPr lang="fr-BE" sz="2100" dirty="0" smtClean="0"/>
              <a:t> / </a:t>
            </a:r>
            <a:r>
              <a:rPr lang="fr-BE" sz="2100" dirty="0" err="1" smtClean="0"/>
              <a:t>generated</a:t>
            </a:r>
            <a:r>
              <a:rPr lang="fr-BE" sz="2100" dirty="0" smtClean="0"/>
              <a:t>?</a:t>
            </a:r>
          </a:p>
          <a:p>
            <a:pPr marL="914400" lvl="2" indent="0">
              <a:spcBef>
                <a:spcPts val="600"/>
              </a:spcBef>
              <a:spcAft>
                <a:spcPts val="600"/>
              </a:spcAft>
              <a:buFont typeface="Verdana" pitchFamily="34" charset="0"/>
              <a:buChar char="•"/>
            </a:pPr>
            <a:r>
              <a:rPr lang="fr-BE" sz="2100" dirty="0" err="1" smtClean="0"/>
              <a:t>What</a:t>
            </a:r>
            <a:r>
              <a:rPr lang="fr-BE" sz="2100" dirty="0" smtClean="0"/>
              <a:t> standards </a:t>
            </a:r>
            <a:r>
              <a:rPr lang="fr-BE" sz="2100" dirty="0" err="1" smtClean="0"/>
              <a:t>will</a:t>
            </a:r>
            <a:r>
              <a:rPr lang="fr-BE" sz="2100" dirty="0" smtClean="0"/>
              <a:t> </a:t>
            </a:r>
            <a:r>
              <a:rPr lang="fr-BE" sz="2100" dirty="0" err="1" smtClean="0"/>
              <a:t>be</a:t>
            </a:r>
            <a:r>
              <a:rPr lang="fr-BE" sz="2100" dirty="0" smtClean="0"/>
              <a:t> </a:t>
            </a:r>
            <a:r>
              <a:rPr lang="fr-BE" sz="2100" dirty="0" err="1" smtClean="0"/>
              <a:t>used</a:t>
            </a:r>
            <a:r>
              <a:rPr lang="fr-BE" sz="2100" dirty="0" smtClean="0"/>
              <a:t> / how </a:t>
            </a:r>
            <a:r>
              <a:rPr lang="fr-BE" sz="2100" dirty="0" err="1" smtClean="0"/>
              <a:t>will</a:t>
            </a:r>
            <a:r>
              <a:rPr lang="fr-BE" sz="2100" dirty="0" smtClean="0"/>
              <a:t> </a:t>
            </a:r>
            <a:r>
              <a:rPr lang="fr-BE" sz="2100" dirty="0" err="1" smtClean="0"/>
              <a:t>metadata</a:t>
            </a:r>
            <a:r>
              <a:rPr lang="fr-BE" sz="2100" dirty="0" smtClean="0"/>
              <a:t> </a:t>
            </a:r>
            <a:r>
              <a:rPr lang="fr-BE" sz="2100" dirty="0" err="1" smtClean="0"/>
              <a:t>be</a:t>
            </a:r>
            <a:r>
              <a:rPr lang="fr-BE" sz="2100" dirty="0" smtClean="0"/>
              <a:t> </a:t>
            </a:r>
            <a:r>
              <a:rPr lang="fr-BE" sz="2100" dirty="0" err="1" smtClean="0"/>
              <a:t>generated</a:t>
            </a:r>
            <a:r>
              <a:rPr lang="fr-BE" sz="2100" dirty="0" smtClean="0"/>
              <a:t>?</a:t>
            </a:r>
          </a:p>
          <a:p>
            <a:pPr marL="914400" lvl="2" indent="0">
              <a:spcBef>
                <a:spcPts val="600"/>
              </a:spcBef>
              <a:spcAft>
                <a:spcPts val="600"/>
              </a:spcAft>
              <a:buFont typeface="Verdana" pitchFamily="34" charset="0"/>
              <a:buChar char="•"/>
            </a:pPr>
            <a:r>
              <a:rPr lang="fr-BE" sz="2100" dirty="0" err="1" smtClean="0"/>
              <a:t>What</a:t>
            </a:r>
            <a:r>
              <a:rPr lang="fr-BE" sz="2100" dirty="0" smtClean="0"/>
              <a:t> data </a:t>
            </a:r>
            <a:r>
              <a:rPr lang="fr-BE" sz="2100" dirty="0" err="1" smtClean="0"/>
              <a:t>will</a:t>
            </a:r>
            <a:r>
              <a:rPr lang="fr-BE" sz="2100" dirty="0" smtClean="0"/>
              <a:t> </a:t>
            </a:r>
            <a:r>
              <a:rPr lang="fr-BE" sz="2100" dirty="0" err="1" smtClean="0"/>
              <a:t>be</a:t>
            </a:r>
            <a:r>
              <a:rPr lang="fr-BE" sz="2100" dirty="0" smtClean="0"/>
              <a:t> </a:t>
            </a:r>
            <a:r>
              <a:rPr lang="fr-BE" sz="2100" dirty="0" err="1" smtClean="0"/>
              <a:t>exploited</a:t>
            </a:r>
            <a:r>
              <a:rPr lang="fr-BE" sz="2100" dirty="0" smtClean="0"/>
              <a:t>? </a:t>
            </a:r>
            <a:r>
              <a:rPr lang="fr-BE" sz="2100" dirty="0" err="1" smtClean="0"/>
              <a:t>What</a:t>
            </a:r>
            <a:r>
              <a:rPr lang="fr-BE" sz="2100" dirty="0" smtClean="0"/>
              <a:t> data </a:t>
            </a:r>
            <a:r>
              <a:rPr lang="fr-BE" sz="2100" dirty="0" err="1" smtClean="0"/>
              <a:t>will</a:t>
            </a:r>
            <a:r>
              <a:rPr lang="fr-BE" sz="2100" dirty="0" smtClean="0"/>
              <a:t> </a:t>
            </a:r>
            <a:r>
              <a:rPr lang="fr-BE" sz="2100" dirty="0" err="1" smtClean="0"/>
              <a:t>be</a:t>
            </a:r>
            <a:r>
              <a:rPr lang="fr-BE" sz="2100" dirty="0" smtClean="0"/>
              <a:t> </a:t>
            </a:r>
            <a:r>
              <a:rPr lang="fr-BE" sz="2100" dirty="0" err="1" smtClean="0"/>
              <a:t>shared</a:t>
            </a:r>
            <a:r>
              <a:rPr lang="fr-BE" sz="2100" dirty="0" smtClean="0"/>
              <a:t> / made open?</a:t>
            </a:r>
          </a:p>
          <a:p>
            <a:pPr marL="914400" lvl="2" indent="0">
              <a:spcBef>
                <a:spcPts val="600"/>
              </a:spcBef>
              <a:spcAft>
                <a:spcPts val="600"/>
              </a:spcAft>
              <a:buFont typeface="Verdana" pitchFamily="34" charset="0"/>
              <a:buChar char="•"/>
            </a:pPr>
            <a:r>
              <a:rPr lang="fr-BE" sz="2100" dirty="0" smtClean="0"/>
              <a:t>How </a:t>
            </a:r>
            <a:r>
              <a:rPr lang="fr-BE" sz="2100" dirty="0" err="1" smtClean="0"/>
              <a:t>will</a:t>
            </a:r>
            <a:r>
              <a:rPr lang="fr-BE" sz="2100" dirty="0" smtClean="0"/>
              <a:t> data </a:t>
            </a:r>
            <a:r>
              <a:rPr lang="fr-BE" sz="2100" dirty="0" err="1" smtClean="0"/>
              <a:t>be</a:t>
            </a:r>
            <a:r>
              <a:rPr lang="fr-BE" sz="2100" dirty="0" smtClean="0"/>
              <a:t> </a:t>
            </a:r>
            <a:r>
              <a:rPr lang="fr-BE" sz="2100" dirty="0" err="1" smtClean="0"/>
              <a:t>curated</a:t>
            </a:r>
            <a:r>
              <a:rPr lang="fr-BE" sz="2100" dirty="0" smtClean="0"/>
              <a:t> and </a:t>
            </a:r>
            <a:r>
              <a:rPr lang="fr-BE" sz="2100" dirty="0" err="1" smtClean="0"/>
              <a:t>preserved</a:t>
            </a:r>
            <a:r>
              <a:rPr lang="fr-BE" sz="21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8602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-108520" y="980728"/>
            <a:ext cx="9252520" cy="935037"/>
          </a:xfrm>
        </p:spPr>
        <p:txBody>
          <a:bodyPr/>
          <a:lstStyle/>
          <a:p>
            <a:pPr indent="0" algn="ctr"/>
            <a:r>
              <a:rPr lang="fr-BE" sz="2800" dirty="0">
                <a:ea typeface="MS PGothic" pitchFamily="34" charset="-128"/>
              </a:rPr>
              <a:t>ORD Pilot: a chance to </a:t>
            </a:r>
            <a:r>
              <a:rPr lang="fr-BE" sz="2800" dirty="0" err="1">
                <a:ea typeface="MS PGothic" pitchFamily="34" charset="-128"/>
              </a:rPr>
              <a:t>co-shape</a:t>
            </a:r>
            <a:r>
              <a:rPr lang="fr-BE" sz="2800" dirty="0">
                <a:ea typeface="MS PGothic" pitchFamily="34" charset="-128"/>
              </a:rPr>
              <a:t> </a:t>
            </a:r>
            <a:r>
              <a:rPr lang="fr-BE" sz="2800" dirty="0" err="1">
                <a:ea typeface="MS PGothic" pitchFamily="34" charset="-128"/>
              </a:rPr>
              <a:t>policy</a:t>
            </a:r>
            <a:endParaRPr lang="en-GB" sz="2800" dirty="0">
              <a:ea typeface="MS PGothic" pitchFamily="34" charset="-128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608512"/>
          </a:xfrm>
        </p:spPr>
        <p:txBody>
          <a:bodyPr/>
          <a:lstStyle/>
          <a:p>
            <a:pPr marL="355600" lvl="1" indent="-266700" algn="just">
              <a:spcBef>
                <a:spcPct val="0"/>
              </a:spcBef>
              <a:spcAft>
                <a:spcPts val="1200"/>
              </a:spcAft>
            </a:pPr>
            <a:r>
              <a:rPr lang="fr-BE" dirty="0" err="1" smtClean="0"/>
              <a:t>Opening</a:t>
            </a:r>
            <a:r>
              <a:rPr lang="fr-BE" dirty="0" smtClean="0"/>
              <a:t> up </a:t>
            </a:r>
            <a:r>
              <a:rPr lang="fr-BE" dirty="0" err="1" smtClean="0"/>
              <a:t>research</a:t>
            </a:r>
            <a:r>
              <a:rPr lang="fr-BE" dirty="0" smtClean="0"/>
              <a:t> data: the new </a:t>
            </a:r>
            <a:r>
              <a:rPr lang="fr-BE" dirty="0" err="1" smtClean="0"/>
              <a:t>frontier</a:t>
            </a:r>
            <a:endParaRPr lang="fr-BE" dirty="0"/>
          </a:p>
          <a:p>
            <a:pPr marL="355600" lvl="1" indent="-266700" algn="just">
              <a:spcBef>
                <a:spcPct val="0"/>
              </a:spcBef>
              <a:spcAft>
                <a:spcPts val="1200"/>
              </a:spcAft>
            </a:pPr>
            <a:r>
              <a:rPr lang="en-GB" dirty="0" smtClean="0"/>
              <a:t>Ambitious, yet pragmatic design </a:t>
            </a:r>
            <a:r>
              <a:rPr lang="en-GB" dirty="0"/>
              <a:t>of the </a:t>
            </a:r>
            <a:r>
              <a:rPr lang="en-GB" dirty="0" smtClean="0"/>
              <a:t>pilot: broad scope, opt-out, voluntary participation possible </a:t>
            </a:r>
          </a:p>
          <a:p>
            <a:pPr marL="355600" lvl="1" indent="-266700" algn="just">
              <a:spcBef>
                <a:spcPct val="0"/>
              </a:spcBef>
              <a:spcAft>
                <a:spcPts val="1200"/>
              </a:spcAft>
            </a:pPr>
            <a:r>
              <a:rPr lang="fr-BE" dirty="0" smtClean="0"/>
              <a:t>Pilot </a:t>
            </a:r>
            <a:r>
              <a:rPr lang="fr-BE" dirty="0" err="1" smtClean="0"/>
              <a:t>is</a:t>
            </a:r>
            <a:r>
              <a:rPr lang="fr-BE" dirty="0" smtClean="0"/>
              <a:t> flexible; </a:t>
            </a:r>
            <a:r>
              <a:rPr lang="fr-BE" dirty="0" err="1" smtClean="0"/>
              <a:t>numerous</a:t>
            </a:r>
            <a:r>
              <a:rPr lang="fr-BE" dirty="0" smtClean="0"/>
              <a:t> </a:t>
            </a:r>
            <a:r>
              <a:rPr lang="fr-BE" dirty="0" err="1" smtClean="0"/>
              <a:t>safegards</a:t>
            </a:r>
            <a:r>
              <a:rPr lang="fr-BE" dirty="0" smtClean="0"/>
              <a:t> in place</a:t>
            </a:r>
          </a:p>
          <a:p>
            <a:pPr marL="355600" lvl="1" indent="-266700" algn="just">
              <a:spcBef>
                <a:spcPct val="0"/>
              </a:spcBef>
              <a:spcAft>
                <a:spcPts val="1200"/>
              </a:spcAft>
            </a:pPr>
            <a:r>
              <a:rPr lang="fr-BE" dirty="0" err="1" smtClean="0"/>
              <a:t>Aim</a:t>
            </a:r>
            <a:r>
              <a:rPr lang="fr-BE" dirty="0" smtClean="0"/>
              <a:t>: </a:t>
            </a:r>
            <a:r>
              <a:rPr lang="en-GB" dirty="0"/>
              <a:t>kick-starting a </a:t>
            </a:r>
            <a:r>
              <a:rPr lang="en-GB" dirty="0" err="1"/>
              <a:t>virtous</a:t>
            </a:r>
            <a:r>
              <a:rPr lang="en-GB" dirty="0"/>
              <a:t> </a:t>
            </a:r>
            <a:r>
              <a:rPr lang="en-GB" dirty="0" smtClean="0"/>
              <a:t>circle</a:t>
            </a:r>
            <a:endParaRPr lang="fr-BE" dirty="0" smtClean="0"/>
          </a:p>
          <a:p>
            <a:pPr marL="355600" lvl="1" indent="-266700" algn="just">
              <a:spcBef>
                <a:spcPct val="0"/>
              </a:spcBef>
              <a:spcAft>
                <a:spcPts val="1200"/>
              </a:spcAft>
            </a:pPr>
            <a:r>
              <a:rPr lang="en-GB" dirty="0" smtClean="0"/>
              <a:t>Uptake of and </a:t>
            </a:r>
            <a:r>
              <a:rPr lang="en-GB" dirty="0"/>
              <a:t>experiences </a:t>
            </a:r>
            <a:r>
              <a:rPr lang="en-GB" dirty="0" smtClean="0"/>
              <a:t>with the </a:t>
            </a:r>
            <a:r>
              <a:rPr lang="en-GB" dirty="0"/>
              <a:t>Pilot </a:t>
            </a:r>
            <a:r>
              <a:rPr lang="en-GB" dirty="0" smtClean="0"/>
              <a:t>need to be monitored during the complete life cycle of a project: from application, to grant </a:t>
            </a:r>
            <a:r>
              <a:rPr lang="en-GB" dirty="0" err="1" smtClean="0"/>
              <a:t>preperation</a:t>
            </a:r>
            <a:r>
              <a:rPr lang="en-GB" dirty="0" smtClean="0"/>
              <a:t>, execution and final reporting</a:t>
            </a:r>
            <a:endParaRPr lang="en-GB" dirty="0"/>
          </a:p>
          <a:p>
            <a:pPr marL="355600" lvl="1" indent="-266700" algn="just">
              <a:spcBef>
                <a:spcPct val="0"/>
              </a:spcBef>
              <a:spcAft>
                <a:spcPts val="1200"/>
              </a:spcAft>
            </a:pPr>
            <a:r>
              <a:rPr lang="fr-BE" b="1" dirty="0" err="1" smtClean="0">
                <a:solidFill>
                  <a:srgbClr val="FF0000"/>
                </a:solidFill>
              </a:rPr>
              <a:t>Participating</a:t>
            </a:r>
            <a:r>
              <a:rPr lang="fr-BE" b="1" dirty="0" smtClean="0">
                <a:solidFill>
                  <a:srgbClr val="FF0000"/>
                </a:solidFill>
              </a:rPr>
              <a:t> in the Pilot </a:t>
            </a:r>
            <a:r>
              <a:rPr lang="fr-BE" b="1" dirty="0" err="1" smtClean="0">
                <a:solidFill>
                  <a:srgbClr val="FF0000"/>
                </a:solidFill>
              </a:rPr>
              <a:t>means</a:t>
            </a:r>
            <a:r>
              <a:rPr lang="fr-BE" b="1" dirty="0" smtClean="0">
                <a:solidFill>
                  <a:srgbClr val="FF0000"/>
                </a:solidFill>
              </a:rPr>
              <a:t> </a:t>
            </a:r>
            <a:r>
              <a:rPr lang="fr-BE" b="1" dirty="0" err="1" smtClean="0">
                <a:solidFill>
                  <a:srgbClr val="FF0000"/>
                </a:solidFill>
              </a:rPr>
              <a:t>co-shaping</a:t>
            </a:r>
            <a:r>
              <a:rPr lang="fr-BE" b="1" dirty="0" smtClean="0">
                <a:solidFill>
                  <a:srgbClr val="FF0000"/>
                </a:solidFill>
              </a:rPr>
              <a:t> European </a:t>
            </a:r>
            <a:r>
              <a:rPr lang="fr-BE" b="1" dirty="0" err="1" smtClean="0">
                <a:solidFill>
                  <a:srgbClr val="FF0000"/>
                </a:solidFill>
              </a:rPr>
              <a:t>policy</a:t>
            </a:r>
            <a:r>
              <a:rPr lang="fr-BE" b="1" dirty="0" smtClean="0">
                <a:solidFill>
                  <a:srgbClr val="FF0000"/>
                </a:solidFill>
              </a:rPr>
              <a:t> on </a:t>
            </a:r>
            <a:r>
              <a:rPr lang="fr-BE" b="1" dirty="0" err="1" smtClean="0">
                <a:solidFill>
                  <a:srgbClr val="FF0000"/>
                </a:solidFill>
              </a:rPr>
              <a:t>opening</a:t>
            </a:r>
            <a:r>
              <a:rPr lang="fr-BE" b="1" dirty="0" smtClean="0">
                <a:solidFill>
                  <a:srgbClr val="FF0000"/>
                </a:solidFill>
              </a:rPr>
              <a:t> up </a:t>
            </a:r>
            <a:r>
              <a:rPr lang="fr-BE" b="1" dirty="0" err="1" smtClean="0">
                <a:solidFill>
                  <a:srgbClr val="FF0000"/>
                </a:solidFill>
              </a:rPr>
              <a:t>research</a:t>
            </a:r>
            <a:r>
              <a:rPr lang="fr-BE" b="1" dirty="0" smtClean="0">
                <a:solidFill>
                  <a:srgbClr val="FF0000"/>
                </a:solidFill>
              </a:rPr>
              <a:t> data</a:t>
            </a:r>
            <a:endParaRPr lang="en-GB" b="1" dirty="0">
              <a:solidFill>
                <a:srgbClr val="FF0000"/>
              </a:solidFill>
            </a:endParaRPr>
          </a:p>
          <a:p>
            <a:pPr marL="755650" lvl="2" indent="-266700">
              <a:spcBef>
                <a:spcPct val="0"/>
              </a:spcBef>
              <a:spcAft>
                <a:spcPts val="1200"/>
              </a:spcAft>
            </a:pP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99195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05" y="332656"/>
            <a:ext cx="4679604" cy="6345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770" y="332656"/>
            <a:ext cx="5451853" cy="6345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11560" y="5589240"/>
            <a:ext cx="7416824" cy="936625"/>
          </a:xfrm>
          <a:prstGeom prst="rect">
            <a:avLst/>
          </a:prstGeom>
        </p:spPr>
        <p:txBody>
          <a:bodyPr/>
          <a:lstStyle>
            <a:lvl1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+mj-lt"/>
                <a:ea typeface="+mj-ea"/>
                <a:cs typeface="+mj-cs"/>
              </a:defRPr>
            </a:lvl1pPr>
            <a:lvl2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2pPr>
            <a:lvl3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3pPr>
            <a:lvl4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4pPr>
            <a:lvl5pPr marL="3587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5pPr>
            <a:lvl6pPr marL="8159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6pPr>
            <a:lvl7pPr marL="12731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7pPr>
            <a:lvl8pPr marL="17303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8pPr>
            <a:lvl9pPr marL="2187575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r>
              <a:rPr lang="fr-BE" kern="0" dirty="0" err="1" smtClean="0"/>
              <a:t>Forms</a:t>
            </a:r>
            <a:r>
              <a:rPr lang="fr-BE" kern="0" dirty="0" smtClean="0"/>
              <a:t> on the participant portal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399316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-216024" y="1124744"/>
            <a:ext cx="9252520" cy="935037"/>
          </a:xfrm>
        </p:spPr>
        <p:txBody>
          <a:bodyPr/>
          <a:lstStyle/>
          <a:p>
            <a:pPr algn="ctr"/>
            <a:r>
              <a:rPr lang="fr-BE" sz="2800" dirty="0">
                <a:ea typeface="MS PGothic" pitchFamily="34" charset="-128"/>
              </a:rPr>
              <a:t>ORD Pilot: </a:t>
            </a:r>
            <a:r>
              <a:rPr lang="fr-BE" sz="2800" dirty="0" smtClean="0">
                <a:ea typeface="MS PGothic" pitchFamily="34" charset="-128"/>
              </a:rPr>
              <a:t>initial </a:t>
            </a:r>
            <a:r>
              <a:rPr lang="fr-BE" sz="2800" dirty="0" err="1" smtClean="0">
                <a:ea typeface="MS PGothic" pitchFamily="34" charset="-128"/>
              </a:rPr>
              <a:t>take-up</a:t>
            </a:r>
            <a:r>
              <a:rPr lang="fr-BE" sz="2800" dirty="0" smtClean="0">
                <a:ea typeface="MS PGothic" pitchFamily="34" charset="-128"/>
              </a:rPr>
              <a:t> in first calls of H2020</a:t>
            </a:r>
            <a:endParaRPr lang="en-GB" sz="2800" dirty="0">
              <a:ea typeface="MS PGothic" pitchFamily="34" charset="-128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08912" cy="4248745"/>
          </a:xfrm>
        </p:spPr>
        <p:txBody>
          <a:bodyPr/>
          <a:lstStyle/>
          <a:p>
            <a:pPr marL="355600" lvl="1" indent="-266700">
              <a:spcBef>
                <a:spcPts val="1200"/>
              </a:spcBef>
              <a:spcAft>
                <a:spcPts val="600"/>
              </a:spcAft>
            </a:pPr>
            <a:r>
              <a:rPr lang="fr-BE" sz="2400" dirty="0" err="1" smtClean="0"/>
              <a:t>Preliminary</a:t>
            </a:r>
            <a:r>
              <a:rPr lang="fr-BE" sz="2400" dirty="0" smtClean="0"/>
              <a:t>!</a:t>
            </a:r>
            <a:endParaRPr lang="fr-BE" sz="2400" dirty="0"/>
          </a:p>
          <a:p>
            <a:pPr marL="355600" lvl="1" indent="-266700">
              <a:spcBef>
                <a:spcPts val="1200"/>
              </a:spcBef>
              <a:spcAft>
                <a:spcPts val="600"/>
              </a:spcAft>
            </a:pPr>
            <a:r>
              <a:rPr lang="en-GB" sz="2400" dirty="0" smtClean="0"/>
              <a:t>Basis: 3054 Horizon 2020 </a:t>
            </a:r>
            <a:r>
              <a:rPr lang="en-GB" sz="2400" dirty="0" smtClean="0">
                <a:solidFill>
                  <a:srgbClr val="FF0000"/>
                </a:solidFill>
              </a:rPr>
              <a:t>proposals</a:t>
            </a:r>
          </a:p>
          <a:p>
            <a:pPr marL="541338" lvl="2" indent="0">
              <a:spcBef>
                <a:spcPts val="1200"/>
              </a:spcBef>
              <a:spcAft>
                <a:spcPts val="600"/>
              </a:spcAft>
            </a:pPr>
            <a:r>
              <a:rPr lang="fr-BE" sz="2400" dirty="0" smtClean="0"/>
              <a:t>Calls in </a:t>
            </a:r>
            <a:r>
              <a:rPr lang="fr-BE" sz="2400" dirty="0" err="1" smtClean="0"/>
              <a:t>core</a:t>
            </a:r>
            <a:r>
              <a:rPr lang="fr-BE" sz="2400" dirty="0" smtClean="0"/>
              <a:t>-areas: </a:t>
            </a:r>
            <a:r>
              <a:rPr lang="fr-BE" sz="2400" b="1" dirty="0" err="1" smtClean="0"/>
              <a:t>opt</a:t>
            </a:r>
            <a:r>
              <a:rPr lang="fr-BE" sz="2400" b="1" dirty="0" smtClean="0"/>
              <a:t> out 24.2% </a:t>
            </a:r>
            <a:r>
              <a:rPr lang="fr-BE" sz="2400" dirty="0" smtClean="0"/>
              <a:t>(</a:t>
            </a:r>
            <a:r>
              <a:rPr lang="fr-BE" sz="2400" dirty="0"/>
              <a:t>442 of 1824 </a:t>
            </a:r>
            <a:r>
              <a:rPr lang="fr-BE" sz="2400" dirty="0" err="1" smtClean="0"/>
              <a:t>proposals</a:t>
            </a:r>
            <a:r>
              <a:rPr lang="fr-BE" sz="2400" dirty="0" smtClean="0"/>
              <a:t>) – range </a:t>
            </a:r>
            <a:r>
              <a:rPr lang="fr-BE" sz="2400" dirty="0" err="1" smtClean="0"/>
              <a:t>from</a:t>
            </a:r>
            <a:r>
              <a:rPr lang="fr-BE" sz="2400" dirty="0" smtClean="0"/>
              <a:t> 9,1-29,1%</a:t>
            </a:r>
            <a:endParaRPr lang="fr-BE" sz="2400" b="1" dirty="0"/>
          </a:p>
          <a:p>
            <a:pPr marL="541338" lvl="2" indent="0">
              <a:spcBef>
                <a:spcPts val="1200"/>
              </a:spcBef>
              <a:spcAft>
                <a:spcPts val="600"/>
              </a:spcAft>
            </a:pPr>
            <a:r>
              <a:rPr lang="fr-BE" sz="2400" dirty="0" err="1" smtClean="0"/>
              <a:t>Other</a:t>
            </a:r>
            <a:r>
              <a:rPr lang="fr-BE" sz="2400" dirty="0" smtClean="0"/>
              <a:t> areas: </a:t>
            </a:r>
            <a:r>
              <a:rPr lang="fr-BE" sz="2400" dirty="0" err="1" smtClean="0"/>
              <a:t>voluntary</a:t>
            </a:r>
            <a:r>
              <a:rPr lang="fr-BE" sz="2400" dirty="0" smtClean="0"/>
              <a:t> </a:t>
            </a:r>
            <a:r>
              <a:rPr lang="fr-BE" sz="2400" b="1" dirty="0" err="1" smtClean="0"/>
              <a:t>opt</a:t>
            </a:r>
            <a:r>
              <a:rPr lang="fr-BE" sz="2400" b="1" dirty="0"/>
              <a:t> </a:t>
            </a:r>
            <a:r>
              <a:rPr lang="fr-BE" sz="2400" b="1" dirty="0" err="1" smtClean="0"/>
              <a:t>in</a:t>
            </a:r>
            <a:r>
              <a:rPr lang="fr-BE" sz="2400" b="1" dirty="0" smtClean="0"/>
              <a:t> 27.2%</a:t>
            </a:r>
            <a:r>
              <a:rPr lang="fr-BE" sz="2400" dirty="0"/>
              <a:t> </a:t>
            </a:r>
            <a:r>
              <a:rPr lang="fr-BE" sz="2400" dirty="0" smtClean="0"/>
              <a:t>(334 of 1230 </a:t>
            </a:r>
            <a:r>
              <a:rPr lang="fr-BE" sz="2400" dirty="0" err="1" smtClean="0"/>
              <a:t>proposals</a:t>
            </a:r>
            <a:r>
              <a:rPr lang="fr-BE" sz="2400" dirty="0" smtClean="0"/>
              <a:t>) – range </a:t>
            </a:r>
            <a:r>
              <a:rPr lang="fr-BE" sz="2400" dirty="0" err="1" smtClean="0"/>
              <a:t>from</a:t>
            </a:r>
            <a:r>
              <a:rPr lang="fr-BE" sz="2400" dirty="0" smtClean="0"/>
              <a:t> 9 to 50%</a:t>
            </a:r>
          </a:p>
          <a:p>
            <a:pPr marL="141288" lvl="1" indent="0">
              <a:spcBef>
                <a:spcPts val="1200"/>
              </a:spcBef>
              <a:spcAft>
                <a:spcPts val="600"/>
              </a:spcAft>
            </a:pPr>
            <a:r>
              <a:rPr lang="fr-BE" sz="2400" dirty="0" smtClean="0"/>
              <a:t> Conclusion: </a:t>
            </a:r>
            <a:r>
              <a:rPr lang="en-GB" sz="2000" b="0" dirty="0" smtClean="0"/>
              <a:t>'early </a:t>
            </a:r>
            <a:r>
              <a:rPr lang="en-GB" sz="2000" b="0" dirty="0"/>
              <a:t>days' for the open access to research data pilot, but </a:t>
            </a:r>
            <a:r>
              <a:rPr lang="en-GB" sz="2000" dirty="0"/>
              <a:t>initial data on uptake in the </a:t>
            </a:r>
            <a:r>
              <a:rPr lang="en-GB" sz="2000" u="sng" dirty="0"/>
              <a:t>proposals </a:t>
            </a:r>
            <a:r>
              <a:rPr lang="en-GB" sz="2000" dirty="0"/>
              <a:t>for the first calls of Horizon 2020 are encouraging. </a:t>
            </a:r>
            <a:r>
              <a:rPr lang="en-GB" sz="2000" dirty="0" smtClean="0"/>
              <a:t>Initial areas well chosen (drop outs below 30%, similar range), comprehensive follow up needed</a:t>
            </a:r>
            <a:endParaRPr lang="en-GB" sz="2000" dirty="0"/>
          </a:p>
          <a:p>
            <a:pPr marL="541338" lvl="2" indent="0">
              <a:spcBef>
                <a:spcPts val="1200"/>
              </a:spcBef>
              <a:spcAft>
                <a:spcPts val="600"/>
              </a:spcAft>
            </a:pPr>
            <a:endParaRPr lang="fr-BE" sz="2400" dirty="0" smtClean="0"/>
          </a:p>
          <a:p>
            <a:pPr marL="541338" lvl="2" indent="-52388">
              <a:spcBef>
                <a:spcPts val="1200"/>
              </a:spcBef>
              <a:spcAft>
                <a:spcPts val="600"/>
              </a:spcAft>
            </a:pPr>
            <a:endParaRPr lang="en-GB" sz="2400" b="1" dirty="0"/>
          </a:p>
          <a:p>
            <a:pPr marL="541338" lvl="2" indent="-52388">
              <a:spcBef>
                <a:spcPts val="1200"/>
              </a:spcBef>
              <a:spcAft>
                <a:spcPts val="600"/>
              </a:spcAft>
            </a:pPr>
            <a:endParaRPr lang="fr-BE" sz="2400" b="1" dirty="0"/>
          </a:p>
        </p:txBody>
      </p:sp>
    </p:spTree>
    <p:extLst>
      <p:ext uri="{BB962C8B-B14F-4D97-AF65-F5344CB8AC3E}">
        <p14:creationId xmlns:p14="http://schemas.microsoft.com/office/powerpoint/2010/main" val="418079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980728"/>
            <a:ext cx="8229600" cy="936625"/>
          </a:xfrm>
        </p:spPr>
        <p:txBody>
          <a:bodyPr/>
          <a:lstStyle/>
          <a:p>
            <a:r>
              <a:rPr lang="fr-BE" dirty="0" smtClean="0">
                <a:ea typeface="MS PGothic" pitchFamily="34" charset="-128"/>
              </a:rPr>
              <a:t>Content </a:t>
            </a:r>
            <a:endParaRPr lang="en-GB" dirty="0" smtClean="0">
              <a:ea typeface="MS PGothic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76872"/>
            <a:ext cx="8362950" cy="3994150"/>
          </a:xfrm>
        </p:spPr>
        <p:txBody>
          <a:bodyPr>
            <a:normAutofit fontScale="92500" lnSpcReduction="10000"/>
          </a:bodyPr>
          <a:lstStyle/>
          <a:p>
            <a:pPr marL="342900" indent="-342900" algn="just">
              <a:buFontTx/>
              <a:buAutoNum type="arabicPeriod"/>
              <a:defRPr/>
            </a:pPr>
            <a:r>
              <a:rPr lang="en-GB" b="1" dirty="0" smtClean="0"/>
              <a:t>What is open access </a:t>
            </a:r>
          </a:p>
          <a:p>
            <a:pPr algn="just">
              <a:defRPr/>
            </a:pPr>
            <a:endParaRPr lang="en-GB" b="1" dirty="0" smtClean="0"/>
          </a:p>
          <a:p>
            <a:pPr marL="342900" indent="-342900">
              <a:buFontTx/>
              <a:buAutoNum type="arabicPeriod"/>
              <a:defRPr/>
            </a:pPr>
            <a:r>
              <a:rPr lang="en-GB" dirty="0" smtClean="0"/>
              <a:t>Open Access Policy: The ERA and the Communication/Recommendation on scientific information </a:t>
            </a:r>
          </a:p>
          <a:p>
            <a:pPr algn="just">
              <a:defRPr/>
            </a:pPr>
            <a:endParaRPr lang="en-GB" dirty="0" smtClean="0"/>
          </a:p>
          <a:p>
            <a:pPr marL="342900" indent="-342900" algn="just">
              <a:buFontTx/>
              <a:buAutoNum type="arabicPeriod"/>
              <a:defRPr/>
            </a:pPr>
            <a:r>
              <a:rPr lang="en-GB" b="1" dirty="0" smtClean="0"/>
              <a:t>Open Access in Horizon 2020</a:t>
            </a:r>
          </a:p>
          <a:p>
            <a:pPr marL="342900" indent="-342900" algn="just">
              <a:buFontTx/>
              <a:buAutoNum type="arabicPeriod"/>
              <a:defRPr/>
            </a:pPr>
            <a:endParaRPr lang="en-GB" dirty="0"/>
          </a:p>
          <a:p>
            <a:pPr marL="342900" indent="-342900" algn="just">
              <a:buFontTx/>
              <a:buAutoNum type="arabicPeriod"/>
              <a:defRPr/>
            </a:pPr>
            <a:r>
              <a:rPr lang="en-GB" dirty="0" smtClean="0"/>
              <a:t>The international landscape </a:t>
            </a:r>
          </a:p>
          <a:p>
            <a:pPr marL="342900" indent="-342900" algn="just">
              <a:buFontTx/>
              <a:buAutoNum type="arabicPeriod"/>
              <a:defRPr/>
            </a:pPr>
            <a:endParaRPr lang="en-GB" dirty="0"/>
          </a:p>
          <a:p>
            <a:pPr marL="342900" indent="-342900" algn="just">
              <a:buFontTx/>
              <a:buAutoNum type="arabicPeriod"/>
              <a:defRPr/>
            </a:pPr>
            <a:r>
              <a:rPr lang="en-GB" dirty="0" smtClean="0"/>
              <a:t>Upcoming challenges and conclusions </a:t>
            </a:r>
          </a:p>
          <a:p>
            <a:pPr marL="342900" indent="-342900">
              <a:buFontTx/>
              <a:buAutoNum type="arabicPeriod"/>
              <a:defRPr/>
            </a:pPr>
            <a:endParaRPr lang="en-GB" b="1" dirty="0"/>
          </a:p>
          <a:p>
            <a:pPr>
              <a:defRPr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966736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-216024" y="1124744"/>
            <a:ext cx="9252520" cy="935037"/>
          </a:xfrm>
        </p:spPr>
        <p:txBody>
          <a:bodyPr/>
          <a:lstStyle/>
          <a:p>
            <a:pPr algn="ctr"/>
            <a:r>
              <a:rPr lang="fr-BE" sz="2800" dirty="0" smtClean="0">
                <a:ea typeface="MS PGothic" pitchFamily="34" charset="-128"/>
              </a:rPr>
              <a:t/>
            </a:r>
            <a:br>
              <a:rPr lang="fr-BE" sz="2800" dirty="0" smtClean="0">
                <a:ea typeface="MS PGothic" pitchFamily="34" charset="-128"/>
              </a:rPr>
            </a:br>
            <a:r>
              <a:rPr lang="fr-BE" sz="2800" dirty="0" smtClean="0">
                <a:ea typeface="MS PGothic" pitchFamily="34" charset="-128"/>
              </a:rPr>
              <a:t>ORD </a:t>
            </a:r>
            <a:r>
              <a:rPr lang="fr-BE" sz="2800" dirty="0">
                <a:ea typeface="MS PGothic" pitchFamily="34" charset="-128"/>
              </a:rPr>
              <a:t>Pilot: </a:t>
            </a:r>
            <a:r>
              <a:rPr lang="fr-BE" sz="2800" dirty="0" smtClean="0">
                <a:ea typeface="MS PGothic" pitchFamily="34" charset="-128"/>
              </a:rPr>
              <a:t>initial </a:t>
            </a:r>
            <a:r>
              <a:rPr lang="fr-BE" sz="2800" dirty="0" err="1" smtClean="0">
                <a:ea typeface="MS PGothic" pitchFamily="34" charset="-128"/>
              </a:rPr>
              <a:t>take-up</a:t>
            </a:r>
            <a:r>
              <a:rPr lang="fr-BE" sz="2800" dirty="0" smtClean="0">
                <a:ea typeface="MS PGothic" pitchFamily="34" charset="-128"/>
              </a:rPr>
              <a:t> in first calls of H2020 (II)</a:t>
            </a:r>
            <a:endParaRPr lang="en-GB" sz="2800" dirty="0">
              <a:ea typeface="MS PGothic" pitchFamily="34" charset="-128"/>
            </a:endParaRP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08912" cy="4248745"/>
          </a:xfrm>
        </p:spPr>
        <p:txBody>
          <a:bodyPr/>
          <a:lstStyle/>
          <a:p>
            <a:r>
              <a:rPr lang="en-GB" b="0" dirty="0"/>
              <a:t>'early days' for the open access to research data pilot, but </a:t>
            </a:r>
            <a:r>
              <a:rPr lang="en-GB" dirty="0"/>
              <a:t>initial data on uptake in the </a:t>
            </a:r>
            <a:r>
              <a:rPr lang="en-GB" u="sng" dirty="0"/>
              <a:t>proposals </a:t>
            </a:r>
            <a:r>
              <a:rPr lang="en-GB" dirty="0"/>
              <a:t>for the first calls of Horizon 2020 are encouraging. </a:t>
            </a:r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 smtClean="0"/>
              <a:t>The </a:t>
            </a:r>
            <a:r>
              <a:rPr lang="en-GB" b="0" dirty="0"/>
              <a:t>initial number of areas for the pilot seems well chosen, since opt-out rates tend to </a:t>
            </a:r>
            <a:r>
              <a:rPr lang="en-GB" b="0" dirty="0" smtClean="0"/>
              <a:t>below </a:t>
            </a:r>
            <a:r>
              <a:rPr lang="en-GB" b="0" dirty="0"/>
              <a:t>30% and are in many cases quite similar in percentage range</a:t>
            </a:r>
            <a:r>
              <a:rPr lang="en-GB" b="0" dirty="0" smtClean="0"/>
              <a:t>.</a:t>
            </a:r>
            <a:r>
              <a:rPr lang="en-GB" sz="1200" b="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0" dirty="0"/>
              <a:t>Follow up need in the full life cycle of EU funded projects (ex-ante, during and ex-post)</a:t>
            </a:r>
          </a:p>
          <a:p>
            <a:pPr marL="541338" lvl="2" indent="-52388">
              <a:spcBef>
                <a:spcPts val="1200"/>
              </a:spcBef>
              <a:spcAft>
                <a:spcPts val="600"/>
              </a:spcAft>
            </a:pPr>
            <a:endParaRPr lang="fr-BE" sz="2400" b="1" dirty="0"/>
          </a:p>
        </p:txBody>
      </p:sp>
    </p:spTree>
    <p:extLst>
      <p:ext uri="{BB962C8B-B14F-4D97-AF65-F5344CB8AC3E}">
        <p14:creationId xmlns:p14="http://schemas.microsoft.com/office/powerpoint/2010/main" val="3213363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96752"/>
            <a:ext cx="8229600" cy="936625"/>
          </a:xfrm>
        </p:spPr>
        <p:txBody>
          <a:bodyPr/>
          <a:lstStyle/>
          <a:p>
            <a:r>
              <a:rPr lang="fr-BE" dirty="0" err="1" smtClean="0"/>
              <a:t>Ongoing</a:t>
            </a:r>
            <a:r>
              <a:rPr lang="fr-BE" dirty="0" smtClean="0"/>
              <a:t> coordination and support actions (FP7 </a:t>
            </a:r>
            <a:r>
              <a:rPr lang="fr-BE" dirty="0" err="1" smtClean="0"/>
              <a:t>funded</a:t>
            </a:r>
            <a:r>
              <a:rPr lang="fr-BE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04864"/>
            <a:ext cx="8784976" cy="4248472"/>
          </a:xfrm>
        </p:spPr>
        <p:txBody>
          <a:bodyPr>
            <a:normAutofit fontScale="92500" lnSpcReduction="20000"/>
          </a:bodyPr>
          <a:lstStyle/>
          <a:p>
            <a:pPr marL="0" lvl="1" indent="0" fontAlgn="ctr">
              <a:buClr>
                <a:schemeClr val="bg1"/>
              </a:buClr>
              <a:buNone/>
            </a:pPr>
            <a:endParaRPr lang="fr-BE" sz="2100" b="1" dirty="0" smtClean="0">
              <a:hlinkClick r:id="rId2"/>
            </a:endParaRPr>
          </a:p>
          <a:p>
            <a:pPr marL="0" lvl="1" indent="0" fontAlgn="ctr">
              <a:buClr>
                <a:schemeClr val="bg1"/>
              </a:buClr>
              <a:buNone/>
            </a:pPr>
            <a:r>
              <a:rPr lang="fr-BE" sz="2100" b="1" dirty="0" smtClean="0">
                <a:hlinkClick r:id="rId2"/>
              </a:rPr>
              <a:t>PASTEUR4OA</a:t>
            </a:r>
            <a:r>
              <a:rPr lang="fr-BE" sz="2100" b="1" dirty="0" smtClean="0"/>
              <a:t> </a:t>
            </a:r>
            <a:r>
              <a:rPr lang="fr-BE" sz="1800" dirty="0"/>
              <a:t>(</a:t>
            </a:r>
            <a:r>
              <a:rPr lang="en-GB" sz="2100" dirty="0"/>
              <a:t>Open Access Policy Alignment Strategies for European Union Research) </a:t>
            </a:r>
            <a:r>
              <a:rPr lang="en-GB" sz="2100" dirty="0" smtClean="0"/>
              <a:t>Started </a:t>
            </a:r>
            <a:r>
              <a:rPr lang="en-GB" sz="2100" dirty="0"/>
              <a:t>2014</a:t>
            </a:r>
          </a:p>
          <a:p>
            <a:pPr marL="0" lvl="1" indent="0" fontAlgn="ctr">
              <a:buClr>
                <a:schemeClr val="bg1"/>
              </a:buClr>
              <a:buNone/>
            </a:pPr>
            <a:endParaRPr lang="fr-BE" sz="2100" b="1" dirty="0" smtClean="0">
              <a:hlinkClick r:id="rId3"/>
            </a:endParaRPr>
          </a:p>
          <a:p>
            <a:pPr marL="0" lvl="1" indent="0" fontAlgn="ctr">
              <a:buClr>
                <a:schemeClr val="bg1"/>
              </a:buClr>
              <a:buNone/>
            </a:pPr>
            <a:r>
              <a:rPr lang="fr-BE" sz="2100" b="1" dirty="0" smtClean="0">
                <a:hlinkClick r:id="rId3"/>
              </a:rPr>
              <a:t>FOSTER</a:t>
            </a:r>
            <a:r>
              <a:rPr lang="fr-BE" sz="2100" b="1" dirty="0" smtClean="0"/>
              <a:t> </a:t>
            </a:r>
            <a:r>
              <a:rPr lang="fr-BE" sz="2100" dirty="0"/>
              <a:t>(</a:t>
            </a:r>
            <a:r>
              <a:rPr lang="en-GB" sz="2100" dirty="0"/>
              <a:t>Foster Open Science Training for European Research) </a:t>
            </a:r>
            <a:r>
              <a:rPr lang="en-GB" sz="2100" dirty="0" smtClean="0"/>
              <a:t>Started </a:t>
            </a:r>
            <a:r>
              <a:rPr lang="en-GB" sz="2100" dirty="0"/>
              <a:t>2014</a:t>
            </a:r>
          </a:p>
          <a:p>
            <a:pPr fontAlgn="ctr"/>
            <a:endParaRPr lang="en-GB" sz="2000" dirty="0" smtClean="0">
              <a:hlinkClick r:id="rId4"/>
            </a:endParaRPr>
          </a:p>
          <a:p>
            <a:pPr fontAlgn="ctr"/>
            <a:r>
              <a:rPr lang="en-GB" sz="2000" dirty="0" smtClean="0">
                <a:hlinkClick r:id="rId4"/>
              </a:rPr>
              <a:t>RECODE</a:t>
            </a:r>
            <a:r>
              <a:rPr lang="en-GB" sz="2000" b="0" dirty="0" smtClean="0"/>
              <a:t> - (Policy Recommendations </a:t>
            </a:r>
            <a:r>
              <a:rPr lang="en-GB" sz="2000" b="0" dirty="0"/>
              <a:t>for Open Access to Research Data in Europe) </a:t>
            </a:r>
            <a:r>
              <a:rPr lang="en-GB" sz="2000" b="0" dirty="0" smtClean="0"/>
              <a:t>– 2013, finishing </a:t>
            </a:r>
          </a:p>
          <a:p>
            <a:pPr fontAlgn="ctr"/>
            <a:endParaRPr lang="en-GB" sz="2000" b="0" dirty="0"/>
          </a:p>
          <a:p>
            <a:pPr fontAlgn="ctr"/>
            <a:r>
              <a:rPr lang="en-GB" sz="2100" dirty="0">
                <a:hlinkClick r:id="rId5"/>
              </a:rPr>
              <a:t>OpenAIRE/OpenAIRE+: </a:t>
            </a:r>
            <a:r>
              <a:rPr lang="en-GB" sz="2100" b="0" dirty="0"/>
              <a:t>supporting the implementation of Open Access in Europe </a:t>
            </a:r>
            <a:r>
              <a:rPr lang="en-GB" sz="2100" b="0" dirty="0" smtClean="0"/>
              <a:t>(publications and data)</a:t>
            </a:r>
            <a:endParaRPr lang="en-GB" sz="2100" b="0" dirty="0"/>
          </a:p>
          <a:p>
            <a:pPr fontAlgn="ctr"/>
            <a:endParaRPr lang="en-GB" sz="2000" b="0" dirty="0"/>
          </a:p>
          <a:p>
            <a:pPr fontAlgn="ctr"/>
            <a:r>
              <a:rPr lang="en-GB" sz="2000" dirty="0" smtClean="0"/>
              <a:t>Infrastructure</a:t>
            </a:r>
            <a:r>
              <a:rPr lang="en-GB" sz="2000" b="0" dirty="0" smtClean="0"/>
              <a:t> projects(with OA components), e.g. GEO/GEOSS, ELIXIR… </a:t>
            </a:r>
          </a:p>
          <a:p>
            <a:pPr fontAlgn="ctr"/>
            <a:endParaRPr lang="en-GB" sz="800" b="0" dirty="0"/>
          </a:p>
          <a:p>
            <a:pPr fontAlgn="ctr"/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3991853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497192" cy="936625"/>
          </a:xfrm>
        </p:spPr>
        <p:txBody>
          <a:bodyPr/>
          <a:lstStyle/>
          <a:p>
            <a:r>
              <a:rPr lang="fr-BE" dirty="0" smtClean="0"/>
              <a:t>The international </a:t>
            </a:r>
            <a:r>
              <a:rPr lang="fr-BE" dirty="0" err="1" smtClean="0"/>
              <a:t>landscape</a:t>
            </a:r>
            <a:r>
              <a:rPr lang="fr-BE" dirty="0" smtClean="0"/>
              <a:t> (</a:t>
            </a:r>
            <a:r>
              <a:rPr lang="fr-BE" dirty="0"/>
              <a:t>1</a:t>
            </a:r>
            <a:r>
              <a:rPr lang="fr-BE" dirty="0" smtClean="0"/>
              <a:t>)</a:t>
            </a:r>
            <a:endParaRPr lang="en-GB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07504" y="1700808"/>
            <a:ext cx="8784976" cy="4824536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000" dirty="0" smtClean="0"/>
              <a:t>Study to measure the growth of OA</a:t>
            </a:r>
          </a:p>
          <a:p>
            <a:pPr lvl="1"/>
            <a:r>
              <a:rPr lang="en-GB" sz="1800" dirty="0"/>
              <a:t>Wide sample of 1 million records for in-depth study of between 2008 and </a:t>
            </a:r>
            <a:r>
              <a:rPr lang="en-GB" sz="1800" dirty="0" smtClean="0"/>
              <a:t>2013</a:t>
            </a:r>
          </a:p>
          <a:p>
            <a:pPr lvl="1"/>
            <a:r>
              <a:rPr lang="en-GB" sz="1800" dirty="0" smtClean="0"/>
              <a:t>Focus </a:t>
            </a:r>
            <a:r>
              <a:rPr lang="en-GB" sz="1800" dirty="0"/>
              <a:t>on ERA, Brazil, Canada, Japan and </a:t>
            </a:r>
            <a:r>
              <a:rPr lang="en-GB" sz="1800" dirty="0" smtClean="0"/>
              <a:t>USA</a:t>
            </a:r>
            <a:endParaRPr lang="en-GB" sz="1800" b="0" dirty="0" smtClean="0"/>
          </a:p>
          <a:p>
            <a:pPr lvl="1"/>
            <a:r>
              <a:rPr lang="en-GB" sz="1800" dirty="0"/>
              <a:t>Global proportion higher than previously assumed: </a:t>
            </a:r>
          </a:p>
          <a:p>
            <a:pPr lvl="2"/>
            <a:r>
              <a:rPr lang="en-GB" dirty="0"/>
              <a:t>55% of those published in 2012 are now free (adjusted for precision and recall)</a:t>
            </a:r>
          </a:p>
          <a:p>
            <a:pPr lvl="2"/>
            <a:r>
              <a:rPr lang="en-CA" dirty="0" smtClean="0"/>
              <a:t>Quantity </a:t>
            </a:r>
            <a:r>
              <a:rPr lang="en-CA" dirty="0"/>
              <a:t>of Gold OA papers increasing by 18% per year</a:t>
            </a:r>
            <a:endParaRPr lang="en-GB" dirty="0"/>
          </a:p>
          <a:p>
            <a:pPr lvl="2"/>
            <a:r>
              <a:rPr lang="en-CA" dirty="0"/>
              <a:t>Quantity of Green OA papers increasing by 8.8% per year</a:t>
            </a:r>
          </a:p>
          <a:p>
            <a:pPr lvl="2"/>
            <a:r>
              <a:rPr lang="en-CA" dirty="0" smtClean="0"/>
              <a:t>Quantity </a:t>
            </a:r>
            <a:r>
              <a:rPr lang="en-CA" dirty="0"/>
              <a:t>of Other OA papers increasing by 8.8% per </a:t>
            </a:r>
            <a:r>
              <a:rPr lang="en-CA" dirty="0" smtClean="0"/>
              <a:t>year</a:t>
            </a:r>
            <a:endParaRPr lang="en-GB" dirty="0" smtClean="0"/>
          </a:p>
          <a:p>
            <a:pPr lvl="1"/>
            <a:r>
              <a:rPr lang="en-GB" sz="1800" dirty="0" smtClean="0"/>
              <a:t>OA </a:t>
            </a:r>
            <a:r>
              <a:rPr lang="en-GB" sz="1800" dirty="0"/>
              <a:t>papers were between 26% and 64% more cited on average</a:t>
            </a:r>
          </a:p>
          <a:p>
            <a:pPr lvl="1"/>
            <a:r>
              <a:rPr lang="en-CA" sz="1800" dirty="0"/>
              <a:t>Backfilling of papers is really important: about 700,000 papers from 1996-2011 became freely available between April 2013 and April 2014, the same quantity as those published </a:t>
            </a:r>
            <a:r>
              <a:rPr lang="en-CA" sz="1800" dirty="0" smtClean="0"/>
              <a:t>2013</a:t>
            </a:r>
            <a:endParaRPr lang="en-GB" dirty="0"/>
          </a:p>
          <a:p>
            <a:pPr lvl="1"/>
            <a:endParaRPr lang="en-GB" sz="1800" dirty="0" smtClean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2209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23528" y="1124744"/>
            <a:ext cx="8497192" cy="936625"/>
          </a:xfrm>
        </p:spPr>
        <p:txBody>
          <a:bodyPr/>
          <a:lstStyle/>
          <a:p>
            <a:r>
              <a:rPr lang="fr-BE" dirty="0" smtClean="0"/>
              <a:t>The international </a:t>
            </a:r>
            <a:r>
              <a:rPr lang="fr-BE" dirty="0" err="1" smtClean="0"/>
              <a:t>landscape</a:t>
            </a:r>
            <a:r>
              <a:rPr lang="fr-BE" dirty="0" smtClean="0"/>
              <a:t> (2)</a:t>
            </a:r>
            <a:endParaRPr lang="en-GB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07504" y="1844824"/>
            <a:ext cx="8784976" cy="46085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000" dirty="0" smtClean="0"/>
              <a:t>Study to measure the growth of OA</a:t>
            </a:r>
          </a:p>
          <a:p>
            <a:pPr marL="0" indent="0" eaLnBrk="1" hangingPunct="1">
              <a:buFontTx/>
              <a:buNone/>
            </a:pPr>
            <a:endParaRPr lang="en-GB" sz="1800" dirty="0" smtClean="0"/>
          </a:p>
          <a:p>
            <a:pPr lvl="1"/>
            <a:r>
              <a:rPr lang="en-GB" sz="1800" dirty="0" smtClean="0"/>
              <a:t>OA </a:t>
            </a:r>
            <a:r>
              <a:rPr lang="en-GB" sz="1800" dirty="0"/>
              <a:t>availability varies among disciplines: 'tipping point' passed in Biology, Biomedical Research, Mathematics &amp; Statistics and in General Science &amp; Technology. Least open access in SSH, applied sciences, engineering and technology </a:t>
            </a:r>
            <a:endParaRPr lang="en-GB" sz="1800" dirty="0" smtClean="0"/>
          </a:p>
          <a:p>
            <a:pPr marL="457200" lvl="1" indent="0">
              <a:buNone/>
            </a:pPr>
            <a:endParaRPr lang="en-GB" sz="1800" dirty="0"/>
          </a:p>
          <a:p>
            <a:pPr lvl="1"/>
            <a:r>
              <a:rPr lang="en-GB" sz="1800" dirty="0" smtClean="0"/>
              <a:t>The </a:t>
            </a:r>
            <a:r>
              <a:rPr lang="en-GB" sz="1800" dirty="0"/>
              <a:t>majority of 48 major science funders considers both Gold and Green OA acceptable. More than 75% accepted embargo periods of 6-12 months </a:t>
            </a:r>
            <a:endParaRPr lang="en-GB" sz="1800" dirty="0" smtClean="0"/>
          </a:p>
          <a:p>
            <a:pPr marL="457200" lvl="1" indent="0">
              <a:buNone/>
            </a:pPr>
            <a:endParaRPr lang="en-GB" sz="1800" dirty="0"/>
          </a:p>
          <a:p>
            <a:pPr lvl="1"/>
            <a:r>
              <a:rPr lang="en-GB" sz="1800" dirty="0"/>
              <a:t>Policies for OA to data not as well developed but </a:t>
            </a:r>
            <a:r>
              <a:rPr lang="en-GB" sz="1800" dirty="0" smtClean="0"/>
              <a:t>increasing</a:t>
            </a:r>
          </a:p>
          <a:p>
            <a:pPr marL="457200" lvl="1" indent="0">
              <a:buNone/>
            </a:pPr>
            <a:endParaRPr lang="en-GB" sz="1800" dirty="0"/>
          </a:p>
          <a:p>
            <a:pPr marL="457200" lvl="1" indent="0">
              <a:buNone/>
            </a:pPr>
            <a:r>
              <a:rPr lang="en-GB" sz="1800" dirty="0" smtClean="0"/>
              <a:t>Working with international organisations (OECD, RDA, 'Berlin conferences and others)</a:t>
            </a:r>
            <a:endParaRPr lang="en-GB" sz="1800" dirty="0"/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35956" y="980728"/>
            <a:ext cx="8229600" cy="936625"/>
          </a:xfrm>
        </p:spPr>
        <p:txBody>
          <a:bodyPr/>
          <a:lstStyle/>
          <a:p>
            <a:pPr eaLnBrk="1" hangingPunct="1"/>
            <a:r>
              <a:rPr lang="fr-BE" dirty="0" smtClean="0"/>
              <a:t>New </a:t>
            </a:r>
            <a:r>
              <a:rPr lang="fr-BE" dirty="0" err="1" smtClean="0"/>
              <a:t>developments</a:t>
            </a:r>
            <a:r>
              <a:rPr lang="fr-BE" dirty="0" smtClean="0"/>
              <a:t> </a:t>
            </a:r>
            <a:endParaRPr lang="en-GB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95536" y="2079848"/>
            <a:ext cx="8507413" cy="4373488"/>
          </a:xfrm>
        </p:spPr>
        <p:txBody>
          <a:bodyPr/>
          <a:lstStyle/>
          <a:p>
            <a:pPr algn="just">
              <a:defRPr/>
            </a:pPr>
            <a:r>
              <a:rPr lang="fr-BE" sz="2200" b="0" dirty="0"/>
              <a:t>Open </a:t>
            </a:r>
            <a:r>
              <a:rPr lang="fr-BE" sz="2200" b="0" dirty="0" err="1"/>
              <a:t>access</a:t>
            </a:r>
            <a:r>
              <a:rPr lang="fr-BE" sz="2200" b="0" dirty="0"/>
              <a:t> in the </a:t>
            </a:r>
            <a:r>
              <a:rPr lang="fr-BE" sz="2200" b="0" dirty="0" err="1"/>
              <a:t>context</a:t>
            </a:r>
            <a:r>
              <a:rPr lang="fr-BE" sz="2200" b="0" dirty="0"/>
              <a:t> of a </a:t>
            </a:r>
            <a:r>
              <a:rPr lang="en-GB" sz="2200" b="0" dirty="0"/>
              <a:t>systemic change in the modus operandi of science and research ("Science 2.0/Open Science</a:t>
            </a:r>
            <a:r>
              <a:rPr lang="en-GB" sz="2200" b="0" dirty="0" smtClean="0"/>
              <a:t>")</a:t>
            </a:r>
          </a:p>
          <a:p>
            <a:pPr algn="just">
              <a:defRPr/>
            </a:pPr>
            <a:endParaRPr lang="fr-BE" sz="2200" b="0" dirty="0"/>
          </a:p>
          <a:p>
            <a:pPr algn="just">
              <a:defRPr/>
            </a:pPr>
            <a:r>
              <a:rPr lang="en-GB" sz="2200" b="0" dirty="0"/>
              <a:t>Affecting the whole research cycle and its stakeholders</a:t>
            </a:r>
          </a:p>
          <a:p>
            <a:pPr marL="88900" lvl="1" indent="0" algn="just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fr-BE" sz="2400" b="1" dirty="0" smtClean="0"/>
          </a:p>
          <a:p>
            <a:pPr marL="355600" lvl="1" indent="-266700" algn="just">
              <a:spcBef>
                <a:spcPct val="0"/>
              </a:spcBef>
              <a:spcAft>
                <a:spcPts val="1200"/>
              </a:spcAft>
              <a:defRPr/>
            </a:pPr>
            <a:r>
              <a:rPr lang="fr-BE" dirty="0" smtClean="0"/>
              <a:t>Data intensive science </a:t>
            </a:r>
            <a:endParaRPr lang="fr-BE" dirty="0"/>
          </a:p>
          <a:p>
            <a:pPr marL="355600" lvl="1" indent="-266700" algn="just">
              <a:spcBef>
                <a:spcPct val="0"/>
              </a:spcBef>
              <a:spcAft>
                <a:spcPts val="1200"/>
              </a:spcAft>
              <a:defRPr/>
            </a:pPr>
            <a:r>
              <a:rPr lang="fr-BE" dirty="0" smtClean="0"/>
              <a:t>Alternative </a:t>
            </a:r>
            <a:r>
              <a:rPr lang="fr-BE" dirty="0" err="1" smtClean="0"/>
              <a:t>metrics</a:t>
            </a:r>
            <a:r>
              <a:rPr lang="fr-BE" dirty="0" smtClean="0"/>
              <a:t> – </a:t>
            </a:r>
            <a:r>
              <a:rPr lang="fr-BE" dirty="0" err="1" smtClean="0"/>
              <a:t>researcher</a:t>
            </a:r>
            <a:r>
              <a:rPr lang="fr-BE" dirty="0" smtClean="0"/>
              <a:t> </a:t>
            </a:r>
            <a:r>
              <a:rPr lang="fr-BE" dirty="0" err="1" smtClean="0"/>
              <a:t>career</a:t>
            </a:r>
            <a:r>
              <a:rPr lang="fr-BE" dirty="0" smtClean="0"/>
              <a:t> </a:t>
            </a:r>
            <a:r>
              <a:rPr lang="fr-BE" dirty="0" err="1" smtClean="0"/>
              <a:t>evaluation</a:t>
            </a:r>
            <a:r>
              <a:rPr lang="fr-BE" dirty="0" smtClean="0"/>
              <a:t> </a:t>
            </a:r>
            <a:endParaRPr lang="fr-BE" dirty="0"/>
          </a:p>
          <a:p>
            <a:pPr marL="355600" lvl="1" indent="-266700" algn="just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fr-BE" dirty="0" smtClean="0"/>
              <a:t>Citizen science – new </a:t>
            </a:r>
            <a:r>
              <a:rPr lang="fr-BE" dirty="0" err="1" smtClean="0"/>
              <a:t>actors</a:t>
            </a:r>
            <a:r>
              <a:rPr lang="fr-BE" dirty="0" smtClean="0"/>
              <a:t> </a:t>
            </a:r>
          </a:p>
          <a:p>
            <a:pPr marL="355600" lvl="1" indent="-266700" algn="just">
              <a:spcBef>
                <a:spcPct val="0"/>
              </a:spcBef>
              <a:spcAft>
                <a:spcPts val="1200"/>
              </a:spcAft>
              <a:defRPr/>
            </a:pPr>
            <a:r>
              <a:rPr lang="fr-BE" dirty="0" err="1"/>
              <a:t>Publishing</a:t>
            </a:r>
            <a:r>
              <a:rPr lang="fr-BE" dirty="0"/>
              <a:t> </a:t>
            </a:r>
            <a:r>
              <a:rPr lang="fr-BE" dirty="0" err="1"/>
              <a:t>activities</a:t>
            </a:r>
            <a:r>
              <a:rPr lang="fr-BE" dirty="0"/>
              <a:t>: new </a:t>
            </a:r>
            <a:r>
              <a:rPr lang="fr-BE" dirty="0" err="1"/>
              <a:t>comers</a:t>
            </a:r>
            <a:r>
              <a:rPr lang="fr-BE" dirty="0"/>
              <a:t>, new business </a:t>
            </a:r>
            <a:r>
              <a:rPr lang="fr-BE" dirty="0" err="1"/>
              <a:t>models</a:t>
            </a:r>
            <a:r>
              <a:rPr lang="fr-BE" dirty="0"/>
              <a:t>, new </a:t>
            </a:r>
            <a:r>
              <a:rPr lang="fr-BE" dirty="0" err="1"/>
              <a:t>peer</a:t>
            </a:r>
            <a:r>
              <a:rPr lang="fr-BE" dirty="0"/>
              <a:t> </a:t>
            </a:r>
            <a:r>
              <a:rPr lang="fr-BE" dirty="0" err="1"/>
              <a:t>review</a:t>
            </a:r>
            <a:r>
              <a:rPr lang="fr-BE" dirty="0"/>
              <a:t> </a:t>
            </a:r>
            <a:r>
              <a:rPr lang="fr-BE" dirty="0" err="1"/>
              <a:t>models</a:t>
            </a:r>
            <a:r>
              <a:rPr lang="fr-BE" dirty="0"/>
              <a:t>, new services...</a:t>
            </a:r>
          </a:p>
          <a:p>
            <a:pPr marL="355600" lvl="1" indent="-266700" eaLnBrk="1" hangingPunct="1">
              <a:spcBef>
                <a:spcPct val="0"/>
              </a:spcBef>
              <a:spcAft>
                <a:spcPts val="1200"/>
              </a:spcAft>
              <a:defRPr/>
            </a:pPr>
            <a:endParaRPr lang="fr-BE" b="1" dirty="0" smtClean="0"/>
          </a:p>
          <a:p>
            <a:pPr marL="88900" lvl="1" indent="0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fr-BE" b="1" dirty="0" smtClean="0"/>
          </a:p>
          <a:p>
            <a:pPr marL="88900" lvl="1" indent="0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fr-BE" b="1" dirty="0" smtClean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148064" y="6669360"/>
            <a:ext cx="914400" cy="612648"/>
          </a:xfrm>
          <a:prstGeom prst="wedgeRoundRectCallou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0" i="0" u="none" strike="noStrike" cap="none" normalizeH="0" baseline="0" smtClean="0">
              <a:ln>
                <a:noFill/>
              </a:ln>
              <a:solidFill>
                <a:srgbClr val="0F5494"/>
              </a:solidFill>
              <a:effectLst/>
              <a:latin typeface="Verdana" pitchFamily="34" charset="0"/>
            </a:endParaRPr>
          </a:p>
        </p:txBody>
      </p:sp>
      <p:pic>
        <p:nvPicPr>
          <p:cNvPr id="1027" name="Picture 3" descr="C:\Program Files (x86)\Microsoft Office\MEDIA\CAGCAT10\j029770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083" y="332656"/>
            <a:ext cx="1287229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9728473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34335" y="2492896"/>
          <a:ext cx="5807096" cy="2496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151688" y="3402013"/>
            <a:ext cx="1308100" cy="963612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Open access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946275" y="5589588"/>
            <a:ext cx="1689100" cy="935037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Scientific blogs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4787900" y="5734050"/>
            <a:ext cx="2268538" cy="935038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Collaborative bibliographies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765925" y="4724400"/>
            <a:ext cx="1838325" cy="1008063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ea typeface="ＭＳ Ｐゴシック" pitchFamily="-83" charset="-128"/>
                <a:cs typeface="ＭＳ Ｐゴシック" pitchFamily="-83" charset="-128"/>
              </a:rPr>
              <a:t>Alternative Reputation systems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3851275" y="981075"/>
            <a:ext cx="1508125" cy="819150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Citizens science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5646738" y="1116013"/>
            <a:ext cx="1157287" cy="1160462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Open code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95288" y="1844675"/>
            <a:ext cx="1873250" cy="1008063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ea typeface="ＭＳ Ｐゴシック" pitchFamily="-83" charset="-128"/>
                <a:cs typeface="ＭＳ Ｐゴシック" pitchFamily="-83" charset="-128"/>
              </a:rPr>
              <a:t>Open workflows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468313" y="4292600"/>
            <a:ext cx="1800225" cy="1009650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Open annotation</a:t>
            </a:r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531813" y="3051175"/>
            <a:ext cx="1231900" cy="1025525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Open data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6775450" y="2014538"/>
            <a:ext cx="1181100" cy="1127125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Pre-print</a:t>
            </a:r>
          </a:p>
        </p:txBody>
      </p:sp>
      <p:sp>
        <p:nvSpPr>
          <p:cNvPr id="16" name="12-Point Star 15"/>
          <p:cNvSpPr>
            <a:spLocks noChangeArrowheads="1"/>
          </p:cNvSpPr>
          <p:nvPr/>
        </p:nvSpPr>
        <p:spPr bwMode="auto">
          <a:xfrm>
            <a:off x="2039938" y="1909763"/>
            <a:ext cx="5038725" cy="3973512"/>
          </a:xfrm>
          <a:custGeom>
            <a:avLst/>
            <a:gdLst>
              <a:gd name="T0" fmla="*/ 22344197 w 5600700"/>
              <a:gd name="T1" fmla="*/ 2151565 h 4537075"/>
              <a:gd name="T2" fmla="*/ 23948444 w 5600700"/>
              <a:gd name="T3" fmla="*/ 4303129 h 4537075"/>
              <a:gd name="T4" fmla="*/ 22344197 w 5600700"/>
              <a:gd name="T5" fmla="*/ 6454690 h 4537075"/>
              <a:gd name="T6" fmla="*/ 17961332 w 5600700"/>
              <a:gd name="T7" fmla="*/ 8029746 h 4537075"/>
              <a:gd name="T8" fmla="*/ 11974220 w 5600700"/>
              <a:gd name="T9" fmla="*/ 8606255 h 4537075"/>
              <a:gd name="T10" fmla="*/ 5987111 w 5600700"/>
              <a:gd name="T11" fmla="*/ 8029746 h 4537075"/>
              <a:gd name="T12" fmla="*/ 1604239 w 5600700"/>
              <a:gd name="T13" fmla="*/ 6454690 h 4537075"/>
              <a:gd name="T14" fmla="*/ 0 w 5600700"/>
              <a:gd name="T15" fmla="*/ 4303129 h 4537075"/>
              <a:gd name="T16" fmla="*/ 1604239 w 5600700"/>
              <a:gd name="T17" fmla="*/ 2151565 h 4537075"/>
              <a:gd name="T18" fmla="*/ 5987111 w 5600700"/>
              <a:gd name="T19" fmla="*/ 576508 h 4537075"/>
              <a:gd name="T20" fmla="*/ 11974220 w 5600700"/>
              <a:gd name="T21" fmla="*/ 0 h 4537075"/>
              <a:gd name="T22" fmla="*/ 17961332 w 5600700"/>
              <a:gd name="T23" fmla="*/ 576508 h 453707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1315240 w 5600700"/>
              <a:gd name="T37" fmla="*/ 1065464 h 4537075"/>
              <a:gd name="T38" fmla="*/ 4285460 w 5600700"/>
              <a:gd name="T39" fmla="*/ 3471611 h 453707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5600700" h="4537075">
                <a:moveTo>
                  <a:pt x="0" y="2268538"/>
                </a:moveTo>
                <a:lnTo>
                  <a:pt x="771652" y="1828182"/>
                </a:lnTo>
                <a:lnTo>
                  <a:pt x="375176" y="1134269"/>
                </a:lnTo>
                <a:lnTo>
                  <a:pt x="1315240" y="1065464"/>
                </a:lnTo>
                <a:lnTo>
                  <a:pt x="1400175" y="303926"/>
                </a:lnTo>
                <a:lnTo>
                  <a:pt x="2256762" y="625108"/>
                </a:lnTo>
                <a:lnTo>
                  <a:pt x="2800350" y="0"/>
                </a:lnTo>
                <a:lnTo>
                  <a:pt x="3343938" y="625108"/>
                </a:lnTo>
                <a:lnTo>
                  <a:pt x="4200525" y="303926"/>
                </a:lnTo>
                <a:lnTo>
                  <a:pt x="4285460" y="1065464"/>
                </a:lnTo>
                <a:lnTo>
                  <a:pt x="5225524" y="1134269"/>
                </a:lnTo>
                <a:lnTo>
                  <a:pt x="4829048" y="1828182"/>
                </a:lnTo>
                <a:lnTo>
                  <a:pt x="5600700" y="2268538"/>
                </a:lnTo>
                <a:lnTo>
                  <a:pt x="4829048" y="2708893"/>
                </a:lnTo>
                <a:lnTo>
                  <a:pt x="5225524" y="3402806"/>
                </a:lnTo>
                <a:lnTo>
                  <a:pt x="4285460" y="3471611"/>
                </a:lnTo>
                <a:lnTo>
                  <a:pt x="4200525" y="4233149"/>
                </a:lnTo>
                <a:lnTo>
                  <a:pt x="3343938" y="3911967"/>
                </a:lnTo>
                <a:lnTo>
                  <a:pt x="2800350" y="4537075"/>
                </a:lnTo>
                <a:lnTo>
                  <a:pt x="2256762" y="3911967"/>
                </a:lnTo>
                <a:lnTo>
                  <a:pt x="1400175" y="4233149"/>
                </a:lnTo>
                <a:lnTo>
                  <a:pt x="1315240" y="3471611"/>
                </a:lnTo>
                <a:lnTo>
                  <a:pt x="375176" y="3402806"/>
                </a:lnTo>
                <a:lnTo>
                  <a:pt x="771652" y="2708893"/>
                </a:lnTo>
                <a:lnTo>
                  <a:pt x="0" y="226853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1428" tIns="45715" rIns="91428" bIns="45715" anchor="ctr"/>
          <a:lstStyle/>
          <a:p>
            <a:pPr>
              <a:defRPr/>
            </a:pPr>
            <a:endParaRPr lang="en-GB">
              <a:ea typeface="MS PGothic" pitchFamily="34" charset="-128"/>
            </a:endParaRP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2032000" y="1090613"/>
            <a:ext cx="1601788" cy="1106487"/>
          </a:xfrm>
          <a:prstGeom prst="ellipse">
            <a:avLst/>
          </a:prstGeom>
          <a:solidFill>
            <a:srgbClr val="BDDE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lIns="91428" tIns="45715" rIns="91428" bIns="4571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Data-intensive</a:t>
            </a:r>
          </a:p>
        </p:txBody>
      </p:sp>
      <p:sp>
        <p:nvSpPr>
          <p:cNvPr id="11279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28" tIns="45715" rIns="91428" bIns="45715"/>
          <a:lstStyle>
            <a:lvl1pPr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1pPr>
            <a:lvl2pPr marL="742950" indent="-28575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2pPr>
            <a:lvl3pPr marL="11430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3pPr>
            <a:lvl4pPr marL="16002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4pPr>
            <a:lvl5pPr marL="2057400" indent="-228600" eaLnBrk="0" hangingPunct="0"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7600" b="1">
                <a:solidFill>
                  <a:srgbClr val="FFD624"/>
                </a:solidFill>
                <a:latin typeface="Verdana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4F018F65-33A6-49E2-92AC-33E883CBF0F2}" type="slidenum">
              <a:rPr lang="en-US" sz="1200" b="0" smtClean="0">
                <a:solidFill>
                  <a:srgbClr val="898989"/>
                </a:solidFill>
                <a:latin typeface="Calibri" pitchFamily="34" charset="0"/>
              </a:rPr>
              <a:pPr eaLnBrk="1" hangingPunct="1">
                <a:defRPr/>
              </a:pPr>
              <a:t>25</a:t>
            </a:fld>
            <a:endParaRPr lang="en-US" sz="1200" b="0" smtClean="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801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5162" y="908720"/>
            <a:ext cx="8229600" cy="936625"/>
          </a:xfrm>
        </p:spPr>
        <p:txBody>
          <a:bodyPr/>
          <a:lstStyle/>
          <a:p>
            <a:pPr eaLnBrk="1" hangingPunct="1"/>
            <a:r>
              <a:rPr lang="fr-BE" dirty="0" smtClean="0"/>
              <a:t>In </a:t>
            </a:r>
            <a:r>
              <a:rPr lang="fr-BE" dirty="0" err="1" smtClean="0"/>
              <a:t>summary</a:t>
            </a:r>
            <a:r>
              <a:rPr lang="fr-BE" dirty="0" smtClean="0"/>
              <a:t>…</a:t>
            </a:r>
            <a:endParaRPr lang="en-GB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507413" cy="4352925"/>
          </a:xfrm>
        </p:spPr>
        <p:txBody>
          <a:bodyPr/>
          <a:lstStyle/>
          <a:p>
            <a:pPr marL="355600" lvl="1" indent="-266700" algn="just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fr-BE" b="0" dirty="0" smtClean="0"/>
              <a:t>Open </a:t>
            </a:r>
            <a:r>
              <a:rPr lang="fr-BE" b="0" dirty="0" err="1" smtClean="0"/>
              <a:t>access</a:t>
            </a:r>
            <a:r>
              <a:rPr lang="fr-BE" b="0" dirty="0" smtClean="0"/>
              <a:t> as part of a </a:t>
            </a:r>
            <a:r>
              <a:rPr lang="fr-BE" b="0" dirty="0" err="1" smtClean="0"/>
              <a:t>changing</a:t>
            </a:r>
            <a:r>
              <a:rPr lang="fr-BE" b="0" dirty="0" smtClean="0"/>
              <a:t> </a:t>
            </a:r>
            <a:r>
              <a:rPr lang="fr-BE" b="0" dirty="0" err="1" smtClean="0"/>
              <a:t>scientific</a:t>
            </a:r>
            <a:r>
              <a:rPr lang="fr-BE" b="0" dirty="0" smtClean="0"/>
              <a:t> system (Science 2.0/Open Science)</a:t>
            </a:r>
          </a:p>
          <a:p>
            <a:pPr marL="355600" lvl="1" indent="-266700" algn="just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fr-BE" b="0" dirty="0" smtClean="0"/>
              <a:t>Open </a:t>
            </a:r>
            <a:r>
              <a:rPr lang="fr-BE" b="0" dirty="0" err="1" smtClean="0"/>
              <a:t>access</a:t>
            </a:r>
            <a:r>
              <a:rPr lang="fr-BE" b="0" dirty="0" smtClean="0"/>
              <a:t> as a </a:t>
            </a:r>
            <a:r>
              <a:rPr lang="fr-BE" b="0" dirty="0" err="1" smtClean="0"/>
              <a:t>means</a:t>
            </a:r>
            <a:r>
              <a:rPr lang="fr-BE" b="0" dirty="0" smtClean="0"/>
              <a:t> to </a:t>
            </a:r>
            <a:r>
              <a:rPr lang="fr-BE" b="0" dirty="0" err="1" smtClean="0"/>
              <a:t>improve</a:t>
            </a:r>
            <a:r>
              <a:rPr lang="fr-BE" b="0" dirty="0" smtClean="0"/>
              <a:t> </a:t>
            </a:r>
            <a:r>
              <a:rPr lang="fr-BE" b="0" dirty="0" err="1" smtClean="0"/>
              <a:t>knowledge</a:t>
            </a:r>
            <a:r>
              <a:rPr lang="fr-BE" b="0" dirty="0" smtClean="0"/>
              <a:t> circulation and </a:t>
            </a:r>
            <a:r>
              <a:rPr lang="fr-BE" b="0" dirty="0" err="1" smtClean="0"/>
              <a:t>provide</a:t>
            </a:r>
            <a:r>
              <a:rPr lang="fr-BE" b="0" dirty="0" smtClean="0"/>
              <a:t> value for the </a:t>
            </a:r>
            <a:r>
              <a:rPr lang="fr-BE" b="0" dirty="0" err="1" smtClean="0"/>
              <a:t>taxpayers</a:t>
            </a:r>
            <a:r>
              <a:rPr lang="fr-BE" b="0" dirty="0" smtClean="0"/>
              <a:t>' money</a:t>
            </a:r>
          </a:p>
          <a:p>
            <a:pPr marL="355600" lvl="1" indent="-266700" algn="just">
              <a:spcBef>
                <a:spcPct val="0"/>
              </a:spcBef>
              <a:spcAft>
                <a:spcPts val="1200"/>
              </a:spcAft>
              <a:defRPr/>
            </a:pPr>
            <a:r>
              <a:rPr lang="fr-BE" dirty="0"/>
              <a:t>Horizon 2020 </a:t>
            </a:r>
            <a:r>
              <a:rPr lang="fr-BE" dirty="0" err="1"/>
              <a:t>ambitious</a:t>
            </a:r>
            <a:r>
              <a:rPr lang="fr-BE" dirty="0"/>
              <a:t> </a:t>
            </a:r>
            <a:r>
              <a:rPr lang="fr-BE" dirty="0" err="1"/>
              <a:t>yet</a:t>
            </a:r>
            <a:r>
              <a:rPr lang="fr-BE" dirty="0"/>
              <a:t> </a:t>
            </a:r>
            <a:r>
              <a:rPr lang="fr-BE" dirty="0" err="1"/>
              <a:t>pragmatic</a:t>
            </a:r>
            <a:r>
              <a:rPr lang="fr-BE" dirty="0"/>
              <a:t> on aspects of open </a:t>
            </a:r>
            <a:r>
              <a:rPr lang="fr-BE" dirty="0" err="1" smtClean="0"/>
              <a:t>access</a:t>
            </a:r>
            <a:endParaRPr lang="fr-BE" dirty="0" smtClean="0"/>
          </a:p>
          <a:p>
            <a:pPr marL="755650" lvl="2" indent="-266700" algn="just">
              <a:spcBef>
                <a:spcPct val="0"/>
              </a:spcBef>
              <a:spcAft>
                <a:spcPts val="1200"/>
              </a:spcAft>
              <a:defRPr/>
            </a:pPr>
            <a:r>
              <a:rPr lang="fr-BE" dirty="0" smtClean="0"/>
              <a:t>Open </a:t>
            </a:r>
            <a:r>
              <a:rPr lang="fr-BE" dirty="0" err="1" smtClean="0"/>
              <a:t>access</a:t>
            </a:r>
            <a:r>
              <a:rPr lang="fr-BE" dirty="0" smtClean="0"/>
              <a:t> to publications </a:t>
            </a:r>
            <a:r>
              <a:rPr lang="fr-BE" dirty="0" err="1" smtClean="0"/>
              <a:t>mandatory</a:t>
            </a:r>
            <a:r>
              <a:rPr lang="fr-BE" dirty="0" smtClean="0"/>
              <a:t> (green or gold)</a:t>
            </a:r>
          </a:p>
          <a:p>
            <a:pPr marL="755650" lvl="2" indent="-266700" algn="just">
              <a:spcBef>
                <a:spcPct val="0"/>
              </a:spcBef>
              <a:spcAft>
                <a:spcPts val="1200"/>
              </a:spcAft>
              <a:defRPr/>
            </a:pPr>
            <a:r>
              <a:rPr lang="fr-BE" dirty="0" smtClean="0"/>
              <a:t>Limited pilot for open </a:t>
            </a:r>
            <a:r>
              <a:rPr lang="fr-BE" dirty="0" err="1" smtClean="0"/>
              <a:t>access</a:t>
            </a:r>
            <a:r>
              <a:rPr lang="fr-BE" dirty="0" smtClean="0"/>
              <a:t> to </a:t>
            </a:r>
            <a:r>
              <a:rPr lang="fr-BE" dirty="0" err="1" smtClean="0"/>
              <a:t>research</a:t>
            </a:r>
            <a:r>
              <a:rPr lang="fr-BE" dirty="0" smtClean="0"/>
              <a:t> data (</a:t>
            </a:r>
            <a:r>
              <a:rPr lang="fr-BE" dirty="0" err="1" smtClean="0"/>
              <a:t>opt</a:t>
            </a:r>
            <a:r>
              <a:rPr lang="fr-BE" dirty="0" smtClean="0"/>
              <a:t>-in/</a:t>
            </a:r>
            <a:r>
              <a:rPr lang="fr-BE" dirty="0" err="1" smtClean="0"/>
              <a:t>opt</a:t>
            </a:r>
            <a:r>
              <a:rPr lang="fr-BE" dirty="0" smtClean="0"/>
              <a:t> out </a:t>
            </a:r>
            <a:r>
              <a:rPr lang="fr-BE" dirty="0" err="1" smtClean="0"/>
              <a:t>principle</a:t>
            </a:r>
            <a:r>
              <a:rPr lang="fr-BE" dirty="0" smtClean="0"/>
              <a:t>)</a:t>
            </a:r>
            <a:endParaRPr lang="fr-BE" dirty="0"/>
          </a:p>
          <a:p>
            <a:pPr marL="355600" lvl="1" indent="-266700" algn="just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fr-BE" b="0" dirty="0" smtClean="0"/>
              <a:t>Support from/for H2020: </a:t>
            </a:r>
            <a:r>
              <a:rPr lang="fr-BE" b="0" dirty="0" err="1" smtClean="0"/>
              <a:t>work</a:t>
            </a:r>
            <a:r>
              <a:rPr lang="fr-BE" b="0" dirty="0" smtClean="0"/>
              <a:t> programmes e-Infrastructure &amp; Science with and for Society</a:t>
            </a:r>
          </a:p>
          <a:p>
            <a:pPr marL="355600" lvl="1" indent="-266700" algn="just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fr-BE" b="0" dirty="0" smtClean="0"/>
              <a:t>Open </a:t>
            </a:r>
            <a:r>
              <a:rPr lang="fr-BE" b="0" dirty="0"/>
              <a:t>access must be effective, affordable, competitive and sustainable for researchers and innovative </a:t>
            </a:r>
            <a:r>
              <a:rPr lang="fr-BE" b="0" dirty="0" smtClean="0"/>
              <a:t>businesses</a:t>
            </a:r>
          </a:p>
        </p:txBody>
      </p:sp>
    </p:spTree>
    <p:extLst>
      <p:ext uri="{BB962C8B-B14F-4D97-AF65-F5344CB8AC3E}">
        <p14:creationId xmlns:p14="http://schemas.microsoft.com/office/powerpoint/2010/main" val="2364783080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335088" y="981075"/>
            <a:ext cx="7777162" cy="5876925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  <a:buFontTx/>
              <a:buNone/>
              <a:defRPr/>
            </a:pPr>
            <a:r>
              <a:rPr lang="en-GB" sz="1800" b="1" dirty="0" smtClean="0"/>
              <a:t>Contacts DG RTD</a:t>
            </a:r>
          </a:p>
          <a:p>
            <a:pPr algn="r" eaLnBrk="1" hangingPunct="1">
              <a:lnSpc>
                <a:spcPct val="80000"/>
              </a:lnSpc>
              <a:buFontTx/>
              <a:buNone/>
              <a:defRPr/>
            </a:pPr>
            <a:endParaRPr lang="en-GB" sz="1400" dirty="0" smtClean="0"/>
          </a:p>
          <a:p>
            <a:pPr algn="r" eaLnBrk="1" hangingPunct="1">
              <a:lnSpc>
                <a:spcPct val="80000"/>
              </a:lnSpc>
              <a:buFontTx/>
              <a:buNone/>
              <a:defRPr/>
            </a:pPr>
            <a:r>
              <a:rPr lang="en-GB" sz="1400" dirty="0" smtClean="0"/>
              <a:t>Functional mailbox: </a:t>
            </a:r>
          </a:p>
          <a:p>
            <a:pPr algn="r">
              <a:lnSpc>
                <a:spcPct val="80000"/>
              </a:lnSpc>
              <a:defRPr/>
            </a:pPr>
            <a:r>
              <a:rPr lang="en-GB" sz="1400" dirty="0"/>
              <a:t>RTD-OPEN-ACCESS@ec.europa.eu</a:t>
            </a:r>
            <a:endParaRPr lang="en-GB" sz="1400" dirty="0" smtClean="0"/>
          </a:p>
          <a:p>
            <a:pPr algn="r" eaLnBrk="1" hangingPunct="1">
              <a:lnSpc>
                <a:spcPct val="80000"/>
              </a:lnSpc>
              <a:buFontTx/>
              <a:buNone/>
              <a:defRPr/>
            </a:pPr>
            <a:endParaRPr lang="en-GB" sz="1400" dirty="0"/>
          </a:p>
          <a:p>
            <a:pPr algn="r" eaLnBrk="1" hangingPunct="1">
              <a:lnSpc>
                <a:spcPct val="80000"/>
              </a:lnSpc>
              <a:buFontTx/>
              <a:buNone/>
              <a:defRPr/>
            </a:pPr>
            <a:r>
              <a:rPr lang="en-GB" sz="1400" dirty="0" smtClean="0"/>
              <a:t>Daniel SPICHTINGER (Unit A6, DG RTD)</a:t>
            </a:r>
          </a:p>
          <a:p>
            <a:pPr algn="r" eaLnBrk="1" hangingPunct="1">
              <a:lnSpc>
                <a:spcPct val="80000"/>
              </a:lnSpc>
              <a:buFontTx/>
              <a:buNone/>
              <a:defRPr/>
            </a:pPr>
            <a:r>
              <a:rPr lang="fr-BE" sz="1400" dirty="0" smtClean="0">
                <a:hlinkClick r:id="rId2"/>
              </a:rPr>
              <a:t>daniel.spichtinger@ec.europa.eu</a:t>
            </a:r>
            <a:endParaRPr lang="fr-BE" sz="1400" dirty="0" smtClean="0"/>
          </a:p>
          <a:p>
            <a:pPr algn="r" eaLnBrk="1" hangingPunct="1">
              <a:lnSpc>
                <a:spcPct val="80000"/>
              </a:lnSpc>
              <a:buFontTx/>
              <a:buNone/>
              <a:defRPr/>
            </a:pPr>
            <a:r>
              <a:rPr lang="fr-BE" sz="1400" dirty="0" smtClean="0"/>
              <a:t> </a:t>
            </a:r>
            <a:endParaRPr lang="en-GB" sz="1400" dirty="0" smtClean="0"/>
          </a:p>
          <a:p>
            <a:pPr algn="r">
              <a:lnSpc>
                <a:spcPct val="80000"/>
              </a:lnSpc>
              <a:defRPr/>
            </a:pPr>
            <a:r>
              <a:rPr lang="en-GB" sz="1400" dirty="0"/>
              <a:t>Monica TARAZONA </a:t>
            </a:r>
            <a:r>
              <a:rPr lang="en-GB" sz="1400" dirty="0" smtClean="0"/>
              <a:t>RUA</a:t>
            </a:r>
            <a:r>
              <a:rPr lang="en-GB" sz="1400" dirty="0"/>
              <a:t>(Unit A6, DG RTD)</a:t>
            </a:r>
          </a:p>
          <a:p>
            <a:pPr algn="r">
              <a:lnSpc>
                <a:spcPct val="80000"/>
              </a:lnSpc>
              <a:defRPr/>
            </a:pPr>
            <a:r>
              <a:rPr lang="fr-FR" sz="1400" u="sng" dirty="0">
                <a:hlinkClick r:id="rId3"/>
              </a:rPr>
              <a:t>maria-monica.tarazona-rua@ec.europa.eu</a:t>
            </a:r>
            <a:endParaRPr lang="en-GB" sz="1400" dirty="0"/>
          </a:p>
          <a:p>
            <a:pPr algn="r" eaLnBrk="1" hangingPunct="1">
              <a:lnSpc>
                <a:spcPct val="80000"/>
              </a:lnSpc>
              <a:buFontTx/>
              <a:buNone/>
              <a:defRPr/>
            </a:pPr>
            <a:endParaRPr lang="en-GB" sz="1400" dirty="0" smtClean="0"/>
          </a:p>
          <a:p>
            <a:pPr marL="342900" lvl="1" indent="-342900" algn="r" eaLnBrk="1" hangingPunct="1">
              <a:lnSpc>
                <a:spcPct val="80000"/>
              </a:lnSpc>
              <a:buClr>
                <a:schemeClr val="bg1"/>
              </a:buClr>
              <a:buFontTx/>
              <a:buNone/>
              <a:defRPr/>
            </a:pPr>
            <a:r>
              <a:rPr lang="en-GB" sz="1800" b="1" dirty="0">
                <a:ea typeface="+mn-ea"/>
                <a:cs typeface="+mn-cs"/>
              </a:rPr>
              <a:t>Links</a:t>
            </a:r>
            <a:endParaRPr lang="en-GB" sz="1800" b="1" dirty="0">
              <a:ea typeface="+mn-ea"/>
              <a:cs typeface="+mn-cs"/>
              <a:hlinkClick r:id="rId4"/>
            </a:endParaRPr>
          </a:p>
          <a:p>
            <a:pPr marL="342900" lvl="1" indent="-342900" algn="r" eaLnBrk="1" hangingPunct="1">
              <a:lnSpc>
                <a:spcPct val="80000"/>
              </a:lnSpc>
              <a:buClr>
                <a:schemeClr val="bg1"/>
              </a:buClr>
              <a:buFontTx/>
              <a:buNone/>
              <a:defRPr/>
            </a:pPr>
            <a:endParaRPr lang="en-GB" sz="1400" dirty="0" smtClean="0">
              <a:ea typeface="MS PGothic" pitchFamily="34" charset="-128"/>
            </a:endParaRPr>
          </a:p>
          <a:p>
            <a:pPr marL="342900" lvl="1" indent="-342900" algn="r" eaLnBrk="1" hangingPunct="1">
              <a:lnSpc>
                <a:spcPct val="80000"/>
              </a:lnSpc>
              <a:buClr>
                <a:schemeClr val="bg1"/>
              </a:buClr>
              <a:buFontTx/>
              <a:buNone/>
              <a:defRPr/>
            </a:pPr>
            <a:r>
              <a:rPr lang="en-GB" sz="1400" b="1" dirty="0" smtClean="0">
                <a:ea typeface="MS PGothic" pitchFamily="34" charset="-128"/>
              </a:rPr>
              <a:t>EC OA website </a:t>
            </a:r>
            <a:endParaRPr lang="en-GB" sz="1400" b="1" dirty="0" smtClean="0">
              <a:ea typeface="MS PGothic" pitchFamily="34" charset="-128"/>
              <a:hlinkClick r:id="rId4"/>
            </a:endParaRPr>
          </a:p>
          <a:p>
            <a:pPr marL="342900" lvl="1" indent="-342900" algn="r" eaLnBrk="1" hangingPunct="1">
              <a:lnSpc>
                <a:spcPct val="80000"/>
              </a:lnSpc>
              <a:buClr>
                <a:schemeClr val="bg1"/>
              </a:buClr>
              <a:buFontTx/>
              <a:buNone/>
              <a:defRPr/>
            </a:pPr>
            <a:r>
              <a:rPr lang="en-GB" sz="1400" b="0" dirty="0" smtClean="0">
                <a:ea typeface="MS PGothic" pitchFamily="34" charset="-128"/>
                <a:hlinkClick r:id="rId4"/>
              </a:rPr>
              <a:t>http://ec.europa.eu/research/science-society/open_access</a:t>
            </a:r>
            <a:endParaRPr lang="en-GB" sz="1400" b="0" dirty="0" smtClean="0">
              <a:ea typeface="MS PGothic" pitchFamily="34" charset="-128"/>
            </a:endParaRPr>
          </a:p>
          <a:p>
            <a:pPr marL="342900" lvl="1" indent="-342900" algn="r">
              <a:lnSpc>
                <a:spcPct val="80000"/>
              </a:lnSpc>
              <a:buClr>
                <a:schemeClr val="bg1"/>
              </a:buClr>
              <a:buNone/>
              <a:defRPr/>
            </a:pPr>
            <a:endParaRPr lang="en-GB" sz="1400" b="1" dirty="0" smtClean="0">
              <a:ea typeface="MS PGothic" pitchFamily="34" charset="-128"/>
              <a:sym typeface="Wingdings" pitchFamily="2" charset="2"/>
            </a:endParaRPr>
          </a:p>
          <a:p>
            <a:pPr marL="342900" lvl="1" indent="-342900" algn="r">
              <a:lnSpc>
                <a:spcPct val="80000"/>
              </a:lnSpc>
              <a:buClr>
                <a:schemeClr val="bg1"/>
              </a:buClr>
              <a:buNone/>
              <a:defRPr/>
            </a:pPr>
            <a:r>
              <a:rPr lang="en-GB" sz="1400" b="1" dirty="0" smtClean="0">
                <a:ea typeface="MS PGothic" pitchFamily="34" charset="-128"/>
                <a:sym typeface="Wingdings" pitchFamily="2" charset="2"/>
              </a:rPr>
              <a:t>Open Access Resources: Links (</a:t>
            </a:r>
            <a:r>
              <a:rPr lang="en-GB" sz="1400" b="1" dirty="0" err="1" smtClean="0">
                <a:ea typeface="MS PGothic" pitchFamily="34" charset="-128"/>
                <a:sym typeface="Wingdings" pitchFamily="2" charset="2"/>
              </a:rPr>
              <a:t>Netvibes</a:t>
            </a:r>
            <a:r>
              <a:rPr lang="en-GB" sz="1400" b="1" dirty="0" smtClean="0">
                <a:ea typeface="MS PGothic" pitchFamily="34" charset="-128"/>
                <a:sym typeface="Wingdings" pitchFamily="2" charset="2"/>
              </a:rPr>
              <a:t> – EC Central Library)</a:t>
            </a:r>
            <a:endParaRPr lang="en-GB" sz="1400" b="1" dirty="0" smtClean="0">
              <a:ea typeface="MS PGothic" pitchFamily="34" charset="-128"/>
              <a:sym typeface="Wingdings" pitchFamily="2" charset="2"/>
              <a:hlinkClick r:id="rId5"/>
            </a:endParaRPr>
          </a:p>
          <a:p>
            <a:pPr marL="342900" lvl="1" indent="-342900" algn="r">
              <a:lnSpc>
                <a:spcPct val="80000"/>
              </a:lnSpc>
              <a:buClr>
                <a:schemeClr val="bg1"/>
              </a:buClr>
              <a:buNone/>
              <a:defRPr/>
            </a:pPr>
            <a:r>
              <a:rPr lang="en-GB" sz="1400" dirty="0" smtClean="0">
                <a:ea typeface="MS PGothic" pitchFamily="34" charset="-128"/>
                <a:sym typeface="Wingdings" pitchFamily="2" charset="2"/>
                <a:hlinkClick r:id="rId5"/>
              </a:rPr>
              <a:t>http</a:t>
            </a:r>
            <a:r>
              <a:rPr lang="en-GB" sz="1400" dirty="0">
                <a:ea typeface="MS PGothic" pitchFamily="34" charset="-128"/>
                <a:sym typeface="Wingdings" pitchFamily="2" charset="2"/>
                <a:hlinkClick r:id="rId5"/>
              </a:rPr>
              <a:t>://www.netvibes.com/open-access</a:t>
            </a:r>
            <a:endParaRPr lang="en-GB" sz="1400" dirty="0">
              <a:ea typeface="MS PGothic" pitchFamily="34" charset="-128"/>
              <a:sym typeface="Wingdings" pitchFamily="2" charset="2"/>
            </a:endParaRPr>
          </a:p>
          <a:p>
            <a:pPr marL="342900" lvl="1" indent="-342900" algn="r" eaLnBrk="1" hangingPunct="1">
              <a:lnSpc>
                <a:spcPct val="80000"/>
              </a:lnSpc>
              <a:buClr>
                <a:schemeClr val="bg1"/>
              </a:buClr>
              <a:buFontTx/>
              <a:buNone/>
              <a:defRPr/>
            </a:pPr>
            <a:endParaRPr lang="en-GB" sz="1400" b="0" dirty="0" smtClean="0">
              <a:ea typeface="MS PGothic" pitchFamily="34" charset="-128"/>
            </a:endParaRPr>
          </a:p>
          <a:p>
            <a:pPr marL="342900" lvl="1" indent="-342900" algn="r">
              <a:lnSpc>
                <a:spcPct val="80000"/>
              </a:lnSpc>
              <a:buClr>
                <a:schemeClr val="bg1"/>
              </a:buClr>
              <a:buNone/>
              <a:defRPr/>
            </a:pPr>
            <a:r>
              <a:rPr lang="en-GB" sz="1400" b="1" dirty="0" smtClean="0">
                <a:ea typeface="MS PGothic" pitchFamily="34" charset="-128"/>
              </a:rPr>
              <a:t>Study </a:t>
            </a:r>
            <a:r>
              <a:rPr lang="en-GB" sz="1400" b="1" dirty="0">
                <a:ea typeface="MS PGothic" pitchFamily="34" charset="-128"/>
              </a:rPr>
              <a:t>to measure growth of OA</a:t>
            </a:r>
          </a:p>
          <a:p>
            <a:pPr marL="342900" lvl="1" indent="-342900" algn="r">
              <a:lnSpc>
                <a:spcPct val="80000"/>
              </a:lnSpc>
              <a:buClr>
                <a:schemeClr val="bg1"/>
              </a:buClr>
              <a:buNone/>
              <a:defRPr/>
            </a:pPr>
            <a:r>
              <a:rPr lang="en-GB" sz="1400" dirty="0">
                <a:hlinkClick r:id="rId6"/>
              </a:rPr>
              <a:t>http://europa.eu/rapid/press-release_IP-13-786_en.htm</a:t>
            </a:r>
            <a:endParaRPr lang="en-GB" sz="1400" dirty="0"/>
          </a:p>
          <a:p>
            <a:pPr marL="342900" lvl="1" indent="-342900" algn="r" eaLnBrk="1" hangingPunct="1">
              <a:lnSpc>
                <a:spcPct val="80000"/>
              </a:lnSpc>
              <a:buClr>
                <a:schemeClr val="bg1"/>
              </a:buClr>
              <a:buFontTx/>
              <a:buNone/>
              <a:defRPr/>
            </a:pPr>
            <a:endParaRPr lang="en-GB" sz="1400" dirty="0" smtClean="0">
              <a:ea typeface="MS PGothic" pitchFamily="34" charset="-128"/>
            </a:endParaRPr>
          </a:p>
          <a:p>
            <a:pPr marL="342900" lvl="1" indent="-342900" algn="r" eaLnBrk="1" hangingPunct="1">
              <a:lnSpc>
                <a:spcPct val="80000"/>
              </a:lnSpc>
              <a:buClr>
                <a:schemeClr val="bg1"/>
              </a:buClr>
              <a:buFontTx/>
              <a:buNone/>
              <a:defRPr/>
            </a:pPr>
            <a:r>
              <a:rPr lang="en-GB" sz="1400" b="1" dirty="0" smtClean="0">
                <a:ea typeface="MS PGothic" pitchFamily="34" charset="-128"/>
              </a:rPr>
              <a:t>H2020 guidance</a:t>
            </a:r>
          </a:p>
          <a:p>
            <a:pPr marL="342900" lvl="1" indent="-342900" algn="r">
              <a:lnSpc>
                <a:spcPct val="80000"/>
              </a:lnSpc>
              <a:buClr>
                <a:schemeClr val="bg1"/>
              </a:buClr>
              <a:buNone/>
              <a:defRPr/>
            </a:pPr>
            <a:r>
              <a:rPr lang="en-GB" sz="1400" u="sng" dirty="0">
                <a:hlinkClick r:id="rId7"/>
              </a:rPr>
              <a:t>http://</a:t>
            </a:r>
            <a:r>
              <a:rPr lang="en-GB" sz="1400" u="sng" dirty="0" smtClean="0">
                <a:hlinkClick r:id="rId7"/>
              </a:rPr>
              <a:t>ec.europa.eu/research/participants/data/ref/h2020/grants_manual/hi/oa_pilot/h2020-hi-oa-pilot-guide_en.pdf</a:t>
            </a:r>
            <a:endParaRPr lang="en-GB" sz="1400" u="sng" dirty="0" smtClean="0"/>
          </a:p>
          <a:p>
            <a:pPr marL="342900" lvl="1" indent="-342900" algn="r">
              <a:lnSpc>
                <a:spcPct val="80000"/>
              </a:lnSpc>
              <a:buClr>
                <a:schemeClr val="bg1"/>
              </a:buClr>
              <a:buNone/>
              <a:defRPr/>
            </a:pPr>
            <a:r>
              <a:rPr lang="en-GB" sz="1400" u="sng" dirty="0"/>
              <a:t>http://ec.europa.eu/research/participants/data/ref/h2020/grants_manual/hi/oa_pilot/h2020-hi-oa-data-mgt_en.pdf</a:t>
            </a:r>
            <a:endParaRPr lang="en-GB" sz="1400" u="sng" dirty="0" smtClean="0"/>
          </a:p>
          <a:p>
            <a:pPr marL="342900" lvl="1" indent="-342900" algn="r" eaLnBrk="1" hangingPunct="1">
              <a:lnSpc>
                <a:spcPct val="80000"/>
              </a:lnSpc>
              <a:buClr>
                <a:schemeClr val="bg1"/>
              </a:buClr>
              <a:buFontTx/>
              <a:buNone/>
              <a:defRPr/>
            </a:pPr>
            <a:endParaRPr lang="en-GB" sz="1400" dirty="0">
              <a:ea typeface="MS PGothic" pitchFamily="34" charset="-128"/>
            </a:endParaRPr>
          </a:p>
          <a:p>
            <a:pPr marL="342900" lvl="1" indent="-342900" algn="r" eaLnBrk="1" hangingPunct="1">
              <a:lnSpc>
                <a:spcPct val="80000"/>
              </a:lnSpc>
              <a:buClr>
                <a:schemeClr val="bg1"/>
              </a:buClr>
              <a:buFontTx/>
              <a:buNone/>
              <a:defRPr/>
            </a:pPr>
            <a:endParaRPr lang="en-GB" sz="1400" dirty="0" smtClean="0">
              <a:ea typeface="MS PGothic" pitchFamily="34" charset="-128"/>
            </a:endParaRPr>
          </a:p>
          <a:p>
            <a:pPr marL="342900" lvl="1" indent="-342900" algn="r" eaLnBrk="1" hangingPunct="1">
              <a:lnSpc>
                <a:spcPct val="80000"/>
              </a:lnSpc>
              <a:buClr>
                <a:schemeClr val="bg1"/>
              </a:buClr>
              <a:buFontTx/>
              <a:buNone/>
              <a:defRPr/>
            </a:pPr>
            <a:r>
              <a:rPr lang="en-GB" sz="1400" dirty="0" smtClean="0">
                <a:ea typeface="MS PGothic" pitchFamily="34" charset="-128"/>
              </a:rPr>
              <a:t> </a:t>
            </a:r>
            <a:endParaRPr lang="en-GB" sz="1400" b="0" dirty="0" smtClean="0">
              <a:ea typeface="MS PGothic" pitchFamily="34" charset="-128"/>
            </a:endParaRPr>
          </a:p>
          <a:p>
            <a:pPr marL="342900" lvl="1" indent="-342900" algn="r" eaLnBrk="1" hangingPunct="1">
              <a:lnSpc>
                <a:spcPct val="80000"/>
              </a:lnSpc>
              <a:buClr>
                <a:schemeClr val="bg1"/>
              </a:buClr>
              <a:buFontTx/>
              <a:buNone/>
              <a:defRPr/>
            </a:pPr>
            <a:endParaRPr lang="en-GB" sz="1400" b="0" dirty="0"/>
          </a:p>
          <a:p>
            <a:pPr marL="342900" lvl="1" indent="-342900" algn="r" eaLnBrk="1" hangingPunct="1">
              <a:lnSpc>
                <a:spcPct val="80000"/>
              </a:lnSpc>
              <a:buClr>
                <a:schemeClr val="bg1"/>
              </a:buClr>
              <a:buFontTx/>
              <a:buNone/>
              <a:defRPr/>
            </a:pPr>
            <a:endParaRPr lang="en-GB" sz="1400" b="0" dirty="0"/>
          </a:p>
          <a:p>
            <a:pPr marL="342900" lvl="1" indent="-342900" algn="r" eaLnBrk="1" hangingPunct="1">
              <a:lnSpc>
                <a:spcPct val="80000"/>
              </a:lnSpc>
              <a:buClr>
                <a:schemeClr val="bg1"/>
              </a:buClr>
              <a:buFontTx/>
              <a:buNone/>
              <a:defRPr/>
            </a:pPr>
            <a:endParaRPr lang="en-GB" sz="1400" b="0" dirty="0"/>
          </a:p>
          <a:p>
            <a:pPr marL="342900" lvl="1" indent="-342900" algn="r" eaLnBrk="1" hangingPunct="1">
              <a:lnSpc>
                <a:spcPct val="80000"/>
              </a:lnSpc>
              <a:buClr>
                <a:schemeClr val="bg1"/>
              </a:buClr>
              <a:buFontTx/>
              <a:buNone/>
              <a:defRPr/>
            </a:pPr>
            <a:endParaRPr lang="en-GB" sz="1400" b="0" dirty="0" smtClean="0"/>
          </a:p>
          <a:p>
            <a:pPr marL="342900" lvl="1" indent="-342900" algn="r" eaLnBrk="1" hangingPunct="1">
              <a:lnSpc>
                <a:spcPct val="80000"/>
              </a:lnSpc>
              <a:buClr>
                <a:schemeClr val="bg1"/>
              </a:buClr>
              <a:buFontTx/>
              <a:buNone/>
              <a:defRPr/>
            </a:pPr>
            <a:endParaRPr lang="en-GB" sz="1400" dirty="0" smtClean="0">
              <a:ea typeface="MS PGothic" pitchFamily="34" charset="-128"/>
            </a:endParaRPr>
          </a:p>
          <a:p>
            <a:pPr marL="342900" lvl="1" indent="-342900" algn="r" eaLnBrk="1" hangingPunct="1">
              <a:lnSpc>
                <a:spcPct val="80000"/>
              </a:lnSpc>
              <a:buClr>
                <a:schemeClr val="bg1"/>
              </a:buClr>
              <a:buFontTx/>
              <a:buNone/>
              <a:defRPr/>
            </a:pPr>
            <a:endParaRPr lang="en-GB" sz="1400" dirty="0" smtClean="0"/>
          </a:p>
          <a:p>
            <a:pPr algn="r" eaLnBrk="1" hangingPunct="1">
              <a:lnSpc>
                <a:spcPct val="80000"/>
              </a:lnSpc>
              <a:buFontTx/>
              <a:buNone/>
              <a:defRPr/>
            </a:pPr>
            <a:endParaRPr lang="fr-BE" sz="1400" dirty="0" smtClean="0"/>
          </a:p>
          <a:p>
            <a:pPr algn="r" eaLnBrk="1" hangingPunct="1">
              <a:lnSpc>
                <a:spcPct val="80000"/>
              </a:lnSpc>
              <a:buFontTx/>
              <a:buNone/>
              <a:defRPr/>
            </a:pPr>
            <a:endParaRPr lang="en-GB" sz="1400" dirty="0" smtClean="0">
              <a:solidFill>
                <a:schemeClr val="accent2"/>
              </a:solidFill>
            </a:endParaRPr>
          </a:p>
        </p:txBody>
      </p:sp>
      <p:pic>
        <p:nvPicPr>
          <p:cNvPr id="25603" name="Picture 4" descr="OpenAccessEC_logo_small"/>
          <p:cNvPicPr>
            <a:picLocks noGrp="1" noChangeAspect="1" noChangeArrowheads="1"/>
          </p:cNvPicPr>
          <p:nvPr>
            <p:ph sz="half"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3608" y="1988840"/>
            <a:ext cx="2051051" cy="1706194"/>
          </a:xfrm>
        </p:spPr>
      </p:pic>
      <p:sp>
        <p:nvSpPr>
          <p:cNvPr id="25604" name="Rectangle 6"/>
          <p:cNvSpPr>
            <a:spLocks noGrp="1" noChangeArrowheads="1"/>
          </p:cNvSpPr>
          <p:nvPr>
            <p:ph type="title"/>
          </p:nvPr>
        </p:nvSpPr>
        <p:spPr>
          <a:xfrm>
            <a:off x="-108520" y="1412776"/>
            <a:ext cx="4103353" cy="936625"/>
          </a:xfrm>
          <a:noFill/>
        </p:spPr>
        <p:txBody>
          <a:bodyPr/>
          <a:lstStyle/>
          <a:p>
            <a:pPr indent="0" eaLnBrk="1" hangingPunct="1"/>
            <a:r>
              <a:rPr lang="fr-BE" sz="2000" dirty="0" err="1" smtClean="0"/>
              <a:t>We</a:t>
            </a:r>
            <a:r>
              <a:rPr lang="fr-BE" sz="2000" dirty="0" smtClean="0"/>
              <a:t> </a:t>
            </a:r>
            <a:r>
              <a:rPr lang="fr-BE" sz="2000" dirty="0" err="1" smtClean="0"/>
              <a:t>welcome</a:t>
            </a:r>
            <a:r>
              <a:rPr lang="fr-BE" sz="2000" dirty="0" smtClean="0"/>
              <a:t> </a:t>
            </a:r>
            <a:r>
              <a:rPr lang="fr-BE" sz="2000" dirty="0" err="1" smtClean="0"/>
              <a:t>your</a:t>
            </a:r>
            <a:r>
              <a:rPr lang="fr-BE" sz="2000" dirty="0" smtClean="0"/>
              <a:t> input</a:t>
            </a:r>
            <a:r>
              <a:rPr lang="fr-BE" dirty="0" smtClean="0"/>
              <a:t/>
            </a:r>
            <a:br>
              <a:rPr lang="fr-BE" dirty="0" smtClean="0"/>
            </a:br>
            <a:endParaRPr lang="en-GB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55576" y="3789040"/>
            <a:ext cx="2376487" cy="750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fr-BE" sz="1800" i="1" dirty="0" err="1">
                <a:solidFill>
                  <a:srgbClr val="0F5494"/>
                </a:solidFill>
                <a:latin typeface="+mn-lt"/>
              </a:rPr>
              <a:t>Twitter</a:t>
            </a:r>
            <a:r>
              <a:rPr lang="fr-BE" sz="1800" i="1" dirty="0">
                <a:solidFill>
                  <a:srgbClr val="0F5494"/>
                </a:solidFill>
                <a:latin typeface="+mn-lt"/>
              </a:rPr>
              <a:t>:</a:t>
            </a:r>
          </a:p>
          <a:p>
            <a:pPr>
              <a:lnSpc>
                <a:spcPct val="80000"/>
              </a:lnSpc>
              <a:defRPr/>
            </a:pPr>
            <a:r>
              <a:rPr lang="fr-BE" sz="1800" i="1" dirty="0">
                <a:solidFill>
                  <a:srgbClr val="0F5494"/>
                </a:solidFill>
                <a:latin typeface="+mn-lt"/>
              </a:rPr>
              <a:t>@</a:t>
            </a:r>
            <a:r>
              <a:rPr lang="fr-BE" sz="1800" i="1" dirty="0" err="1">
                <a:solidFill>
                  <a:srgbClr val="0F5494"/>
                </a:solidFill>
                <a:latin typeface="+mn-lt"/>
              </a:rPr>
              <a:t>OpenAccessEC</a:t>
            </a:r>
            <a:endParaRPr lang="fr-BE" sz="1800" i="1" dirty="0">
              <a:solidFill>
                <a:srgbClr val="0F5494"/>
              </a:solidFill>
              <a:latin typeface="+mn-lt"/>
            </a:endParaRPr>
          </a:p>
          <a:p>
            <a:pPr>
              <a:defRPr/>
            </a:pP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7679688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569200" cy="936625"/>
          </a:xfrm>
        </p:spPr>
        <p:txBody>
          <a:bodyPr/>
          <a:lstStyle/>
          <a:p>
            <a:r>
              <a:rPr lang="fr-BE" dirty="0" err="1" smtClean="0">
                <a:ea typeface="MS PGothic" pitchFamily="34" charset="-128"/>
              </a:rPr>
              <a:t>What</a:t>
            </a:r>
            <a:r>
              <a:rPr lang="fr-BE" dirty="0" smtClean="0">
                <a:ea typeface="MS PGothic" pitchFamily="34" charset="-128"/>
              </a:rPr>
              <a:t> </a:t>
            </a:r>
            <a:r>
              <a:rPr lang="fr-BE" dirty="0">
                <a:ea typeface="MS PGothic" pitchFamily="34" charset="-128"/>
              </a:rPr>
              <a:t>do</a:t>
            </a:r>
            <a:r>
              <a:rPr lang="fr-BE" dirty="0" smtClean="0">
                <a:ea typeface="MS PGothic" pitchFamily="34" charset="-128"/>
              </a:rPr>
              <a:t> </a:t>
            </a:r>
            <a:r>
              <a:rPr lang="fr-BE" dirty="0" err="1" smtClean="0">
                <a:ea typeface="MS PGothic" pitchFamily="34" charset="-128"/>
              </a:rPr>
              <a:t>we</a:t>
            </a:r>
            <a:r>
              <a:rPr lang="fr-BE" dirty="0" smtClean="0">
                <a:ea typeface="MS PGothic" pitchFamily="34" charset="-128"/>
              </a:rPr>
              <a:t> </a:t>
            </a:r>
            <a:r>
              <a:rPr lang="fr-BE" dirty="0" err="1" smtClean="0">
                <a:ea typeface="MS PGothic" pitchFamily="34" charset="-128"/>
              </a:rPr>
              <a:t>understand</a:t>
            </a:r>
            <a:r>
              <a:rPr lang="fr-BE" dirty="0" smtClean="0">
                <a:ea typeface="MS PGothic" pitchFamily="34" charset="-128"/>
              </a:rPr>
              <a:t> by OA?</a:t>
            </a:r>
            <a:endParaRPr lang="en-GB" dirty="0" smtClean="0">
              <a:ea typeface="MS PGothic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8" cy="4536504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1800" b="1" dirty="0" smtClean="0"/>
              <a:t>OA = online access at no charge to the user</a:t>
            </a:r>
          </a:p>
          <a:p>
            <a:pPr lvl="1">
              <a:defRPr/>
            </a:pPr>
            <a:r>
              <a:rPr lang="en-GB" sz="1800" b="0" dirty="0" smtClean="0">
                <a:ea typeface="ＭＳ Ｐゴシック" charset="0"/>
              </a:rPr>
              <a:t>to peer-reviewed scientific publications </a:t>
            </a:r>
            <a:endParaRPr lang="en-GB" sz="1800" dirty="0">
              <a:ea typeface="ＭＳ Ｐゴシック" charset="0"/>
            </a:endParaRPr>
          </a:p>
          <a:p>
            <a:pPr lvl="1">
              <a:defRPr/>
            </a:pPr>
            <a:r>
              <a:rPr lang="en-GB" sz="1800" b="0" dirty="0" smtClean="0">
                <a:ea typeface="ＭＳ Ｐゴシック" charset="0"/>
              </a:rPr>
              <a:t>to research data</a:t>
            </a:r>
          </a:p>
          <a:p>
            <a:pPr marL="457200" lvl="1" indent="0">
              <a:buNone/>
              <a:defRPr/>
            </a:pPr>
            <a:endParaRPr lang="en-GB" sz="1800" b="1" dirty="0" smtClean="0"/>
          </a:p>
          <a:p>
            <a:pPr marL="0" indent="0">
              <a:buFontTx/>
              <a:buNone/>
              <a:defRPr/>
            </a:pPr>
            <a:r>
              <a:rPr lang="en-GB" sz="1800" b="1" dirty="0" smtClean="0"/>
              <a:t>Two main OA publishing business models</a:t>
            </a:r>
            <a:endParaRPr lang="en-GB" sz="1800" b="1" dirty="0" smtClean="0">
              <a:solidFill>
                <a:srgbClr val="00B050"/>
              </a:solidFill>
              <a:ea typeface="ＭＳ Ｐゴシック" charset="0"/>
            </a:endParaRPr>
          </a:p>
          <a:p>
            <a:pPr lvl="1">
              <a:defRPr/>
            </a:pPr>
            <a:r>
              <a:rPr lang="en-GB" sz="1800" b="1" dirty="0" smtClean="0">
                <a:solidFill>
                  <a:srgbClr val="00B050"/>
                </a:solidFill>
                <a:ea typeface="ＭＳ Ｐゴシック" charset="0"/>
              </a:rPr>
              <a:t>Self-archiving</a:t>
            </a:r>
            <a:r>
              <a:rPr lang="en-GB" sz="1800" b="0" dirty="0" smtClean="0">
                <a:ea typeface="ＭＳ Ｐゴシック" charset="0"/>
              </a:rPr>
              <a:t>: 'traditional' publication plus deposit </a:t>
            </a:r>
            <a:r>
              <a:rPr lang="en-GB" sz="1800" b="0" dirty="0">
                <a:ea typeface="ＭＳ Ｐゴシック" charset="0"/>
              </a:rPr>
              <a:t>of </a:t>
            </a:r>
            <a:r>
              <a:rPr lang="en-GB" sz="1800" b="0" dirty="0" smtClean="0">
                <a:ea typeface="ＭＳ Ｐゴシック" charset="0"/>
              </a:rPr>
              <a:t>manuscripts in a repository ('Green OA</a:t>
            </a:r>
            <a:r>
              <a:rPr lang="en-GB" sz="1800" dirty="0" smtClean="0">
                <a:ea typeface="ＭＳ Ｐゴシック" charset="0"/>
              </a:rPr>
              <a:t>'</a:t>
            </a:r>
            <a:r>
              <a:rPr lang="en-GB" sz="1800" b="0" dirty="0" smtClean="0">
                <a:ea typeface="ＭＳ Ｐゴシック" charset="0"/>
              </a:rPr>
              <a:t>)</a:t>
            </a:r>
          </a:p>
          <a:p>
            <a:pPr lvl="2">
              <a:defRPr/>
            </a:pPr>
            <a:r>
              <a:rPr lang="en-GB" dirty="0"/>
              <a:t>Both versions contain the same peer-reviewed content, but may be differently formatted</a:t>
            </a:r>
          </a:p>
          <a:p>
            <a:pPr marL="457200" lvl="1" indent="0">
              <a:buNone/>
              <a:defRPr/>
            </a:pPr>
            <a:endParaRPr lang="en-GB" sz="1800" b="0" dirty="0">
              <a:ea typeface="ＭＳ Ｐゴシック" charset="0"/>
            </a:endParaRPr>
          </a:p>
          <a:p>
            <a:pPr lvl="1">
              <a:defRPr/>
            </a:pPr>
            <a:r>
              <a:rPr lang="en-GB" sz="1800" b="1" dirty="0" smtClean="0">
                <a:solidFill>
                  <a:srgbClr val="FFC000"/>
                </a:solidFill>
                <a:ea typeface="ＭＳ Ｐゴシック" charset="0"/>
              </a:rPr>
              <a:t>OA publishing</a:t>
            </a:r>
            <a:r>
              <a:rPr lang="en-GB" sz="1800" b="0" dirty="0" smtClean="0">
                <a:ea typeface="ＭＳ Ｐゴシック" charset="0"/>
              </a:rPr>
              <a:t>: </a:t>
            </a:r>
            <a:r>
              <a:rPr lang="en-GB" sz="1800" dirty="0" smtClean="0">
                <a:solidFill>
                  <a:srgbClr val="FFC000"/>
                </a:solidFill>
                <a:ea typeface="ＭＳ Ｐゴシック" charset="0"/>
              </a:rPr>
              <a:t>immediate OA</a:t>
            </a:r>
            <a:r>
              <a:rPr lang="en-GB" sz="1800" b="0" dirty="0" smtClean="0">
                <a:ea typeface="ＭＳ Ｐゴシック" charset="0"/>
              </a:rPr>
              <a:t> provided </a:t>
            </a:r>
            <a:r>
              <a:rPr lang="en-GB" sz="1800" b="0" dirty="0">
                <a:ea typeface="ＭＳ Ｐゴシック" charset="0"/>
              </a:rPr>
              <a:t>by </a:t>
            </a:r>
            <a:r>
              <a:rPr lang="en-GB" sz="1800" b="0" dirty="0" smtClean="0">
                <a:ea typeface="ＭＳ Ｐゴシック" charset="0"/>
              </a:rPr>
              <a:t>publisher ('Gold OA')</a:t>
            </a:r>
          </a:p>
          <a:p>
            <a:pPr lvl="2">
              <a:defRPr/>
            </a:pPr>
            <a:r>
              <a:rPr lang="fr-BE" sz="1400" dirty="0" smtClean="0">
                <a:ea typeface="ＭＳ Ｐゴシック" charset="0"/>
              </a:rPr>
              <a:t>	</a:t>
            </a:r>
            <a:r>
              <a:rPr lang="fr-BE" sz="1800" dirty="0" err="1" smtClean="0">
                <a:ea typeface="ＭＳ Ｐゴシック" charset="0"/>
              </a:rPr>
              <a:t>usually</a:t>
            </a:r>
            <a:r>
              <a:rPr lang="fr-BE" sz="1800" dirty="0" smtClean="0">
                <a:ea typeface="ＭＳ Ｐゴシック" charset="0"/>
              </a:rPr>
              <a:t>, but not </a:t>
            </a:r>
            <a:r>
              <a:rPr lang="fr-BE" sz="1800" dirty="0" err="1" smtClean="0">
                <a:ea typeface="ＭＳ Ｐゴシック" charset="0"/>
              </a:rPr>
              <a:t>always</a:t>
            </a:r>
            <a:r>
              <a:rPr lang="fr-BE" sz="1800" dirty="0" smtClean="0">
                <a:ea typeface="ＭＳ Ｐゴシック" charset="0"/>
              </a:rPr>
              <a:t>, '</a:t>
            </a:r>
            <a:r>
              <a:rPr lang="fr-BE" sz="1800" dirty="0" err="1" smtClean="0">
                <a:ea typeface="ＭＳ Ｐゴシック" charset="0"/>
              </a:rPr>
              <a:t>Author-pay</a:t>
            </a:r>
            <a:r>
              <a:rPr lang="fr-BE" sz="1800" dirty="0" smtClean="0">
                <a:ea typeface="ＭＳ Ｐゴシック" charset="0"/>
              </a:rPr>
              <a:t>' model (APC)</a:t>
            </a:r>
          </a:p>
          <a:p>
            <a:pPr lvl="2">
              <a:defRPr/>
            </a:pPr>
            <a:r>
              <a:rPr lang="en-GB" dirty="0" smtClean="0"/>
              <a:t>	some </a:t>
            </a:r>
            <a:r>
              <a:rPr lang="en-GB" dirty="0"/>
              <a:t>journals offer both subscriptions and open access publishing to selected on-line articles (hybrid journals)</a:t>
            </a:r>
            <a:endParaRPr lang="en-GB" u="sng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lvl="2">
              <a:defRPr/>
            </a:pPr>
            <a:endParaRPr lang="fr-BE" sz="1400" dirty="0" smtClean="0">
              <a:ea typeface="ＭＳ Ｐゴシック" charset="0"/>
            </a:endParaRPr>
          </a:p>
          <a:p>
            <a:pPr lvl="2">
              <a:defRPr/>
            </a:pPr>
            <a:endParaRPr lang="en-GB" sz="1000" dirty="0" smtClean="0">
              <a:ea typeface="ＭＳ Ｐゴシック" charset="0"/>
            </a:endParaRPr>
          </a:p>
          <a:p>
            <a:pPr lvl="2">
              <a:defRPr/>
            </a:pPr>
            <a:endParaRPr lang="en-GB" sz="1400" b="0" dirty="0" smtClean="0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856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569200" cy="936625"/>
          </a:xfrm>
        </p:spPr>
        <p:txBody>
          <a:bodyPr/>
          <a:lstStyle/>
          <a:p>
            <a:pPr lvl="1"/>
            <a:r>
              <a:rPr lang="en-GB" dirty="0">
                <a:latin typeface="+mj-lt"/>
                <a:ea typeface="MS PGothic" pitchFamily="34" charset="-128"/>
                <a:cs typeface="+mj-cs"/>
              </a:rPr>
              <a:t>What OA is NOT </a:t>
            </a:r>
            <a:br>
              <a:rPr lang="en-GB" dirty="0">
                <a:latin typeface="+mj-lt"/>
                <a:ea typeface="MS PGothic" pitchFamily="34" charset="-128"/>
                <a:cs typeface="+mj-cs"/>
              </a:rPr>
            </a:br>
            <a:endParaRPr lang="en-GB" dirty="0">
              <a:latin typeface="+mj-lt"/>
              <a:ea typeface="MS PGothic" pitchFamily="34" charset="-128"/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4536504"/>
          </a:xfrm>
        </p:spPr>
        <p:txBody>
          <a:bodyPr/>
          <a:lstStyle/>
          <a:p>
            <a:pPr lvl="2">
              <a:defRPr/>
            </a:pPr>
            <a:endParaRPr lang="en-GB" sz="1000" dirty="0" smtClean="0">
              <a:ea typeface="ＭＳ Ｐゴシック" charset="0"/>
            </a:endParaRPr>
          </a:p>
          <a:p>
            <a:pPr lvl="1">
              <a:defRPr/>
            </a:pPr>
            <a:r>
              <a:rPr lang="en-GB" sz="1800" dirty="0" smtClean="0">
                <a:ea typeface="ＭＳ Ｐゴシック" charset="0"/>
              </a:rPr>
              <a:t>Not </a:t>
            </a:r>
            <a:r>
              <a:rPr lang="en-GB" sz="1800" dirty="0">
                <a:ea typeface="ＭＳ Ｐゴシック" charset="0"/>
              </a:rPr>
              <a:t>an obligation to publish</a:t>
            </a:r>
          </a:p>
          <a:p>
            <a:pPr lvl="1">
              <a:defRPr/>
            </a:pPr>
            <a:r>
              <a:rPr lang="en-GB" sz="1800" dirty="0">
                <a:ea typeface="ＭＳ Ｐゴシック" charset="0"/>
              </a:rPr>
              <a:t>Not at odds with </a:t>
            </a:r>
            <a:r>
              <a:rPr lang="en-GB" sz="1800" dirty="0" smtClean="0">
                <a:ea typeface="ＭＳ Ｐゴシック" charset="0"/>
              </a:rPr>
              <a:t>patenting (see graph)</a:t>
            </a:r>
            <a:endParaRPr lang="en-GB" sz="1800" dirty="0">
              <a:ea typeface="ＭＳ Ｐゴシック" charset="0"/>
            </a:endParaRPr>
          </a:p>
          <a:p>
            <a:pPr lvl="1">
              <a:defRPr/>
            </a:pPr>
            <a:r>
              <a:rPr lang="en-GB" sz="1800" dirty="0">
                <a:ea typeface="ＭＳ Ｐゴシック" charset="0"/>
              </a:rPr>
              <a:t>OA publications go the same peer review process</a:t>
            </a:r>
          </a:p>
          <a:p>
            <a:pPr lvl="2">
              <a:defRPr/>
            </a:pPr>
            <a:endParaRPr lang="en-GB" sz="1400" b="0" dirty="0" smtClean="0">
              <a:ea typeface="ＭＳ Ｐゴシック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74090"/>
            <a:ext cx="7740352" cy="3758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499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European Commission is a...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978896" cy="3816945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GB" sz="1800" dirty="0"/>
              <a:t>Policy maker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GB" sz="1800" dirty="0" smtClean="0"/>
              <a:t>It proposes </a:t>
            </a:r>
            <a:r>
              <a:rPr lang="en-GB" sz="1800" dirty="0"/>
              <a:t>EU legislation &amp; legislates with other EU institutions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GB" sz="1800" dirty="0" smtClean="0"/>
              <a:t>It invites </a:t>
            </a:r>
            <a:r>
              <a:rPr lang="en-GB" sz="1800" dirty="0"/>
              <a:t>Member States to act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endParaRPr lang="en-GB" sz="800" dirty="0"/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GB" sz="1800" dirty="0"/>
              <a:t>Funding agency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GB" sz="1800" dirty="0" smtClean="0"/>
              <a:t>It sets its own access </a:t>
            </a:r>
            <a:r>
              <a:rPr lang="en-GB" sz="1800" dirty="0"/>
              <a:t>and dissemination rules for EC-funded research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endParaRPr lang="en-GB" sz="800" dirty="0"/>
          </a:p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GB" sz="1800" dirty="0"/>
              <a:t>Capacity builder</a:t>
            </a:r>
          </a:p>
          <a:p>
            <a:pPr lvl="1">
              <a:lnSpc>
                <a:spcPct val="80000"/>
              </a:lnSpc>
              <a:spcBef>
                <a:spcPts val="600"/>
              </a:spcBef>
            </a:pPr>
            <a:r>
              <a:rPr lang="en-GB" sz="1800" dirty="0" smtClean="0"/>
              <a:t>It funds </a:t>
            </a:r>
            <a:r>
              <a:rPr lang="en-GB" sz="1800" dirty="0"/>
              <a:t>projects that support EC/EU </a:t>
            </a:r>
            <a:r>
              <a:rPr lang="en-GB" sz="1800" dirty="0" smtClean="0"/>
              <a:t>policy</a:t>
            </a:r>
            <a:endParaRPr lang="en-GB" sz="1800" dirty="0"/>
          </a:p>
          <a:p>
            <a:pPr marL="457200" lvl="1" indent="0">
              <a:lnSpc>
                <a:spcPct val="80000"/>
              </a:lnSpc>
              <a:spcBef>
                <a:spcPts val="600"/>
              </a:spcBef>
              <a:buNone/>
            </a:pPr>
            <a:endParaRPr lang="en-GB" sz="1800" dirty="0" smtClean="0"/>
          </a:p>
          <a:p>
            <a:endParaRPr lang="en-GB" sz="3200" dirty="0"/>
          </a:p>
        </p:txBody>
      </p:sp>
      <p:pic>
        <p:nvPicPr>
          <p:cNvPr id="91137" name="Picture 1" descr="C:\Users\DECHADE\AppData\Local\Microsoft\Windows\Temporary Internet Files\Content.IE5\HQMMYDMQ\P024204004001-87093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492896"/>
            <a:ext cx="2496277" cy="374441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495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229600" cy="936625"/>
          </a:xfrm>
        </p:spPr>
        <p:txBody>
          <a:bodyPr/>
          <a:lstStyle/>
          <a:p>
            <a:r>
              <a:rPr lang="en-GB" dirty="0" smtClean="0">
                <a:ea typeface="MS PGothic" pitchFamily="34" charset="-128"/>
              </a:rPr>
              <a:t>The Commission objective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504056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GB" sz="2000" b="1" dirty="0" smtClean="0">
                <a:solidFill>
                  <a:srgbClr val="FF0000"/>
                </a:solidFill>
                <a:ea typeface="MS PGothic" pitchFamily="34" charset="-128"/>
              </a:rPr>
              <a:t>optimise the impact of publicly-funded scientific research</a:t>
            </a:r>
          </a:p>
          <a:p>
            <a:pPr lvl="1"/>
            <a:r>
              <a:rPr lang="en-GB" b="0" dirty="0" smtClean="0">
                <a:ea typeface="MS PGothic" pitchFamily="34" charset="-128"/>
              </a:rPr>
              <a:t>At European level (FP7 &amp; Horizon 2020)</a:t>
            </a:r>
          </a:p>
          <a:p>
            <a:pPr lvl="1"/>
            <a:r>
              <a:rPr lang="en-GB" b="0" dirty="0" smtClean="0">
                <a:ea typeface="MS PGothic" pitchFamily="34" charset="-128"/>
              </a:rPr>
              <a:t>At Member State level</a:t>
            </a:r>
            <a:endParaRPr lang="fr-BE" b="0" dirty="0" smtClean="0">
              <a:ea typeface="MS PGothic" pitchFamily="34" charset="-128"/>
            </a:endParaRPr>
          </a:p>
          <a:p>
            <a:pPr marL="0" indent="0" algn="r">
              <a:buFontTx/>
              <a:buNone/>
            </a:pPr>
            <a:endParaRPr lang="fr-BE" sz="1050" dirty="0">
              <a:ea typeface="MS PGothic" pitchFamily="34" charset="-128"/>
              <a:sym typeface="Wingdings" pitchFamily="2" charset="2"/>
            </a:endParaRPr>
          </a:p>
          <a:p>
            <a:pPr marL="0" indent="0">
              <a:buFontTx/>
              <a:buNone/>
            </a:pPr>
            <a:r>
              <a:rPr lang="fr-BE" sz="2000" b="1" dirty="0" smtClean="0">
                <a:ea typeface="MS PGothic" pitchFamily="34" charset="-128"/>
              </a:rPr>
              <a:t>One </a:t>
            </a:r>
            <a:r>
              <a:rPr lang="fr-BE" sz="2000" b="1" dirty="0" err="1" smtClean="0">
                <a:ea typeface="MS PGothic" pitchFamily="34" charset="-128"/>
              </a:rPr>
              <a:t>way</a:t>
            </a:r>
            <a:r>
              <a:rPr lang="fr-BE" sz="2000" b="1" dirty="0" smtClean="0">
                <a:ea typeface="MS PGothic" pitchFamily="34" charset="-128"/>
              </a:rPr>
              <a:t> to </a:t>
            </a:r>
            <a:r>
              <a:rPr lang="fr-BE" sz="2000" b="1" dirty="0" err="1" smtClean="0">
                <a:ea typeface="MS PGothic" pitchFamily="34" charset="-128"/>
              </a:rPr>
              <a:t>get</a:t>
            </a:r>
            <a:r>
              <a:rPr lang="fr-BE" sz="2000" b="1" dirty="0" smtClean="0">
                <a:ea typeface="MS PGothic" pitchFamily="34" charset="-128"/>
              </a:rPr>
              <a:t> </a:t>
            </a:r>
            <a:r>
              <a:rPr lang="fr-BE" sz="2000" b="1" dirty="0" err="1" smtClean="0">
                <a:ea typeface="MS PGothic" pitchFamily="34" charset="-128"/>
              </a:rPr>
              <a:t>there</a:t>
            </a:r>
            <a:r>
              <a:rPr lang="fr-BE" sz="2000" b="1" dirty="0" smtClean="0">
                <a:ea typeface="MS PGothic" pitchFamily="34" charset="-128"/>
              </a:rPr>
              <a:t>:</a:t>
            </a:r>
            <a:r>
              <a:rPr lang="fr-BE" sz="2000" dirty="0" smtClean="0">
                <a:ea typeface="MS PGothic" pitchFamily="34" charset="-128"/>
              </a:rPr>
              <a:t> open </a:t>
            </a:r>
            <a:r>
              <a:rPr lang="fr-BE" sz="2000" dirty="0" err="1" smtClean="0">
                <a:ea typeface="MS PGothic" pitchFamily="34" charset="-128"/>
              </a:rPr>
              <a:t>access</a:t>
            </a:r>
            <a:r>
              <a:rPr lang="fr-BE" sz="2000" dirty="0" smtClean="0">
                <a:ea typeface="MS PGothic" pitchFamily="34" charset="-128"/>
              </a:rPr>
              <a:t>        </a:t>
            </a:r>
            <a:endParaRPr lang="fr-BE" sz="2000" b="1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endParaRPr lang="en-GB" sz="1050" b="1" dirty="0" smtClean="0">
              <a:ea typeface="MS PGothic" pitchFamily="34" charset="-128"/>
            </a:endParaRPr>
          </a:p>
          <a:p>
            <a:pPr marL="0" indent="0">
              <a:buFontTx/>
              <a:buNone/>
            </a:pPr>
            <a:r>
              <a:rPr lang="en-GB" sz="2000" b="1" dirty="0" smtClean="0">
                <a:ea typeface="MS PGothic" pitchFamily="34" charset="-128"/>
              </a:rPr>
              <a:t>Expected benefits: </a:t>
            </a:r>
          </a:p>
          <a:p>
            <a:pPr lvl="1"/>
            <a:r>
              <a:rPr lang="en-GB" b="0" dirty="0" smtClean="0">
                <a:ea typeface="MS PGothic" pitchFamily="34" charset="-128"/>
              </a:rPr>
              <a:t>Better and more efficient science </a:t>
            </a:r>
            <a:r>
              <a:rPr lang="en-GB" b="1" dirty="0">
                <a:ea typeface="MS PGothic" pitchFamily="34" charset="-128"/>
                <a:sym typeface="Wingdings" panose="05000000000000000000" pitchFamily="2" charset="2"/>
              </a:rPr>
              <a:t></a:t>
            </a:r>
            <a:r>
              <a:rPr lang="en-GB" dirty="0" smtClean="0">
                <a:ea typeface="MS PGothic" pitchFamily="34" charset="-128"/>
                <a:sym typeface="Wingdings" panose="05000000000000000000" pitchFamily="2" charset="2"/>
              </a:rPr>
              <a:t> </a:t>
            </a:r>
            <a:r>
              <a:rPr lang="en-GB" i="1" dirty="0" smtClean="0">
                <a:ea typeface="MS PGothic" pitchFamily="34" charset="-128"/>
                <a:sym typeface="Wingdings" panose="05000000000000000000" pitchFamily="2" charset="2"/>
              </a:rPr>
              <a:t>Science 2.0</a:t>
            </a:r>
            <a:endParaRPr lang="en-GB" b="0" i="1" dirty="0" smtClean="0">
              <a:ea typeface="MS PGothic" pitchFamily="34" charset="-128"/>
            </a:endParaRPr>
          </a:p>
          <a:p>
            <a:pPr lvl="1"/>
            <a:r>
              <a:rPr lang="en-GB" b="0" dirty="0" smtClean="0">
                <a:ea typeface="MS PGothic" pitchFamily="34" charset="-128"/>
              </a:rPr>
              <a:t>Economic growth </a:t>
            </a:r>
            <a:r>
              <a:rPr lang="en-GB" b="0" dirty="0" smtClean="0">
                <a:ea typeface="MS PGothic" pitchFamily="34" charset="-128"/>
                <a:sym typeface="Wingdings" pitchFamily="2" charset="2"/>
              </a:rPr>
              <a:t> </a:t>
            </a:r>
            <a:r>
              <a:rPr lang="en-GB" b="0" i="1" dirty="0" smtClean="0">
                <a:ea typeface="MS PGothic" pitchFamily="34" charset="-128"/>
                <a:sym typeface="Wingdings" pitchFamily="2" charset="2"/>
              </a:rPr>
              <a:t>Innovation Union</a:t>
            </a:r>
            <a:endParaRPr lang="en-GB" i="1" dirty="0" smtClean="0">
              <a:ea typeface="MS PGothic" pitchFamily="34" charset="-128"/>
            </a:endParaRPr>
          </a:p>
          <a:p>
            <a:pPr lvl="1"/>
            <a:r>
              <a:rPr lang="en-GB" b="0" dirty="0" smtClean="0">
                <a:ea typeface="MS PGothic" pitchFamily="34" charset="-128"/>
              </a:rPr>
              <a:t>Broader, faster, more transparent and equal access</a:t>
            </a:r>
            <a:r>
              <a:rPr lang="en-GB" dirty="0" smtClean="0">
                <a:ea typeface="MS PGothic" pitchFamily="34" charset="-128"/>
              </a:rPr>
              <a:t> for </a:t>
            </a:r>
            <a:r>
              <a:rPr lang="en-GB" dirty="0">
                <a:ea typeface="MS PGothic" pitchFamily="34" charset="-128"/>
              </a:rPr>
              <a:t>the benefit of researchers, industry and </a:t>
            </a:r>
            <a:r>
              <a:rPr lang="en-GB" dirty="0" smtClean="0">
                <a:ea typeface="MS PGothic" pitchFamily="34" charset="-128"/>
              </a:rPr>
              <a:t>citizens </a:t>
            </a:r>
            <a:r>
              <a:rPr lang="en-GB" b="0" dirty="0" smtClean="0">
                <a:ea typeface="MS PGothic" pitchFamily="34" charset="-128"/>
                <a:sym typeface="Wingdings" pitchFamily="2" charset="2"/>
              </a:rPr>
              <a:t> </a:t>
            </a:r>
            <a:r>
              <a:rPr lang="en-GB" b="0" i="1" dirty="0" smtClean="0">
                <a:ea typeface="MS PGothic" pitchFamily="34" charset="-128"/>
                <a:sym typeface="Wingdings" pitchFamily="2" charset="2"/>
              </a:rPr>
              <a:t>Responsible Research and Innovation</a:t>
            </a:r>
            <a:br>
              <a:rPr lang="en-GB" b="0" i="1" dirty="0" smtClean="0">
                <a:ea typeface="MS PGothic" pitchFamily="34" charset="-128"/>
                <a:sym typeface="Wingdings" pitchFamily="2" charset="2"/>
              </a:rPr>
            </a:br>
            <a:endParaRPr lang="en-GB" i="1" dirty="0">
              <a:ea typeface="MS PGothic" pitchFamily="34" charset="-128"/>
              <a:sym typeface="Wingdings" pitchFamily="2" charset="2"/>
            </a:endParaRPr>
          </a:p>
          <a:p>
            <a:pPr marL="457200" lvl="1" indent="0">
              <a:buNone/>
            </a:pPr>
            <a:r>
              <a:rPr lang="en-GB" dirty="0" smtClean="0">
                <a:ea typeface="MS PGothic" pitchFamily="34" charset="-128"/>
                <a:sym typeface="Wingdings" pitchFamily="2" charset="2"/>
              </a:rPr>
              <a:t>…</a:t>
            </a:r>
            <a:r>
              <a:rPr lang="en-GB" dirty="0">
                <a:ea typeface="MS PGothic" pitchFamily="34" charset="-128"/>
                <a:sym typeface="Wingdings" pitchFamily="2" charset="2"/>
              </a:rPr>
              <a:t> </a:t>
            </a:r>
            <a:r>
              <a:rPr lang="en-GB" dirty="0" smtClean="0">
                <a:ea typeface="MS PGothic" pitchFamily="34" charset="-128"/>
                <a:sym typeface="Wingdings" pitchFamily="2" charset="2"/>
              </a:rPr>
              <a:t>in the European Research Area and beyond </a:t>
            </a:r>
          </a:p>
        </p:txBody>
      </p:sp>
    </p:spTree>
    <p:extLst>
      <p:ext uri="{BB962C8B-B14F-4D97-AF65-F5344CB8AC3E}">
        <p14:creationId xmlns:p14="http://schemas.microsoft.com/office/powerpoint/2010/main" val="674430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268413"/>
            <a:ext cx="8675687" cy="936625"/>
          </a:xfrm>
        </p:spPr>
        <p:txBody>
          <a:bodyPr/>
          <a:lstStyle/>
          <a:p>
            <a:pPr eaLnBrk="1" hangingPunct="1"/>
            <a:r>
              <a:rPr lang="en-GB" dirty="0" smtClean="0"/>
              <a:t>Three key documents (16.07.2012)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000" dirty="0" smtClean="0">
                <a:hlinkClick r:id="rId2"/>
              </a:rPr>
              <a:t>Communication </a:t>
            </a:r>
            <a:r>
              <a:rPr lang="en-GB" sz="2000" dirty="0" smtClean="0"/>
              <a:t>'A reinforced European Research Area partnership for excellence and growth'</a:t>
            </a:r>
          </a:p>
          <a:p>
            <a:pPr eaLnBrk="1" hangingPunct="1"/>
            <a:endParaRPr lang="en-GB" sz="2000" dirty="0" smtClean="0">
              <a:hlinkClick r:id=""/>
            </a:endParaRPr>
          </a:p>
          <a:p>
            <a:pPr eaLnBrk="1" hangingPunct="1"/>
            <a:r>
              <a:rPr lang="en-GB" sz="2000" dirty="0" smtClean="0">
                <a:hlinkClick r:id=""/>
              </a:rPr>
              <a:t>Communication </a:t>
            </a:r>
            <a:r>
              <a:rPr lang="en-GB" sz="2000" dirty="0" smtClean="0"/>
              <a:t>'Towards better access to scientific information: boosting the benefits of public investments in research' </a:t>
            </a:r>
          </a:p>
          <a:p>
            <a:pPr eaLnBrk="1" hangingPunct="1"/>
            <a:endParaRPr lang="en-GB" sz="2000" dirty="0" smtClean="0"/>
          </a:p>
          <a:p>
            <a:pPr eaLnBrk="1" hangingPunct="1"/>
            <a:r>
              <a:rPr lang="en-GB" sz="2000" dirty="0" smtClean="0">
                <a:hlinkClick r:id="rId3"/>
              </a:rPr>
              <a:t>Recommendation </a:t>
            </a:r>
            <a:r>
              <a:rPr lang="en-GB" sz="2000" dirty="0" smtClean="0"/>
              <a:t>on access to and preservation of scientific information</a:t>
            </a:r>
          </a:p>
        </p:txBody>
      </p:sp>
    </p:spTree>
    <p:extLst>
      <p:ext uri="{BB962C8B-B14F-4D97-AF65-F5344CB8AC3E}">
        <p14:creationId xmlns:p14="http://schemas.microsoft.com/office/powerpoint/2010/main" val="4181412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1188" y="1125538"/>
            <a:ext cx="8229600" cy="936625"/>
          </a:xfrm>
        </p:spPr>
        <p:txBody>
          <a:bodyPr/>
          <a:lstStyle/>
          <a:p>
            <a:pPr indent="0" eaLnBrk="1" hangingPunct="1"/>
            <a:r>
              <a:rPr lang="en-GB" dirty="0" smtClean="0"/>
              <a:t>Communication 'ERA'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07950" y="1989138"/>
            <a:ext cx="8856663" cy="431958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GB" sz="1600" b="1" i="0" dirty="0" smtClean="0"/>
              <a:t>MS </a:t>
            </a:r>
            <a:r>
              <a:rPr lang="en-GB" sz="1600" i="0" dirty="0" smtClean="0"/>
              <a:t>are invited to coordinate their policies on access to and preservation of scientific information</a:t>
            </a:r>
          </a:p>
          <a:p>
            <a:pPr eaLnBrk="1" hangingPunct="1">
              <a:defRPr/>
            </a:pPr>
            <a:r>
              <a:rPr lang="en-GB" sz="1800" b="0" i="0" dirty="0">
                <a:solidFill>
                  <a:srgbClr val="FF0000"/>
                </a:solidFill>
              </a:rPr>
              <a:t> </a:t>
            </a:r>
            <a:r>
              <a:rPr lang="en-GB" sz="1800" b="0" i="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GB" sz="1600" b="0" i="0" dirty="0" smtClean="0"/>
              <a:t>Recommendation </a:t>
            </a:r>
            <a:r>
              <a:rPr lang="en-GB" sz="1600" b="0" i="0" dirty="0"/>
              <a:t>on access to and preservation of scientific information </a:t>
            </a:r>
            <a:r>
              <a:rPr lang="en-GB" sz="1600" b="0" i="0" dirty="0" smtClean="0">
                <a:sym typeface="Wingdings" panose="05000000000000000000" pitchFamily="2" charset="2"/>
              </a:rPr>
              <a:t> </a:t>
            </a:r>
            <a:r>
              <a:rPr lang="en-GB" sz="1600" b="0" i="0" dirty="0"/>
              <a:t>(C(2012)4890).</a:t>
            </a:r>
            <a:endParaRPr lang="en-GB" sz="1600" b="0" i="0" dirty="0" smtClean="0"/>
          </a:p>
          <a:p>
            <a:pPr eaLnBrk="1" hangingPunct="1">
              <a:defRPr/>
            </a:pPr>
            <a:endParaRPr lang="en-GB" sz="1600" i="0" dirty="0"/>
          </a:p>
          <a:p>
            <a:pPr eaLnBrk="1" hangingPunct="1">
              <a:defRPr/>
            </a:pPr>
            <a:r>
              <a:rPr lang="en-GB" sz="1600" b="1" i="0" dirty="0" smtClean="0"/>
              <a:t>SHO</a:t>
            </a:r>
            <a:r>
              <a:rPr lang="en-GB" sz="1600" i="0" dirty="0" smtClean="0"/>
              <a:t> are invited to adopt and implement open access measures for publications and data resulting from publicly funded research</a:t>
            </a:r>
          </a:p>
          <a:p>
            <a:pPr eaLnBrk="1" hangingPunct="1">
              <a:defRPr/>
            </a:pPr>
            <a:r>
              <a:rPr lang="en-GB" sz="1600" b="0" dirty="0" smtClean="0"/>
              <a:t> </a:t>
            </a:r>
            <a:r>
              <a:rPr lang="en-GB" sz="1600" b="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GB" sz="1600" b="0" dirty="0">
                <a:sym typeface="Wingdings" panose="05000000000000000000" pitchFamily="2" charset="2"/>
              </a:rPr>
              <a:t> </a:t>
            </a:r>
            <a:r>
              <a:rPr lang="en-GB" sz="1600" b="0" dirty="0" smtClean="0"/>
              <a:t>Signed </a:t>
            </a:r>
            <a:r>
              <a:rPr lang="en-GB" sz="1600" b="0" dirty="0"/>
              <a:t>Memorandum of Understanding with LERU, EARTO, EUA, NORDFORSK and Unilateral Statement by Science Europe </a:t>
            </a:r>
          </a:p>
          <a:p>
            <a:pPr marL="0" indent="0" eaLnBrk="1" hangingPunct="1">
              <a:buFontTx/>
              <a:buNone/>
              <a:defRPr/>
            </a:pPr>
            <a:endParaRPr lang="en-GB" sz="1600" i="0" dirty="0"/>
          </a:p>
          <a:p>
            <a:pPr eaLnBrk="1" hangingPunct="1">
              <a:defRPr/>
            </a:pPr>
            <a:r>
              <a:rPr lang="en-GB" sz="1600" b="1" i="0" dirty="0" smtClean="0"/>
              <a:t>The Commission "</a:t>
            </a:r>
            <a:r>
              <a:rPr lang="en-GB" sz="1600" b="0" i="0" dirty="0" smtClean="0"/>
              <a:t>will adopt establish open access to scientific publications as a general principle for all EU funded research projects in Horizon 2020. For research data the EC will develop a flexible approach that takes into account different scientific areas and business related interests". "The Commission will continue to fund projects related to open access." </a:t>
            </a:r>
          </a:p>
          <a:p>
            <a:pPr>
              <a:defRPr/>
            </a:pPr>
            <a:r>
              <a:rPr lang="en-GB" sz="1600" b="0" i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en-GB" sz="1600" b="0" i="0" dirty="0" smtClean="0">
                <a:sym typeface="Wingdings" panose="05000000000000000000" pitchFamily="2" charset="2"/>
              </a:rPr>
              <a:t> </a:t>
            </a:r>
            <a:r>
              <a:rPr lang="en-GB" sz="1600" b="0" i="0" dirty="0" smtClean="0"/>
              <a:t>Communication </a:t>
            </a:r>
            <a:r>
              <a:rPr lang="en-GB" sz="1600" b="0" i="0" dirty="0"/>
              <a:t>'Towards better access to scientific information',</a:t>
            </a:r>
            <a:r>
              <a:rPr lang="en-GB" sz="1600" b="0" i="0" dirty="0" smtClean="0"/>
              <a:t> </a:t>
            </a:r>
            <a:r>
              <a:rPr lang="en-GB" sz="1600" b="0" i="0" dirty="0"/>
              <a:t>COM(2012)401</a:t>
            </a:r>
          </a:p>
        </p:txBody>
      </p:sp>
    </p:spTree>
    <p:extLst>
      <p:ext uri="{BB962C8B-B14F-4D97-AF65-F5344CB8AC3E}">
        <p14:creationId xmlns:p14="http://schemas.microsoft.com/office/powerpoint/2010/main" val="2778862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908050"/>
            <a:ext cx="8229600" cy="936625"/>
          </a:xfrm>
        </p:spPr>
        <p:txBody>
          <a:bodyPr/>
          <a:lstStyle/>
          <a:p>
            <a:pPr indent="0" eaLnBrk="1" hangingPunct="1"/>
            <a:r>
              <a:rPr lang="en-GB" dirty="0" smtClean="0"/>
              <a:t>Open access in the  ERA (</a:t>
            </a:r>
            <a:r>
              <a:rPr lang="en-GB" dirty="0" smtClean="0">
                <a:solidFill>
                  <a:srgbClr val="FF0000"/>
                </a:solidFill>
              </a:rPr>
              <a:t>2014</a:t>
            </a:r>
            <a:r>
              <a:rPr lang="en-GB" dirty="0" smtClean="0"/>
              <a:t>)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07950" y="1628800"/>
            <a:ext cx="9036050" cy="46799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1800" b="1" i="0" dirty="0" smtClean="0"/>
              <a:t>Member States (MS)</a:t>
            </a:r>
          </a:p>
          <a:p>
            <a:pPr marL="400050" lvl="1" indent="-400050">
              <a:buFont typeface="Wingdings" panose="05000000000000000000" pitchFamily="2" charset="2"/>
              <a:buChar char="ü"/>
              <a:defRPr/>
            </a:pPr>
            <a:r>
              <a:rPr lang="en-GB" sz="1600" b="0" dirty="0">
                <a:ea typeface="+mn-ea"/>
                <a:cs typeface="+mn-cs"/>
                <a:sym typeface="Wingdings" panose="05000000000000000000" pitchFamily="2" charset="2"/>
              </a:rPr>
              <a:t>ERA Progress </a:t>
            </a:r>
            <a:r>
              <a:rPr lang="en-GB" sz="1600" b="0" dirty="0" smtClean="0">
                <a:ea typeface="+mn-ea"/>
                <a:cs typeface="+mn-cs"/>
                <a:sym typeface="Wingdings" panose="05000000000000000000" pitchFamily="2" charset="2"/>
              </a:rPr>
              <a:t>Report (2013): progress among MS "gradual yet visible" (legal and administrative) </a:t>
            </a:r>
            <a:r>
              <a:rPr lang="en-GB" sz="1600" b="0" dirty="0" smtClean="0">
                <a:ea typeface="+mn-ea"/>
                <a:cs typeface="+mn-cs"/>
              </a:rPr>
              <a:t>but efforts need to continue.</a:t>
            </a:r>
          </a:p>
          <a:p>
            <a:pPr marL="400050" lvl="1" indent="-400050">
              <a:buFont typeface="Wingdings" panose="05000000000000000000" pitchFamily="2" charset="2"/>
              <a:buChar char="ü"/>
              <a:defRPr/>
            </a:pPr>
            <a:r>
              <a:rPr lang="en-GB" sz="1600" b="0" dirty="0" smtClean="0">
                <a:ea typeface="+mn-ea"/>
                <a:cs typeface="+mn-cs"/>
              </a:rPr>
              <a:t>For interaction with the EC and among each other MS have nominated a </a:t>
            </a:r>
            <a:r>
              <a:rPr lang="en-GB" sz="1600" b="0" dirty="0">
                <a:ea typeface="+mn-ea"/>
                <a:cs typeface="+mn-cs"/>
              </a:rPr>
              <a:t>national Point of Reference (</a:t>
            </a:r>
            <a:r>
              <a:rPr lang="en-GB" sz="1600" b="0" dirty="0" smtClean="0">
                <a:ea typeface="+mn-ea"/>
                <a:cs typeface="+mn-cs"/>
              </a:rPr>
              <a:t>NPR)</a:t>
            </a:r>
          </a:p>
          <a:p>
            <a:pPr marL="800100" lvl="2" indent="-400050">
              <a:buFont typeface="Wingdings" panose="05000000000000000000" pitchFamily="2" charset="2"/>
              <a:buChar char="ü"/>
              <a:defRPr/>
            </a:pPr>
            <a:r>
              <a:rPr lang="en-GB" dirty="0" smtClean="0">
                <a:ea typeface="+mn-ea"/>
                <a:cs typeface="+mn-cs"/>
              </a:rPr>
              <a:t>First </a:t>
            </a:r>
            <a:r>
              <a:rPr lang="en-GB" dirty="0">
                <a:ea typeface="+mn-ea"/>
                <a:cs typeface="+mn-cs"/>
              </a:rPr>
              <a:t>meeting of NPRs </a:t>
            </a:r>
            <a:r>
              <a:rPr lang="en-GB" dirty="0" smtClean="0">
                <a:ea typeface="+mn-ea"/>
                <a:cs typeface="+mn-cs"/>
              </a:rPr>
              <a:t>held in 2013, second in September 2014</a:t>
            </a:r>
          </a:p>
          <a:p>
            <a:pPr marL="285750" lvl="1">
              <a:buFont typeface="Wingdings" panose="05000000000000000000" pitchFamily="2" charset="2"/>
              <a:buChar char="ü"/>
              <a:defRPr/>
            </a:pPr>
            <a:r>
              <a:rPr lang="en-GB" sz="1600" b="0" dirty="0">
                <a:ea typeface="+mn-ea"/>
                <a:cs typeface="+mn-cs"/>
              </a:rPr>
              <a:t>Commissioner </a:t>
            </a:r>
            <a:r>
              <a:rPr lang="en-GB" sz="1600" b="0" dirty="0" err="1" smtClean="0">
                <a:ea typeface="+mn-ea"/>
                <a:cs typeface="+mn-cs"/>
              </a:rPr>
              <a:t>Geoghegan-Quinn</a:t>
            </a:r>
            <a:r>
              <a:rPr lang="en-GB" sz="1600" b="0" dirty="0" smtClean="0">
                <a:ea typeface="+mn-ea"/>
                <a:cs typeface="+mn-cs"/>
              </a:rPr>
              <a:t> participated in a Competitiveness Council debate on open access </a:t>
            </a:r>
          </a:p>
          <a:p>
            <a:pPr marL="285750" lvl="1">
              <a:buFont typeface="Wingdings" panose="05000000000000000000" pitchFamily="2" charset="2"/>
              <a:buChar char="ü"/>
              <a:defRPr/>
            </a:pPr>
            <a:r>
              <a:rPr lang="en-GB" sz="1600" dirty="0" smtClean="0">
                <a:ea typeface="+mn-ea"/>
                <a:cs typeface="+mn-cs"/>
              </a:rPr>
              <a:t>Interest from ERAC – taskforce on "open access and innovation"</a:t>
            </a:r>
            <a:endParaRPr lang="en-GB" sz="1600" b="0" dirty="0" smtClean="0">
              <a:ea typeface="+mn-ea"/>
              <a:cs typeface="+mn-cs"/>
            </a:endParaRPr>
          </a:p>
          <a:p>
            <a:pPr>
              <a:defRPr/>
            </a:pPr>
            <a:r>
              <a:rPr lang="en-GB" sz="1800" b="1" i="0" dirty="0" smtClean="0"/>
              <a:t>Stakeholder Organisations (SHO) </a:t>
            </a:r>
          </a:p>
          <a:p>
            <a:pPr marL="400050" lvl="1" indent="-400050">
              <a:buFont typeface="Wingdings" panose="05000000000000000000" pitchFamily="2" charset="2"/>
              <a:buChar char="ü"/>
              <a:defRPr/>
            </a:pPr>
            <a:r>
              <a:rPr lang="en-GB" sz="1600" b="0" dirty="0" smtClean="0">
                <a:ea typeface="+mn-ea"/>
                <a:cs typeface="+mn-cs"/>
              </a:rPr>
              <a:t>Significant </a:t>
            </a:r>
            <a:r>
              <a:rPr lang="en-GB" sz="1600" b="0" dirty="0">
                <a:ea typeface="+mn-ea"/>
                <a:cs typeface="+mn-cs"/>
              </a:rPr>
              <a:t>interest in the subject, have organised a variety of events, many of them with Commission </a:t>
            </a:r>
            <a:endParaRPr lang="en-GB" sz="1600" dirty="0">
              <a:ea typeface="+mn-ea"/>
              <a:cs typeface="+mn-cs"/>
            </a:endParaRPr>
          </a:p>
          <a:p>
            <a:pPr marL="400050" lvl="1" indent="-400050">
              <a:buFont typeface="Wingdings" panose="05000000000000000000" pitchFamily="2" charset="2"/>
              <a:buChar char="ü"/>
              <a:defRPr/>
            </a:pPr>
            <a:r>
              <a:rPr lang="en-GB" sz="1600" b="0" dirty="0" smtClean="0">
                <a:ea typeface="+mn-ea"/>
                <a:cs typeface="+mn-cs"/>
              </a:rPr>
              <a:t>Open </a:t>
            </a:r>
            <a:r>
              <a:rPr lang="en-GB" sz="1600" b="0" dirty="0">
                <a:ea typeface="+mn-ea"/>
                <a:cs typeface="+mn-cs"/>
              </a:rPr>
              <a:t>access also a point for discussion in the ERA High Level Stakeholder Platform and the associated doers network. </a:t>
            </a:r>
            <a:endParaRPr lang="en-GB" sz="1600" b="0" dirty="0" smtClean="0">
              <a:ea typeface="+mn-ea"/>
              <a:cs typeface="+mn-cs"/>
            </a:endParaRPr>
          </a:p>
          <a:p>
            <a:pPr marL="400050" lvl="1" indent="-400050">
              <a:buFont typeface="Wingdings" panose="05000000000000000000" pitchFamily="2" charset="2"/>
              <a:buChar char="ü"/>
              <a:defRPr/>
            </a:pPr>
            <a:r>
              <a:rPr lang="en-GB" sz="1600" b="0" dirty="0">
                <a:sym typeface="Wingdings" panose="05000000000000000000" pitchFamily="2" charset="2"/>
              </a:rPr>
              <a:t>ERA Progress Report (2013): </a:t>
            </a:r>
            <a:r>
              <a:rPr lang="en-GB" sz="1600" b="0" dirty="0" smtClean="0">
                <a:ea typeface="+mn-ea"/>
                <a:cs typeface="+mn-cs"/>
              </a:rPr>
              <a:t>Significant number of Research Funders and Research Performing Organisations support OA on the national level </a:t>
            </a:r>
            <a:endParaRPr lang="en-GB" sz="1600" b="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0548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_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EC_Blank</Template>
  <TotalTime>0</TotalTime>
  <Words>2250</Words>
  <Application>Microsoft Macintosh PowerPoint</Application>
  <PresentationFormat>Bildschirmpräsentation (4:3)</PresentationFormat>
  <Paragraphs>275</Paragraphs>
  <Slides>27</Slides>
  <Notes>6</Notes>
  <HiddenSlides>6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27</vt:i4>
      </vt:variant>
    </vt:vector>
  </HeadingPairs>
  <TitlesOfParts>
    <vt:vector size="28" baseType="lpstr">
      <vt:lpstr>EC_Blank</vt:lpstr>
      <vt:lpstr>    Open Access und der Open Data Pilot in Horizon 2020   Daniel Spichtinger  DG Research &amp; Innovation, European Commission   Open Access und Open Data in Horizon 2020 29. Oktober 2014 Niedersächsische Staats- und Universitätsbibliothek (SUB) Göttingen, via web         </vt:lpstr>
      <vt:lpstr>Content </vt:lpstr>
      <vt:lpstr>What do we understand by OA?</vt:lpstr>
      <vt:lpstr>What OA is NOT  </vt:lpstr>
      <vt:lpstr>The European Commission is a...</vt:lpstr>
      <vt:lpstr>The Commission objective</vt:lpstr>
      <vt:lpstr>Three key documents (16.07.2012)</vt:lpstr>
      <vt:lpstr>Communication 'ERA'</vt:lpstr>
      <vt:lpstr>Open access in the  ERA (2014)</vt:lpstr>
      <vt:lpstr>From FP7 to H2020: OA to publications from pilot to underlying principle </vt:lpstr>
      <vt:lpstr>OA to publications mandate in H2020</vt:lpstr>
      <vt:lpstr>Pilot on Open Research Data in H2020</vt:lpstr>
      <vt:lpstr>Pilot on Open Research Data in H2020</vt:lpstr>
      <vt:lpstr>Pilot on Open Research Data in H2020</vt:lpstr>
      <vt:lpstr>Pilot on Open Research Data in H2020</vt:lpstr>
      <vt:lpstr>Data management in Horizon 2020</vt:lpstr>
      <vt:lpstr>ORD Pilot: a chance to co-shape policy</vt:lpstr>
      <vt:lpstr>PowerPoint-Präsentation</vt:lpstr>
      <vt:lpstr>ORD Pilot: initial take-up in first calls of H2020</vt:lpstr>
      <vt:lpstr> ORD Pilot: initial take-up in first calls of H2020 (II)</vt:lpstr>
      <vt:lpstr>Ongoing coordination and support actions (FP7 funded)</vt:lpstr>
      <vt:lpstr>The international landscape (1)</vt:lpstr>
      <vt:lpstr>The international landscape (2)</vt:lpstr>
      <vt:lpstr>New developments </vt:lpstr>
      <vt:lpstr>PowerPoint-Präsentation</vt:lpstr>
      <vt:lpstr>In summary…</vt:lpstr>
      <vt:lpstr>We welcome your input 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DECHAMP Jean-Francois (RTD)</dc:creator>
  <cp:lastModifiedBy>Wolfram Horstmann</cp:lastModifiedBy>
  <cp:revision>91</cp:revision>
  <cp:lastPrinted>2014-10-17T13:43:17Z</cp:lastPrinted>
  <dcterms:created xsi:type="dcterms:W3CDTF">2013-11-05T10:50:17Z</dcterms:created>
  <dcterms:modified xsi:type="dcterms:W3CDTF">2014-10-30T14:51:58Z</dcterms:modified>
</cp:coreProperties>
</file>