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4" r:id="rId2"/>
    <p:sldId id="334" r:id="rId3"/>
    <p:sldId id="325" r:id="rId4"/>
    <p:sldId id="256" r:id="rId5"/>
    <p:sldId id="282" r:id="rId6"/>
    <p:sldId id="279" r:id="rId7"/>
    <p:sldId id="327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25" autoAdjust="0"/>
  </p:normalViewPr>
  <p:slideViewPr>
    <p:cSldViewPr>
      <p:cViewPr varScale="1">
        <p:scale>
          <a:sx n="95" d="100"/>
          <a:sy n="95" d="100"/>
        </p:scale>
        <p:origin x="-119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Natalia:Downloads:sc3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Macintosh%20HD:Users:Natalia:Downloads:sc39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b="0">
                <a:solidFill>
                  <a:schemeClr val="accent6">
                    <a:lumMod val="75000"/>
                  </a:schemeClr>
                </a:solidFill>
              </a:defRPr>
            </a:pPr>
            <a:r>
              <a:rPr lang="en-US" sz="2000" b="0" dirty="0">
                <a:solidFill>
                  <a:schemeClr val="tx2"/>
                </a:solidFill>
              </a:rPr>
              <a:t>SC39 in FP7</a:t>
            </a:r>
          </a:p>
        </c:rich>
      </c:tx>
      <c:layout>
        <c:manualLayout>
          <c:xMode val="edge"/>
          <c:yMode val="edge"/>
          <c:x val="0.402723636761762"/>
          <c:y val="0.91873720783757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4551181102362"/>
          <c:y val="0.0"/>
          <c:w val="0.713815931939766"/>
          <c:h val="0.934897194901794"/>
        </c:manualLayout>
      </c:layout>
      <c:pie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Sheet1!$A$33:$B$33</c:f>
              <c:strCache>
                <c:ptCount val="2"/>
                <c:pt idx="0">
                  <c:v>FP7</c:v>
                </c:pt>
                <c:pt idx="1">
                  <c:v>SC39</c:v>
                </c:pt>
              </c:strCache>
            </c:strRef>
          </c:cat>
          <c:val>
            <c:numRef>
              <c:f>Sheet1!$A$34:$B$34</c:f>
              <c:numCache>
                <c:formatCode>General</c:formatCode>
                <c:ptCount val="2"/>
                <c:pt idx="0">
                  <c:v>40753.0</c:v>
                </c:pt>
                <c:pt idx="1">
                  <c:v>3851.0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100722330287219"/>
          <c:y val="0.39699834190331"/>
          <c:w val="0.253107940925585"/>
          <c:h val="0.185952901720618"/>
        </c:manualLayout>
      </c:layout>
      <c:overlay val="0"/>
      <c:txPr>
        <a:bodyPr/>
        <a:lstStyle/>
        <a:p>
          <a:pPr>
            <a:defRPr sz="24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0" dirty="0">
                <a:solidFill>
                  <a:srgbClr val="002060"/>
                </a:solidFill>
                <a:latin typeface="Gill Sans"/>
              </a:rPr>
              <a:t>SC39 OA Evaluation</a:t>
            </a:r>
          </a:p>
        </c:rich>
      </c:tx>
      <c:layout>
        <c:manualLayout>
          <c:xMode val="edge"/>
          <c:yMode val="edge"/>
          <c:x val="0.484983693474866"/>
          <c:y val="0.863058196722903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SC39 OA Evaluation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5"/>
              </a:solidFill>
            </c:spPr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42%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55%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Tabelle1!$A$2:$A$5</c:f>
              <c:strCache>
                <c:ptCount val="4"/>
                <c:pt idx="0">
                  <c:v>Restricted</c:v>
                </c:pt>
                <c:pt idx="1">
                  <c:v>Embargo</c:v>
                </c:pt>
                <c:pt idx="2">
                  <c:v>Open Access</c:v>
                </c:pt>
                <c:pt idx="3">
                  <c:v>Closed Access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2.86</c:v>
                </c:pt>
                <c:pt idx="1">
                  <c:v>0.36</c:v>
                </c:pt>
                <c:pt idx="2">
                  <c:v>41.65</c:v>
                </c:pt>
                <c:pt idx="3">
                  <c:v>55.13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0006841038725"/>
          <c:y val="0.383401225950383"/>
          <c:w val="0.347663756150948"/>
          <c:h val="0.34220500204842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A8239-0B43-744B-B875-AC33F3AE98CF}" type="datetimeFigureOut">
              <a:rPr lang="de-DE" smtClean="0"/>
              <a:t>30.10.14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64D2B-7A32-F34A-B244-8CE8825F80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2080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73A2A-3CE4-4594-8BF8-211229C1EA89}" type="datetimeFigureOut">
              <a:rPr lang="de-DE" smtClean="0"/>
              <a:t>30.10.14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67966-F88A-4350-9DD7-6770DECC47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0032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dirty="0" smtClean="0"/>
              <a:t>Targets </a:t>
            </a:r>
            <a:r>
              <a:rPr lang="de-DE" sz="1200" dirty="0" err="1" smtClean="0"/>
              <a:t>for</a:t>
            </a:r>
            <a:r>
              <a:rPr lang="de-DE" sz="1200" dirty="0" smtClean="0"/>
              <a:t> </a:t>
            </a:r>
            <a:r>
              <a:rPr lang="de-DE" sz="1200" dirty="0" err="1" smtClean="0"/>
              <a:t>Horizon</a:t>
            </a:r>
            <a:r>
              <a:rPr lang="de-DE" sz="1200" dirty="0" smtClean="0"/>
              <a:t> 2020</a:t>
            </a:r>
          </a:p>
          <a:p>
            <a:r>
              <a:rPr lang="de-DE" sz="1200" dirty="0" smtClean="0"/>
              <a:t>&gt;&gt; </a:t>
            </a:r>
            <a:r>
              <a:rPr lang="de-DE" sz="1200" dirty="0" err="1" smtClean="0"/>
              <a:t>Establish</a:t>
            </a:r>
            <a:r>
              <a:rPr lang="de-DE" sz="1200" dirty="0" smtClean="0"/>
              <a:t> OA </a:t>
            </a:r>
            <a:r>
              <a:rPr lang="de-DE" sz="1200" dirty="0" err="1" smtClean="0"/>
              <a:t>policies</a:t>
            </a:r>
            <a:r>
              <a:rPr lang="de-DE" sz="1200" dirty="0" smtClean="0"/>
              <a:t> in all EU Member States</a:t>
            </a:r>
          </a:p>
          <a:p>
            <a:r>
              <a:rPr lang="de-DE" sz="1200" dirty="0" smtClean="0"/>
              <a:t>&gt;&gt; OA </a:t>
            </a:r>
            <a:r>
              <a:rPr lang="de-DE" sz="1200" dirty="0" err="1" smtClean="0"/>
              <a:t>increased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60% </a:t>
            </a:r>
            <a:r>
              <a:rPr lang="de-DE" sz="1200" dirty="0" err="1" smtClean="0"/>
              <a:t>by</a:t>
            </a:r>
            <a:r>
              <a:rPr lang="de-DE" sz="1200" dirty="0" smtClean="0"/>
              <a:t> 2016 </a:t>
            </a:r>
          </a:p>
          <a:p>
            <a:r>
              <a:rPr lang="de-DE" sz="1200" dirty="0" smtClean="0"/>
              <a:t>&gt;&gt; 100% </a:t>
            </a:r>
            <a:r>
              <a:rPr lang="de-DE" sz="1200" dirty="0" err="1" smtClean="0"/>
              <a:t>for</a:t>
            </a:r>
            <a:r>
              <a:rPr lang="de-DE" sz="1200" dirty="0" smtClean="0"/>
              <a:t> </a:t>
            </a:r>
            <a:r>
              <a:rPr lang="de-DE" sz="1200" dirty="0" err="1" smtClean="0"/>
              <a:t>publications</a:t>
            </a:r>
            <a:r>
              <a:rPr lang="de-DE" sz="1200" dirty="0" smtClean="0"/>
              <a:t> </a:t>
            </a:r>
            <a:r>
              <a:rPr lang="de-DE" sz="1200" dirty="0" err="1" smtClean="0"/>
              <a:t>from</a:t>
            </a:r>
            <a:r>
              <a:rPr lang="de-DE" sz="1200" dirty="0" smtClean="0"/>
              <a:t> </a:t>
            </a:r>
            <a:r>
              <a:rPr lang="de-DE" sz="1200" dirty="0" err="1" smtClean="0"/>
              <a:t>Horizon</a:t>
            </a:r>
            <a:r>
              <a:rPr lang="de-DE" sz="1200" dirty="0" smtClean="0"/>
              <a:t> 2020 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67966-F88A-4350-9DD7-6770DECC472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7696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8E63-D252-433D-AD96-FDEE20F66DFA}" type="datetime1">
              <a:rPr lang="en-US" smtClean="0"/>
              <a:t>30.10.14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262-DE96-43F4-BBC5-B5D8106CD3E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90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E5150-2511-489E-924F-D23FB13A6B23}" type="datetime1">
              <a:rPr lang="en-US" smtClean="0"/>
              <a:t>30.10.14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262-DE96-43F4-BBC5-B5D8106CD3E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0689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134A-01BF-477B-B1DB-9217CA0F0180}" type="datetime1">
              <a:rPr lang="en-US" smtClean="0"/>
              <a:t>30.10.14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262-DE96-43F4-BBC5-B5D8106CD3E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812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EDC7-AA68-477D-A543-1A8FF0E314D6}" type="datetime1">
              <a:rPr lang="en-US" smtClean="0"/>
              <a:t>30.10.14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262-DE96-43F4-BBC5-B5D8106CD3E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16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6832-8592-4CA9-A8FA-1DDB3B6F7E5C}" type="datetime1">
              <a:rPr lang="en-US" smtClean="0"/>
              <a:t>30.10.14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262-DE96-43F4-BBC5-B5D8106CD3E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324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325E-4173-4E62-882C-A38866D1F72B}" type="datetime1">
              <a:rPr lang="en-US" smtClean="0"/>
              <a:t>30.10.14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262-DE96-43F4-BBC5-B5D8106CD3E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722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4706-0734-4AD3-9708-2F3629F10BA0}" type="datetime1">
              <a:rPr lang="en-US" smtClean="0"/>
              <a:t>30.10.14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262-DE96-43F4-BBC5-B5D8106CD3E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6328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F02C-4FC6-40E8-81FD-29DC65E00B52}" type="datetime1">
              <a:rPr lang="en-US" smtClean="0"/>
              <a:t>30.10.14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262-DE96-43F4-BBC5-B5D8106CD3E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754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E026-5D4F-4D2B-9173-3480052C8093}" type="datetime1">
              <a:rPr lang="en-US" smtClean="0"/>
              <a:t>30.10.14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262-DE96-43F4-BBC5-B5D8106CD3E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0733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C308-6677-4D6E-B76E-B56C6BCEC0E7}" type="datetime1">
              <a:rPr lang="en-US" smtClean="0"/>
              <a:t>30.10.14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262-DE96-43F4-BBC5-B5D8106CD3E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45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C5DF-32A3-4E18-80E7-CF3378F637F6}" type="datetime1">
              <a:rPr lang="en-US" smtClean="0"/>
              <a:t>30.10.14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262-DE96-43F4-BBC5-B5D8106CD3E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043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C646F-0509-4FF9-B81B-7264721084A5}" type="datetime1">
              <a:rPr lang="en-US" smtClean="0"/>
              <a:t>30.10.14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28262-DE96-43F4-BBC5-B5D8106CD3E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124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vimeo.com/108790101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5" Type="http://schemas.openxmlformats.org/officeDocument/2006/relationships/chart" Target="../charts/chart3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71107" y="1495117"/>
            <a:ext cx="7772400" cy="1470025"/>
          </a:xfrm>
        </p:spPr>
        <p:txBody>
          <a:bodyPr/>
          <a:lstStyle/>
          <a:p>
            <a:r>
              <a:rPr lang="de-DE" dirty="0" smtClean="0"/>
              <a:t>Open Access </a:t>
            </a:r>
            <a:r>
              <a:rPr lang="de-DE" dirty="0" err="1"/>
              <a:t>a</a:t>
            </a:r>
            <a:r>
              <a:rPr lang="de-DE" dirty="0" err="1" smtClean="0"/>
              <a:t>nd</a:t>
            </a:r>
            <a:r>
              <a:rPr lang="de-DE" dirty="0" smtClean="0"/>
              <a:t> </a:t>
            </a:r>
            <a:r>
              <a:rPr lang="de-DE" dirty="0" smtClean="0"/>
              <a:t>Open Data in </a:t>
            </a:r>
            <a:r>
              <a:rPr lang="de-DE" dirty="0" err="1" smtClean="0"/>
              <a:t>Horizon</a:t>
            </a:r>
            <a:r>
              <a:rPr lang="de-DE" dirty="0" smtClean="0"/>
              <a:t> 2020</a:t>
            </a:r>
            <a:endParaRPr lang="de-DE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1440160"/>
          </a:xfrm>
        </p:spPr>
        <p:txBody>
          <a:bodyPr/>
          <a:lstStyle/>
          <a:p>
            <a:r>
              <a:rPr lang="de-DE" dirty="0" smtClean="0"/>
              <a:t>30</a:t>
            </a:r>
            <a:r>
              <a:rPr lang="de-DE" dirty="0" smtClean="0"/>
              <a:t>. </a:t>
            </a:r>
            <a:r>
              <a:rPr lang="de-DE" dirty="0" err="1" smtClean="0"/>
              <a:t>October</a:t>
            </a:r>
            <a:r>
              <a:rPr lang="de-DE" dirty="0" smtClean="0"/>
              <a:t> </a:t>
            </a:r>
            <a:r>
              <a:rPr lang="de-DE" dirty="0" smtClean="0"/>
              <a:t>2014</a:t>
            </a:r>
          </a:p>
          <a:p>
            <a:r>
              <a:rPr lang="de-DE" dirty="0" smtClean="0"/>
              <a:t>COIMBRA, San </a:t>
            </a:r>
            <a:r>
              <a:rPr lang="de-DE" dirty="0" err="1" smtClean="0"/>
              <a:t>Servolo</a:t>
            </a:r>
            <a:r>
              <a:rPr lang="de-DE" dirty="0" smtClean="0"/>
              <a:t> / </a:t>
            </a:r>
            <a:r>
              <a:rPr lang="de-DE" dirty="0" err="1" smtClean="0"/>
              <a:t>Venice</a:t>
            </a:r>
            <a:endParaRPr lang="de-DE" dirty="0"/>
          </a:p>
        </p:txBody>
      </p:sp>
      <p:pic>
        <p:nvPicPr>
          <p:cNvPr id="11" name="Bild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50000"/>
            <a:ext cx="91440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4" descr="SUB-rechts-weis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6477000"/>
            <a:ext cx="2749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5" descr="unilogo_gro_weis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6400800"/>
            <a:ext cx="2133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feld 1"/>
          <p:cNvSpPr txBox="1"/>
          <p:nvPr/>
        </p:nvSpPr>
        <p:spPr>
          <a:xfrm>
            <a:off x="0" y="537321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Wolfram Horstmann, University </a:t>
            </a:r>
            <a:r>
              <a:rPr lang="de-DE" dirty="0" err="1" smtClean="0"/>
              <a:t>Librarian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817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sz="4000" dirty="0" smtClean="0"/>
              <a:t>Georg-August </a:t>
            </a:r>
            <a:r>
              <a:rPr lang="en-GB" sz="4000" dirty="0" err="1" smtClean="0"/>
              <a:t>Universität</a:t>
            </a:r>
            <a:r>
              <a:rPr lang="en-GB" sz="4000" dirty="0" smtClean="0"/>
              <a:t> </a:t>
            </a:r>
            <a:r>
              <a:rPr lang="en-GB" sz="4000" dirty="0" err="1" smtClean="0"/>
              <a:t>Göttingen</a:t>
            </a:r>
            <a:endParaRPr lang="de-DE" sz="4000" dirty="0"/>
          </a:p>
        </p:txBody>
      </p:sp>
      <p:pic>
        <p:nvPicPr>
          <p:cNvPr id="5" name="Inhaltsplatzhalter 4" descr="033-pauliner40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57" b="10857"/>
          <a:stretch>
            <a:fillRect/>
          </a:stretch>
        </p:blipFill>
        <p:spPr/>
      </p:pic>
      <p:pic>
        <p:nvPicPr>
          <p:cNvPr id="4" name="Bild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50000"/>
            <a:ext cx="91440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SUB-rechts-weis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6477000"/>
            <a:ext cx="2749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5" descr="unilogo_gro_weis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6400800"/>
            <a:ext cx="2133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8974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National Briefing </a:t>
            </a:r>
            <a:r>
              <a:rPr lang="de-DE" dirty="0" err="1" smtClean="0"/>
              <a:t>for</a:t>
            </a:r>
            <a:r>
              <a:rPr lang="de-DE" dirty="0" smtClean="0"/>
              <a:t> Research Offices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DE" sz="5600" b="1" dirty="0"/>
              <a:t>10:30 Begrüßung </a:t>
            </a:r>
            <a:r>
              <a:rPr lang="de-DE" sz="5600" dirty="0" smtClean="0"/>
              <a:t>- Dr</a:t>
            </a:r>
            <a:r>
              <a:rPr lang="de-DE" sz="5600" dirty="0"/>
              <a:t>. Wolfram Horstmann, Niedersächsische Staats- und Universitätsbibliothek Göttingen</a:t>
            </a:r>
          </a:p>
          <a:p>
            <a:pPr marL="0" indent="0">
              <a:buNone/>
            </a:pPr>
            <a:endParaRPr lang="en-US" sz="5600" b="1" dirty="0" smtClean="0"/>
          </a:p>
          <a:p>
            <a:pPr marL="0" indent="0">
              <a:buNone/>
            </a:pPr>
            <a:r>
              <a:rPr lang="en-US" sz="5600" b="1" dirty="0" smtClean="0"/>
              <a:t>10:45-11:45 </a:t>
            </a:r>
            <a:r>
              <a:rPr lang="en-US" sz="5600" b="1" dirty="0"/>
              <a:t>Open Access und der Open Data Pilot in Horizon 2020 </a:t>
            </a:r>
            <a:r>
              <a:rPr lang="de-DE" sz="5600" dirty="0" smtClean="0"/>
              <a:t>- </a:t>
            </a:r>
            <a:r>
              <a:rPr lang="en-US" sz="5600" dirty="0" smtClean="0"/>
              <a:t>Daniel </a:t>
            </a:r>
            <a:r>
              <a:rPr lang="en-US" sz="5600" dirty="0" err="1"/>
              <a:t>Spichtinger</a:t>
            </a:r>
            <a:r>
              <a:rPr lang="en-US" sz="5600" dirty="0"/>
              <a:t>, DG Research and Innovation, European Commission </a:t>
            </a:r>
            <a:br>
              <a:rPr lang="en-US" sz="5600" dirty="0"/>
            </a:br>
            <a:endParaRPr lang="en-US" sz="5600" dirty="0" smtClean="0"/>
          </a:p>
          <a:p>
            <a:pPr marL="0" indent="0">
              <a:buNone/>
            </a:pPr>
            <a:r>
              <a:rPr lang="en-US" sz="5600" b="1" dirty="0" smtClean="0"/>
              <a:t>11:45-12:45 </a:t>
            </a:r>
            <a:r>
              <a:rPr lang="de-DE" sz="5600" b="1" dirty="0"/>
              <a:t>Mittagspause </a:t>
            </a:r>
            <a:endParaRPr lang="de-DE" sz="5600" b="1" dirty="0" smtClean="0"/>
          </a:p>
          <a:p>
            <a:pPr marL="0" indent="0">
              <a:buNone/>
            </a:pPr>
            <a:endParaRPr lang="de-DE" sz="5600" dirty="0"/>
          </a:p>
          <a:p>
            <a:pPr marL="0" indent="0">
              <a:buNone/>
            </a:pPr>
            <a:r>
              <a:rPr lang="de-DE" sz="5600" b="1" dirty="0"/>
              <a:t>12:45-13:30 Open Access und der Europäische </a:t>
            </a:r>
            <a:r>
              <a:rPr lang="de-DE" sz="5600" b="1" dirty="0" smtClean="0"/>
              <a:t>Forschungsrat</a:t>
            </a:r>
            <a:r>
              <a:rPr lang="de-DE" sz="5600" dirty="0"/>
              <a:t> </a:t>
            </a:r>
            <a:r>
              <a:rPr lang="de-DE" sz="5600" dirty="0" smtClean="0"/>
              <a:t>- Dr</a:t>
            </a:r>
            <a:r>
              <a:rPr lang="de-DE" sz="5600" dirty="0"/>
              <a:t>. Dagmar Meyer, Europäischer Forschungsrat (ERC)</a:t>
            </a:r>
          </a:p>
          <a:p>
            <a:pPr marL="0" indent="0">
              <a:buNone/>
            </a:pPr>
            <a:endParaRPr lang="de-DE" sz="5600" b="1" dirty="0" smtClean="0"/>
          </a:p>
          <a:p>
            <a:pPr marL="0" indent="0">
              <a:buNone/>
            </a:pPr>
            <a:r>
              <a:rPr lang="de-DE" sz="5600" b="1" dirty="0" smtClean="0"/>
              <a:t>13:30-14:00 </a:t>
            </a:r>
            <a:r>
              <a:rPr lang="de-DE" sz="5600" b="1" dirty="0" err="1"/>
              <a:t>OpenAIRE</a:t>
            </a:r>
            <a:r>
              <a:rPr lang="de-DE" sz="5600" b="1" dirty="0"/>
              <a:t>: Infrastruktur und Dienste für Open </a:t>
            </a:r>
            <a:r>
              <a:rPr lang="de-DE" sz="5600" b="1" dirty="0" smtClean="0"/>
              <a:t>Knowledge</a:t>
            </a:r>
            <a:r>
              <a:rPr lang="de-DE" sz="5600" dirty="0"/>
              <a:t> </a:t>
            </a:r>
            <a:r>
              <a:rPr lang="de-DE" sz="5600" dirty="0" smtClean="0"/>
              <a:t>- Dr</a:t>
            </a:r>
            <a:r>
              <a:rPr lang="de-DE" sz="5600" dirty="0"/>
              <a:t>. Birgit Schmidt, </a:t>
            </a:r>
            <a:r>
              <a:rPr lang="de-DE" sz="5600" dirty="0" err="1"/>
              <a:t>Najla</a:t>
            </a:r>
            <a:r>
              <a:rPr lang="de-DE" sz="5600" dirty="0"/>
              <a:t> </a:t>
            </a:r>
            <a:r>
              <a:rPr lang="de-DE" sz="5600" dirty="0" err="1"/>
              <a:t>Rettberg</a:t>
            </a:r>
            <a:r>
              <a:rPr lang="de-DE" sz="5600" dirty="0"/>
              <a:t>, Niedersächsische Staats- und Universitätsbibliothek Göttingen </a:t>
            </a:r>
          </a:p>
          <a:p>
            <a:pPr marL="0" indent="0">
              <a:buNone/>
            </a:pPr>
            <a:endParaRPr lang="de-DE" sz="5600" b="1" dirty="0" smtClean="0"/>
          </a:p>
          <a:p>
            <a:pPr marL="0" indent="0">
              <a:buNone/>
            </a:pPr>
            <a:r>
              <a:rPr lang="de-DE" sz="5600" b="1" dirty="0" smtClean="0"/>
              <a:t>14:00-14:15 </a:t>
            </a:r>
            <a:r>
              <a:rPr lang="de-DE" sz="5600" b="1" dirty="0"/>
              <a:t>Pause </a:t>
            </a:r>
            <a:endParaRPr lang="de-DE" sz="5600" dirty="0"/>
          </a:p>
          <a:p>
            <a:pPr marL="0" indent="0">
              <a:buNone/>
            </a:pPr>
            <a:r>
              <a:rPr lang="de-DE" sz="5600" b="1" dirty="0"/>
              <a:t> </a:t>
            </a:r>
            <a:endParaRPr lang="de-DE" sz="5600" dirty="0"/>
          </a:p>
          <a:p>
            <a:pPr marL="0" indent="0">
              <a:buNone/>
            </a:pPr>
            <a:r>
              <a:rPr lang="de-DE" sz="5600" b="1" dirty="0"/>
              <a:t>14:15-15:45 World-Café zu Themen rund um Open Access und Forschungsdaten</a:t>
            </a:r>
            <a:endParaRPr lang="de-DE" sz="5600" dirty="0"/>
          </a:p>
          <a:p>
            <a:pPr marL="0" indent="0">
              <a:buNone/>
            </a:pPr>
            <a:r>
              <a:rPr lang="de-DE" sz="4400" dirty="0"/>
              <a:t>Diskussion in Kleingruppen, mit Wechsel der Experten/innen nach ca. 15 Minuten</a:t>
            </a:r>
          </a:p>
          <a:p>
            <a:pPr lvl="1"/>
            <a:r>
              <a:rPr lang="de-DE" sz="4400" dirty="0"/>
              <a:t>Open Access und der ERC – Dr. Dagmar Meyer, ERC</a:t>
            </a:r>
          </a:p>
          <a:p>
            <a:pPr lvl="1"/>
            <a:r>
              <a:rPr lang="de-DE" sz="4400" dirty="0"/>
              <a:t>Open Access in </a:t>
            </a:r>
            <a:r>
              <a:rPr lang="de-DE" sz="4400" dirty="0" err="1"/>
              <a:t>Horizon</a:t>
            </a:r>
            <a:r>
              <a:rPr lang="de-DE" sz="4400" dirty="0"/>
              <a:t> 2020 – Anita </a:t>
            </a:r>
            <a:r>
              <a:rPr lang="de-DE" sz="4400" dirty="0" err="1"/>
              <a:t>Bindhammer</a:t>
            </a:r>
            <a:r>
              <a:rPr lang="de-DE" sz="4400" dirty="0"/>
              <a:t>, Mareike Schmitt, </a:t>
            </a:r>
            <a:r>
              <a:rPr lang="de-DE" sz="4400" dirty="0" err="1"/>
              <a:t>KoWi</a:t>
            </a:r>
            <a:r>
              <a:rPr lang="de-DE" sz="4400" dirty="0"/>
              <a:t> </a:t>
            </a:r>
            <a:endParaRPr lang="de-DE" sz="4400" dirty="0" smtClean="0"/>
          </a:p>
          <a:p>
            <a:pPr lvl="1"/>
            <a:r>
              <a:rPr lang="de-DE" sz="4400" dirty="0" smtClean="0"/>
              <a:t>Forschungsdatenmanagement</a:t>
            </a:r>
            <a:r>
              <a:rPr lang="de-DE" sz="4400" dirty="0"/>
              <a:t>, </a:t>
            </a:r>
            <a:r>
              <a:rPr lang="de-DE" sz="4400" dirty="0" err="1"/>
              <a:t>Policies</a:t>
            </a:r>
            <a:r>
              <a:rPr lang="de-DE" sz="4400" dirty="0"/>
              <a:t> und institutionelle Umsetzung – Dr. Jens </a:t>
            </a:r>
            <a:r>
              <a:rPr lang="de-DE" sz="4400" dirty="0" err="1"/>
              <a:t>Nieschulze</a:t>
            </a:r>
            <a:r>
              <a:rPr lang="de-DE" sz="4400" dirty="0"/>
              <a:t>, Universität Göttingen</a:t>
            </a:r>
          </a:p>
          <a:p>
            <a:pPr lvl="1"/>
            <a:r>
              <a:rPr lang="de-DE" sz="4400" dirty="0" err="1"/>
              <a:t>OpenAIRE</a:t>
            </a:r>
            <a:r>
              <a:rPr lang="de-DE" sz="4400" dirty="0"/>
              <a:t> und institutionelle Umsetzung – Dr. Birgit Schmidt, </a:t>
            </a:r>
            <a:r>
              <a:rPr lang="de-DE" sz="4400" dirty="0" err="1"/>
              <a:t>Najla</a:t>
            </a:r>
            <a:r>
              <a:rPr lang="de-DE" sz="4400" dirty="0"/>
              <a:t> </a:t>
            </a:r>
            <a:r>
              <a:rPr lang="de-DE" sz="4400" dirty="0" err="1"/>
              <a:t>Rettberg</a:t>
            </a:r>
            <a:r>
              <a:rPr lang="de-DE" sz="4400" dirty="0"/>
              <a:t>, SUB Göttingen</a:t>
            </a:r>
          </a:p>
          <a:p>
            <a:pPr lvl="1"/>
            <a:r>
              <a:rPr lang="de-DE" sz="4400" dirty="0"/>
              <a:t>Lokale Unterstützung in Göttingen – Ricarda Blumentritt, EU-Hochschulbüro; Sabine Witt, SUB Göttingen</a:t>
            </a:r>
          </a:p>
          <a:p>
            <a:pPr lvl="1"/>
            <a:r>
              <a:rPr lang="de-DE" sz="4400" dirty="0"/>
              <a:t>Datensicherheit in der Forschung – Dr. Philipp Wieder, </a:t>
            </a:r>
            <a:r>
              <a:rPr lang="de-DE" sz="4400" dirty="0" smtClean="0"/>
              <a:t>GWDG</a:t>
            </a:r>
            <a:endParaRPr lang="de-DE" sz="4400" dirty="0"/>
          </a:p>
          <a:p>
            <a:pPr marL="0" indent="0">
              <a:buNone/>
            </a:pPr>
            <a:endParaRPr lang="de-DE" sz="4800" b="1" dirty="0" smtClean="0"/>
          </a:p>
          <a:p>
            <a:pPr marL="0" indent="0">
              <a:buNone/>
            </a:pPr>
            <a:r>
              <a:rPr lang="de-DE" sz="5600" b="1" dirty="0" smtClean="0"/>
              <a:t>15:45 </a:t>
            </a:r>
            <a:r>
              <a:rPr lang="de-DE" sz="5600" b="1" dirty="0"/>
              <a:t>Zusammenfassung und Verabschiedung</a:t>
            </a:r>
            <a:endParaRPr lang="de-DE" sz="5600" dirty="0"/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262-DE96-43F4-BBC5-B5D8106CD3E8}" type="slidenum">
              <a:rPr lang="de-DE" smtClean="0"/>
              <a:t>3</a:t>
            </a:fld>
            <a:endParaRPr lang="de-DE"/>
          </a:p>
        </p:txBody>
      </p:sp>
      <p:pic>
        <p:nvPicPr>
          <p:cNvPr id="6" name="Bild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50000"/>
            <a:ext cx="91440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4" descr="SUB-rechts-weis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6477000"/>
            <a:ext cx="2749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5" descr="unilogo_gro_weis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6400800"/>
            <a:ext cx="2133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02300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2480" y="1268760"/>
            <a:ext cx="7772400" cy="1683618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/>
              <a:t>OpenAIRE</a:t>
            </a:r>
            <a:r>
              <a:rPr lang="en-US" b="1" dirty="0" smtClean="0"/>
              <a:t>: </a:t>
            </a:r>
            <a:r>
              <a:rPr lang="en-US" b="1" dirty="0" smtClean="0"/>
              <a:t>Infrastructure and Services for </a:t>
            </a:r>
            <a:r>
              <a:rPr lang="en-US" b="1" dirty="0" smtClean="0"/>
              <a:t>Open Knowledge</a:t>
            </a:r>
            <a:endParaRPr lang="de-DE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30" t="11550" r="31260" b="13655"/>
          <a:stretch/>
        </p:blipFill>
        <p:spPr bwMode="auto">
          <a:xfrm>
            <a:off x="4843721" y="2924944"/>
            <a:ext cx="3230034" cy="25301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5047248" y="5661248"/>
            <a:ext cx="3053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hlinkClick r:id="rId3"/>
              </a:rPr>
              <a:t>http://</a:t>
            </a:r>
            <a:r>
              <a:rPr lang="de-DE" dirty="0" smtClean="0">
                <a:hlinkClick r:id="rId3"/>
              </a:rPr>
              <a:t>vimeo.com/108790101</a:t>
            </a:r>
            <a:r>
              <a:rPr lang="de-DE" dirty="0" smtClean="0"/>
              <a:t> </a:t>
            </a:r>
            <a:endParaRPr lang="de-DE" dirty="0"/>
          </a:p>
        </p:txBody>
      </p:sp>
      <p:pic>
        <p:nvPicPr>
          <p:cNvPr id="8" name="Bild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350000"/>
            <a:ext cx="91440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SUB-rechts-weis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6477000"/>
            <a:ext cx="2749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5" descr="unilogo_gro_weiss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6400800"/>
            <a:ext cx="2133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184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Topics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Was sind die Anforderungen der/s EC/ERC?</a:t>
            </a:r>
          </a:p>
          <a:p>
            <a:r>
              <a:rPr lang="de-DE" dirty="0" smtClean="0"/>
              <a:t>Welche Unterstützung bietet </a:t>
            </a:r>
            <a:r>
              <a:rPr lang="de-DE" dirty="0" err="1" smtClean="0"/>
              <a:t>OpenAIRE</a:t>
            </a:r>
            <a:r>
              <a:rPr lang="de-DE" dirty="0" smtClean="0"/>
              <a:t>?</a:t>
            </a:r>
          </a:p>
          <a:p>
            <a:r>
              <a:rPr lang="de-DE" dirty="0" smtClean="0"/>
              <a:t>Wie sieht die Umsetzung in Göttingen aus?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262-DE96-43F4-BBC5-B5D8106CD3E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0195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34499" cy="1325165"/>
          </a:xfrm>
        </p:spPr>
        <p:txBody>
          <a:bodyPr/>
          <a:lstStyle/>
          <a:p>
            <a:r>
              <a:rPr lang="en-US" dirty="0" smtClean="0"/>
              <a:t>FP7 </a:t>
            </a:r>
            <a:r>
              <a:rPr lang="de-DE" dirty="0" smtClean="0"/>
              <a:t>–</a:t>
            </a:r>
            <a:r>
              <a:rPr lang="en-US" dirty="0" smtClean="0"/>
              <a:t> Monitoring </a:t>
            </a:r>
            <a:r>
              <a:rPr lang="en-US" dirty="0" smtClean="0"/>
              <a:t>OA policies</a:t>
            </a:r>
            <a:endParaRPr lang="en-GB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5753854"/>
              </p:ext>
            </p:extLst>
          </p:nvPr>
        </p:nvGraphicFramePr>
        <p:xfrm>
          <a:off x="251520" y="20608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1455167"/>
              </p:ext>
            </p:extLst>
          </p:nvPr>
        </p:nvGraphicFramePr>
        <p:xfrm>
          <a:off x="-468560" y="1700808"/>
          <a:ext cx="424847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875194526"/>
              </p:ext>
            </p:extLst>
          </p:nvPr>
        </p:nvGraphicFramePr>
        <p:xfrm>
          <a:off x="3154481" y="1523014"/>
          <a:ext cx="6180348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262-DE96-43F4-BBC5-B5D8106CD3E8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848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ERC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21,861 publications in 2,216 projects (total of 4,531 </a:t>
            </a:r>
            <a:r>
              <a:rPr lang="en-US" sz="1800" dirty="0" smtClean="0"/>
              <a:t>projects)</a:t>
            </a:r>
          </a:p>
          <a:p>
            <a:r>
              <a:rPr lang="en-US" sz="1800" dirty="0" smtClean="0"/>
              <a:t>9,255 </a:t>
            </a:r>
            <a:r>
              <a:rPr lang="en-US" sz="1800" dirty="0"/>
              <a:t>are OA, 453 are restricted and 35 are still in embargo</a:t>
            </a:r>
            <a:endParaRPr lang="de-DE" sz="18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2" r="5627" b="4635"/>
          <a:stretch/>
        </p:blipFill>
        <p:spPr>
          <a:xfrm>
            <a:off x="1582994" y="2780928"/>
            <a:ext cx="5614219" cy="3511717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262-DE96-43F4-BBC5-B5D8106CD3E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0215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Angles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  <a:fontScheme name="Bullets">
    <a:majorFont>
      <a:latin typeface="Gill Sans"/>
      <a:ea typeface="ヒラギノ角ゴ ProN W3"/>
      <a:cs typeface="ヒラギノ角ゴ ProN W3"/>
    </a:majorFont>
    <a:minorFont>
      <a:latin typeface="Gill Sans"/>
      <a:ea typeface="ヒラギノ角ゴ ProN W3"/>
      <a:cs typeface="ヒラギノ角ゴ ProN W3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Angles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  <a:fontScheme name="Bullets">
    <a:majorFont>
      <a:latin typeface="Gill Sans"/>
      <a:ea typeface="ヒラギノ角ゴ ProN W3"/>
      <a:cs typeface="ヒラギノ角ゴ ProN W3"/>
    </a:majorFont>
    <a:minorFont>
      <a:latin typeface="Gill Sans"/>
      <a:ea typeface="ヒラギノ角ゴ ProN W3"/>
      <a:cs typeface="ヒラギノ角ゴ ProN W3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Macintosh PowerPoint</Application>
  <PresentationFormat>Bildschirmpräsentation 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Open Access and Open Data in Horizon 2020</vt:lpstr>
      <vt:lpstr>Georg-August Universität Göttingen</vt:lpstr>
      <vt:lpstr>National Briefing for Research Offices</vt:lpstr>
      <vt:lpstr>OpenAIRE: Infrastructure and Services for Open Knowledge</vt:lpstr>
      <vt:lpstr>Topics</vt:lpstr>
      <vt:lpstr>FP7 – Monitoring OA policies</vt:lpstr>
      <vt:lpstr>ERC</vt:lpstr>
    </vt:vector>
  </TitlesOfParts>
  <Company>SUB Goettingen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access publishing, open peer review and services such as OpenAIRE</dc:title>
  <dc:creator>Birgit Schmidt</dc:creator>
  <cp:lastModifiedBy>Wolfram Horstmann</cp:lastModifiedBy>
  <cp:revision>199</cp:revision>
  <dcterms:created xsi:type="dcterms:W3CDTF">2014-07-08T07:31:07Z</dcterms:created>
  <dcterms:modified xsi:type="dcterms:W3CDTF">2014-10-30T14:33:42Z</dcterms:modified>
</cp:coreProperties>
</file>