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4FBD9-7F16-483D-8AD8-E2B0E37EA9C1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2722D-97D6-4896-9893-19E52BD78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65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87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his famous book, the Black Swan, Nassim Nicholas Taleb states: understanding how to act under conditions of incomplete information is the highest and most urgent human pursuit.</a:t>
            </a:r>
          </a:p>
          <a:p>
            <a:endParaRPr/>
          </a:p>
          <a:p>
            <a:r>
              <a:t>Ask yourselves, what did you do exactly one year ago? I checked my calendar and I couldn’t believe that I was actually in my final preparations for a business trip to Japan where I would give keynote speeches on energy transition two days later. Looking back at February 2020, I must admit that even then, I did not fully understand the scale and intensity of the virus that would dominate the world only a few weeks later. And neither did any of my colleagues there.</a:t>
            </a:r>
          </a:p>
          <a:p>
            <a:endParaRPr/>
          </a:p>
          <a:p>
            <a:r>
              <a:t>As such, COVID-19 constitutes what Taleb describes as a black swan event. An event that is highly unlikely, but when it happens, it changes the entire world and impacts every single part of our lives.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his famous book, the Black Swan, Nassim Nicholas Taleb states: understanding how to act under conditions of incomplete information is the highest and most urgent human pursuit.</a:t>
            </a:r>
          </a:p>
          <a:p>
            <a:endParaRPr/>
          </a:p>
          <a:p>
            <a:r>
              <a:t>Ask yourselves, what did you do exactly one year ago? I checked my calendar and I couldn’t believe that I was actually in my final preparations for a business trip to Japan where I would give keynote speeches on energy transition two days later. Looking back at February 2020, I must admit that even then, I did not fully understand the scale and intensity of the virus that would dominate the world only a few weeks later. And neither did any of my colleagues there.</a:t>
            </a:r>
          </a:p>
          <a:p>
            <a:endParaRPr/>
          </a:p>
          <a:p>
            <a:r>
              <a:t>As such, COVID-19 constitutes what Taleb describes as a black swan event. An event that is highly unlikely, but when it happens, it changes the entire world and impacts every single part of our lives.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EE65-F252-C904-B73A-36E5381E1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60795-AD06-60CC-5AE2-B60F3B0D0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6E9C-D9A0-E037-9A1D-DFEF69D2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FD97-57C9-48A8-03A0-1075725E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B816D-BA8C-CB62-3742-A2CCCA4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33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212F-7EEA-F232-D61F-442FE75D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E753B5-F2CD-B9C3-929D-31EC42C92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23D33-4919-87AC-C108-B641AF35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C0E8C-A0E1-9014-0ACD-DC69E76A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33391-D770-FA3A-E5DE-B3BE5201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83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701C7F-E478-5C58-4B72-20E130AF9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0359D-C9E7-FC4C-DC5E-A782DD113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D93CB-3622-479E-B324-64083E07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BB99F-1BE0-F197-778B-B445F99D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7E92-8055-521B-D580-032A9C24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90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1706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6ADE-2DA3-74B3-F486-73D82BE4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F387-DAF7-8DFC-D90E-4F7ABE2D5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5ECAE-707D-616B-86CD-A4EA8E25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77A2F-1130-E7BC-502C-0DC364A3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32C52-6881-0BAC-3E5F-05A61C22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6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CD7B-7935-F45E-12BB-D0A08507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126E7-B103-DB46-CF18-B39C874D0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C4862-E7FE-86F7-C670-0B6FBCF9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3BE79-07A4-6B31-C23F-45D20C8B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2AE83-23DE-AE12-9F60-C39B4B0D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33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F98B-F166-C005-A14C-559A0807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52E03-6552-AE95-7BFC-4D170854C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DC07C-F0DD-8719-453F-4F17B447B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7CA26-6587-8AF4-D97B-D0B9BC0E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7FA1C-77BC-D854-78C3-1003CEAF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6EE85-77D6-D26F-5957-ABBCD4EE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56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0CEB5-B8FC-5F15-A6A6-0B91B329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182AC-D2E4-C402-5B20-6864224F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F25F3-D1EF-C71E-B688-B81C6EB82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A5CEA-4EE9-9F04-BF14-2419AEFE9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3A52A-EAAB-3CE9-5792-CE78156D7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3CE435-8244-EA86-4640-B8BCAE92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5CDC0-E581-A713-20CA-C4CBF47C2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44F30-4A76-CED4-C2BB-630DABF5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08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12A9-5A07-AEEA-C5FC-6675D7BD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7DCBE-CC5B-A9EF-65A1-799238AF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F4B83-8B4B-289F-DB6A-36486150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1DC18-1B49-0121-E42C-773FED59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1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7B9D6-DD22-F3C4-E27E-A78C7EF7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50199-C8B7-ABBA-B6E5-14DC84FF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28196-1613-1A8C-2DFE-A407137C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52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25AF-D556-57C0-2CED-E2347CCC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4E1CF-5311-1A72-15E1-DE58A2748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22E9E-AF0C-1CCB-FC08-6DABA81D7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63FF8-1938-F74B-8B76-2069C0D0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3F7F5-4366-3625-29F4-A2F01522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D35E6-2D25-B92A-DCCF-E7C0636F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60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82F8-D891-2384-CBC3-C7D4A5EB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07A668-8FCF-6CC0-2BB9-55080AD42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56802-3D12-FEC0-2393-9F4F58A9F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8BD1B-6470-4C6A-82A5-A6603421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DE1B-0D6E-DD0A-8FCA-CDCB1F5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5BB58-5AA9-8E43-1DB6-6607A69D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26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FC960-037C-0969-E071-DE9B27C5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E0F2E-F410-C51A-C180-8D0012863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BA9E3-BF24-A830-EC41-C75AFB80C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0A28C-C1C2-4FE1-82D7-B344AD267BD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D36A6-D099-1A7F-3164-FDFC34721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5C29-9133-4B54-6411-CC3C6C2B7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E6524B-75FC-4C50-9C75-805DDD2E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t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ti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GB" dirty="0"/>
              <a:t>Universities as Innovators:</a:t>
            </a:r>
            <a:br>
              <a:rPr lang="en-GB" dirty="0"/>
            </a:br>
            <a:r>
              <a:rPr lang="en-GB" sz="4000" dirty="0"/>
              <a:t>Learning Experiences from Heidelberg University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 err="1"/>
              <a:t>Dr.</a:t>
            </a:r>
            <a:r>
              <a:rPr lang="en-GB" dirty="0"/>
              <a:t> Max Jungmann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Managing Director of the Heidelberg University Center for the Environment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77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feld 5"/>
          <p:cNvSpPr txBox="1"/>
          <p:nvPr/>
        </p:nvSpPr>
        <p:spPr>
          <a:xfrm>
            <a:off x="1689998" y="285008"/>
            <a:ext cx="8812004" cy="41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ctr">
              <a:defRPr sz="3200" b="1">
                <a:solidFill>
                  <a:srgbClr val="B000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321457" hangingPunct="0">
              <a:buClrTx/>
            </a:pPr>
            <a:r>
              <a:rPr sz="2250"/>
              <a:t>HIGHLIGHTS</a:t>
            </a:r>
          </a:p>
        </p:txBody>
      </p:sp>
      <p:pic>
        <p:nvPicPr>
          <p:cNvPr id="394" name="Bild" descr="Bild"/>
          <p:cNvPicPr>
            <a:picLocks noChangeAspect="1"/>
          </p:cNvPicPr>
          <p:nvPr/>
        </p:nvPicPr>
        <p:blipFill>
          <a:blip r:embed="rId2"/>
          <a:srcRect l="6554" r="6554"/>
          <a:stretch>
            <a:fillRect/>
          </a:stretch>
        </p:blipFill>
        <p:spPr>
          <a:xfrm>
            <a:off x="6228775" y="888579"/>
            <a:ext cx="4236062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Bild" descr="Bild"/>
          <p:cNvPicPr>
            <a:picLocks noChangeAspect="1"/>
          </p:cNvPicPr>
          <p:nvPr/>
        </p:nvPicPr>
        <p:blipFill>
          <a:blip r:embed="rId3"/>
          <a:srcRect l="24948" r="24948"/>
          <a:stretch>
            <a:fillRect/>
          </a:stretch>
        </p:blipFill>
        <p:spPr>
          <a:xfrm>
            <a:off x="1727553" y="888579"/>
            <a:ext cx="4235817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Bildschirmfoto 2025-03-16 um 10.08.28.png" descr="Bildschirmfoto 2025-03-16 um 10.08.28.png"/>
          <p:cNvPicPr>
            <a:picLocks noChangeAspect="1"/>
          </p:cNvPicPr>
          <p:nvPr/>
        </p:nvPicPr>
        <p:blipFill>
          <a:blip r:embed="rId4"/>
          <a:srcRect t="5207" b="12154"/>
          <a:stretch>
            <a:fillRect/>
          </a:stretch>
        </p:blipFill>
        <p:spPr>
          <a:xfrm>
            <a:off x="1727553" y="3897754"/>
            <a:ext cx="4235647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Bildschirmfoto 2025-03-16 um 10.10.48.png" descr="Bildschirmfoto 2025-03-16 um 10.10.48.png"/>
          <p:cNvPicPr>
            <a:picLocks noChangeAspect="1"/>
          </p:cNvPicPr>
          <p:nvPr/>
        </p:nvPicPr>
        <p:blipFill>
          <a:blip r:embed="rId5"/>
          <a:srcRect l="2557" r="2557"/>
          <a:stretch>
            <a:fillRect/>
          </a:stretch>
        </p:blipFill>
        <p:spPr>
          <a:xfrm>
            <a:off x="6228774" y="3897754"/>
            <a:ext cx="4235946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866" y="92122"/>
            <a:ext cx="1662786" cy="878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feld 5"/>
          <p:cNvSpPr txBox="1"/>
          <p:nvPr/>
        </p:nvSpPr>
        <p:spPr>
          <a:xfrm>
            <a:off x="1689998" y="285008"/>
            <a:ext cx="8812004" cy="41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ctr">
              <a:defRPr sz="3200" b="1">
                <a:solidFill>
                  <a:srgbClr val="B000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321457" hangingPunct="0">
              <a:buClrTx/>
            </a:pPr>
            <a:r>
              <a:rPr sz="2250"/>
              <a:t>HIGHLIGHTS</a:t>
            </a:r>
          </a:p>
        </p:txBody>
      </p:sp>
      <p:pic>
        <p:nvPicPr>
          <p:cNvPr id="401" name="PlakA1_HCE_Brücke_2024_WiSe_Entwurf.pdf" descr="PlakA1_HCE_Brücke_2024_WiSe_Entwurf.pdf"/>
          <p:cNvPicPr>
            <a:picLocks noChangeAspect="1"/>
          </p:cNvPicPr>
          <p:nvPr/>
        </p:nvPicPr>
        <p:blipFill>
          <a:blip r:embed="rId2"/>
          <a:srcRect t="3094" b="3094"/>
          <a:stretch>
            <a:fillRect/>
          </a:stretch>
        </p:blipFill>
        <p:spPr>
          <a:xfrm>
            <a:off x="7416106" y="888579"/>
            <a:ext cx="2121723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2686.JPG" descr="IMG_2686.JPG"/>
          <p:cNvPicPr>
            <a:picLocks noChangeAspect="1"/>
          </p:cNvPicPr>
          <p:nvPr/>
        </p:nvPicPr>
        <p:blipFill>
          <a:blip r:embed="rId3"/>
          <a:srcRect b="11292"/>
          <a:stretch>
            <a:fillRect/>
          </a:stretch>
        </p:blipFill>
        <p:spPr>
          <a:xfrm>
            <a:off x="1727553" y="888579"/>
            <a:ext cx="4235817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19.png" descr="image19.png"/>
          <p:cNvPicPr>
            <a:picLocks noChangeAspect="1"/>
          </p:cNvPicPr>
          <p:nvPr/>
        </p:nvPicPr>
        <p:blipFill>
          <a:blip r:embed="rId4"/>
          <a:srcRect t="23386" b="23386"/>
          <a:stretch>
            <a:fillRect/>
          </a:stretch>
        </p:blipFill>
        <p:spPr>
          <a:xfrm>
            <a:off x="1727553" y="3897754"/>
            <a:ext cx="4235647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20241008-15h59m56s-FFZ_1628.jpg" descr="20241008-15h59m56s-FFZ_16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774" y="3897754"/>
            <a:ext cx="4235946" cy="281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866" y="92122"/>
            <a:ext cx="1662786" cy="878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1731979" y="6440213"/>
            <a:ext cx="153243" cy="2420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defTabSz="725733"/>
          </a:lstStyle>
          <a:p>
            <a:pPr hangingPunct="0">
              <a:lnSpc>
                <a:spcPts val="1266"/>
              </a:lnSpc>
              <a:buClrTx/>
            </a:pPr>
            <a:fld id="{86CB4B4D-7CA3-9044-876B-883B54F8677D}" type="slidenum">
              <a:rPr sz="844">
                <a:solidFill>
                  <a:srgbClr val="000000"/>
                </a:solidFill>
                <a:latin typeface="Arial"/>
                <a:cs typeface="Arial"/>
                <a:sym typeface="Arial"/>
              </a:rPr>
              <a:pPr hangingPunct="0">
                <a:lnSpc>
                  <a:spcPts val="1266"/>
                </a:lnSpc>
                <a:buClrTx/>
              </a:pPr>
              <a:t>2</a:t>
            </a:fld>
            <a:endParaRPr sz="844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1" name="Titel 8"/>
          <p:cNvSpPr txBox="1"/>
          <p:nvPr/>
        </p:nvSpPr>
        <p:spPr>
          <a:xfrm>
            <a:off x="493213" y="1005774"/>
            <a:ext cx="849496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030344">
              <a:lnSpc>
                <a:spcPts val="4300"/>
              </a:lnSpc>
              <a:defRPr sz="3600" b="1" cap="all">
                <a:solidFill>
                  <a:srgbClr val="94343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724435" hangingPunct="0">
              <a:lnSpc>
                <a:spcPts val="3023"/>
              </a:lnSpc>
              <a:buClrTx/>
            </a:pPr>
            <a:r>
              <a:rPr sz="2531"/>
              <a:t>HOW THE PUBLIC SEES US</a:t>
            </a:r>
          </a:p>
        </p:txBody>
      </p:sp>
      <p:grpSp>
        <p:nvGrpSpPr>
          <p:cNvPr id="340" name="Gruppieren"/>
          <p:cNvGrpSpPr/>
          <p:nvPr/>
        </p:nvGrpSpPr>
        <p:grpSpPr>
          <a:xfrm>
            <a:off x="447111" y="1819752"/>
            <a:ext cx="11297779" cy="3951430"/>
            <a:chOff x="0" y="1280"/>
            <a:chExt cx="16067951" cy="5619811"/>
          </a:xfrm>
        </p:grpSpPr>
        <p:pic>
          <p:nvPicPr>
            <p:cNvPr id="332" name="Inhaltsplatzhalter 10" descr="Inhaltsplatzhalter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53508" y="1280"/>
              <a:ext cx="3126175" cy="312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nhaltsplatzhalter 11" descr="Inhaltsplatzhalter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424937" y="1280"/>
              <a:ext cx="3120965" cy="3118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rafik 1" descr="Grafik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1070" y="10220"/>
              <a:ext cx="3120966" cy="3120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rafik 1" descr="Grafik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44" y="10222"/>
              <a:ext cx="3126176" cy="3126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Text Box 22"/>
            <p:cNvSpPr txBox="1"/>
            <p:nvPr/>
          </p:nvSpPr>
          <p:spPr>
            <a:xfrm>
              <a:off x="4275141" y="3182411"/>
              <a:ext cx="3157828" cy="2438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3" tIns="32143" rIns="32143" bIns="32143" numCol="1" anchor="t">
              <a:noAutofit/>
            </a:bodyPr>
            <a:lstStyle/>
            <a:p>
              <a:pPr defTabSz="642915" hangingPunct="0">
                <a:buClrTx/>
                <a:defRPr sz="16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125" b="1">
                  <a:latin typeface="Century Gothic"/>
                  <a:sym typeface="Century Gothic"/>
                </a:rPr>
                <a:t>Campus</a:t>
              </a:r>
              <a:endParaRPr sz="1055" b="1">
                <a:latin typeface="Century Gothic"/>
                <a:sym typeface="Century Gothic"/>
              </a:endParaRPr>
            </a:p>
            <a:p>
              <a:pPr defTabSz="642915" hangingPunct="0">
                <a:buClrTx/>
                <a:defRPr sz="16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125" b="1">
                  <a:latin typeface="Century Gothic"/>
                  <a:sym typeface="Century Gothic"/>
                </a:rPr>
                <a:t>Neuenheimer Feld</a:t>
              </a:r>
              <a:endParaRPr sz="1055" b="1">
                <a:latin typeface="Century Gothic"/>
                <a:sym typeface="Century Gothic"/>
              </a:endParaRPr>
            </a:p>
          </p:txBody>
        </p:sp>
        <p:sp>
          <p:nvSpPr>
            <p:cNvPr id="337" name="Text Box 22"/>
            <p:cNvSpPr txBox="1"/>
            <p:nvPr/>
          </p:nvSpPr>
          <p:spPr>
            <a:xfrm>
              <a:off x="0" y="3182410"/>
              <a:ext cx="3157827" cy="1115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3" tIns="32143" rIns="32143" bIns="32143" numCol="1" anchor="t">
              <a:noAutofit/>
            </a:bodyPr>
            <a:lstStyle>
              <a:lvl1pPr defTabSz="914400">
                <a:defRPr sz="16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642915" hangingPunct="0">
                <a:buClrTx/>
              </a:pPr>
              <a:r>
                <a:rPr sz="1125"/>
                <a:t>Campus Altstadt</a:t>
              </a:r>
              <a:endParaRPr sz="1055"/>
            </a:p>
          </p:txBody>
        </p:sp>
        <p:sp>
          <p:nvSpPr>
            <p:cNvPr id="338" name="Text Box 22"/>
            <p:cNvSpPr txBox="1"/>
            <p:nvPr/>
          </p:nvSpPr>
          <p:spPr>
            <a:xfrm>
              <a:off x="8399034" y="3188767"/>
              <a:ext cx="3074732" cy="177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3" tIns="32143" rIns="32143" bIns="32143" numCol="1" anchor="t">
              <a:noAutofit/>
            </a:bodyPr>
            <a:lstStyle>
              <a:lvl1pPr defTabSz="914400">
                <a:defRPr sz="16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642915" hangingPunct="0">
                <a:buClrTx/>
              </a:pPr>
              <a:r>
                <a:rPr sz="1125"/>
                <a:t>Campus Bergheim</a:t>
              </a:r>
              <a:endParaRPr sz="1055"/>
            </a:p>
          </p:txBody>
        </p:sp>
        <p:sp>
          <p:nvSpPr>
            <p:cNvPr id="339" name="Text Box 22"/>
            <p:cNvSpPr txBox="1"/>
            <p:nvPr/>
          </p:nvSpPr>
          <p:spPr>
            <a:xfrm>
              <a:off x="12551699" y="3159398"/>
              <a:ext cx="3516253" cy="177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3" tIns="32143" rIns="32143" bIns="32143" numCol="1" anchor="t">
              <a:noAutofit/>
            </a:bodyPr>
            <a:lstStyle/>
            <a:p>
              <a:pPr defTabSz="642915" hangingPunct="0">
                <a:spcBef>
                  <a:spcPts val="633"/>
                </a:spcBef>
                <a:buClrTx/>
                <a:defRPr sz="1600" b="1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125" b="1">
                  <a:solidFill>
                    <a:srgbClr val="262626"/>
                  </a:solidFill>
                  <a:latin typeface="Century Gothic"/>
                  <a:sym typeface="Century Gothic"/>
                </a:rPr>
                <a:t>Campus Mannheim </a:t>
              </a:r>
              <a:br>
                <a:rPr sz="1125" b="1">
                  <a:solidFill>
                    <a:srgbClr val="262626"/>
                  </a:solidFill>
                  <a:latin typeface="Century Gothic"/>
                  <a:sym typeface="Century Gothic"/>
                </a:rPr>
              </a:br>
              <a:endParaRPr sz="1125" b="1">
                <a:solidFill>
                  <a:srgbClr val="262626"/>
                </a:solidFill>
                <a:latin typeface="Century Gothic"/>
                <a:sym typeface="Century Gothic"/>
              </a:endParaRPr>
            </a:p>
          </p:txBody>
        </p:sp>
      </p:grpSp>
      <p:sp>
        <p:nvSpPr>
          <p:cNvPr id="341" name="Academic Ranking of World Universities (Shanghai Ranking 2024)…"/>
          <p:cNvSpPr/>
          <p:nvPr/>
        </p:nvSpPr>
        <p:spPr>
          <a:xfrm>
            <a:off x="492531" y="4818950"/>
            <a:ext cx="3589367" cy="1564242"/>
          </a:xfrm>
          <a:prstGeom prst="roundRect">
            <a:avLst>
              <a:gd name="adj" fmla="val 26296"/>
            </a:avLst>
          </a:prstGeom>
          <a:solidFill>
            <a:srgbClr val="94343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 anchor="ctr"/>
          <a:lstStyle/>
          <a:p>
            <a:pPr algn="ctr" defTabSz="321457" hangingPunct="0">
              <a:buClrTx/>
              <a:defRPr sz="19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 b="1">
                <a:solidFill>
                  <a:srgbClr val="FFFFFF"/>
                </a:solidFill>
                <a:latin typeface="Century Gothic"/>
                <a:sym typeface="Century Gothic"/>
              </a:rPr>
              <a:t>Academic Ranking of World Universities (Shanghai Ranking 2024)</a:t>
            </a:r>
          </a:p>
          <a:p>
            <a:pPr algn="ctr" defTabSz="321457" hangingPunct="0">
              <a:buClrTx/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sz="1406">
                <a:solidFill>
                  <a:srgbClr val="FFFFFF"/>
                </a:solidFill>
                <a:latin typeface="Century Gothic"/>
                <a:sym typeface="Century Gothic"/>
              </a:rPr>
            </a:b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3 in Germany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14 in Europe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50 worldwide</a:t>
            </a:r>
          </a:p>
        </p:txBody>
      </p:sp>
      <p:sp>
        <p:nvSpPr>
          <p:cNvPr id="342" name="Times Higher Education Ranking (2024/2025)…"/>
          <p:cNvSpPr/>
          <p:nvPr/>
        </p:nvSpPr>
        <p:spPr>
          <a:xfrm>
            <a:off x="8110102" y="4818950"/>
            <a:ext cx="3589367" cy="1564242"/>
          </a:xfrm>
          <a:prstGeom prst="roundRect">
            <a:avLst>
              <a:gd name="adj" fmla="val 26296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 anchor="ctr"/>
          <a:lstStyle/>
          <a:p>
            <a:pPr algn="ctr" defTabSz="321457" hangingPunct="0">
              <a:buClrTx/>
              <a:defRPr sz="19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 b="1">
                <a:solidFill>
                  <a:srgbClr val="FFFFFF"/>
                </a:solidFill>
                <a:latin typeface="Century Gothic"/>
                <a:sym typeface="Century Gothic"/>
              </a:rPr>
              <a:t>Times Higher Education Ranking (2024/2025)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336">
              <a:solidFill>
                <a:srgbClr val="FFFFFF"/>
              </a:solidFill>
              <a:latin typeface="Century Gothic"/>
              <a:sym typeface="Century Gothic"/>
            </a:endParaRP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3 in Germany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13 in Europe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47 worldwide</a:t>
            </a:r>
          </a:p>
        </p:txBody>
      </p:sp>
      <p:sp>
        <p:nvSpPr>
          <p:cNvPr id="343" name="QS World University Ranking (2024/2025)…"/>
          <p:cNvSpPr/>
          <p:nvPr/>
        </p:nvSpPr>
        <p:spPr>
          <a:xfrm>
            <a:off x="4301317" y="4818950"/>
            <a:ext cx="3589367" cy="1564242"/>
          </a:xfrm>
          <a:prstGeom prst="roundRect">
            <a:avLst>
              <a:gd name="adj" fmla="val 26296"/>
            </a:avLst>
          </a:prstGeom>
          <a:solidFill>
            <a:srgbClr val="A7A7A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 anchor="ctr"/>
          <a:lstStyle/>
          <a:p>
            <a:pPr algn="ctr" defTabSz="321457" hangingPunct="0">
              <a:buClrTx/>
              <a:defRPr sz="19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 b="1">
                <a:solidFill>
                  <a:srgbClr val="FFFFFF"/>
                </a:solidFill>
                <a:latin typeface="Century Gothic"/>
                <a:sym typeface="Century Gothic"/>
              </a:rPr>
              <a:t>QS World University Ranking (2024/2025)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336">
              <a:solidFill>
                <a:srgbClr val="FFFFFF"/>
              </a:solidFill>
              <a:latin typeface="Century Gothic"/>
              <a:sym typeface="Century Gothic"/>
            </a:endParaRP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3 in Germany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28 in Europe</a:t>
            </a:r>
          </a:p>
          <a:p>
            <a:pPr algn="ctr" defTabSz="321457" hangingPunct="0">
              <a:buClrTx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336">
                <a:solidFill>
                  <a:srgbClr val="FFFFFF"/>
                </a:solidFill>
                <a:latin typeface="Century Gothic"/>
                <a:sym typeface="Century Gothic"/>
              </a:rPr>
              <a:t>Rank 84 worldwide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 advAuto="0"/>
      <p:bldP spid="342" grpId="0" animBg="1" advAuto="0"/>
      <p:bldP spid="34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Folien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38" y="6504174"/>
            <a:ext cx="112197" cy="1811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b">
            <a:spAutoFit/>
          </a:bodyPr>
          <a:lstStyle>
            <a:lvl1pPr algn="ctr" defTabSz="292090">
              <a:defRPr sz="84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hangingPunct="0">
              <a:buClrTx/>
            </a:pPr>
            <a:fld id="{86CB4B4D-7CA3-9044-876B-883B54F8677D}" type="slidenum">
              <a:rPr>
                <a:latin typeface="Helvetica Neue"/>
              </a:rPr>
              <a:pPr hangingPunct="0">
                <a:buClrTx/>
              </a:pPr>
              <a:t>3</a:t>
            </a:fld>
            <a:endParaRPr>
              <a:latin typeface="Helvetica Neue"/>
            </a:endParaRPr>
          </a:p>
        </p:txBody>
      </p:sp>
      <p:pic>
        <p:nvPicPr>
          <p:cNvPr id="346" name="eingesetzter-Film.png" descr="eingesetzter-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784" y="-724452"/>
            <a:ext cx="12725468" cy="8306903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itel 8"/>
          <p:cNvSpPr txBox="1"/>
          <p:nvPr/>
        </p:nvSpPr>
        <p:spPr>
          <a:xfrm>
            <a:off x="327376" y="767684"/>
            <a:ext cx="849496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030344">
              <a:lnSpc>
                <a:spcPts val="4300"/>
              </a:lnSpc>
              <a:defRPr sz="3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724435" hangingPunct="0">
              <a:lnSpc>
                <a:spcPts val="3023"/>
              </a:lnSpc>
              <a:buClrTx/>
            </a:pPr>
            <a:r>
              <a:rPr sz="2531"/>
              <a:t>BUILDING BRIDGES</a:t>
            </a:r>
          </a:p>
        </p:txBody>
      </p:sp>
      <p:sp>
        <p:nvSpPr>
          <p:cNvPr id="348" name="Faculty of Theology…"/>
          <p:cNvSpPr/>
          <p:nvPr/>
        </p:nvSpPr>
        <p:spPr>
          <a:xfrm>
            <a:off x="309683" y="2039995"/>
            <a:ext cx="5765420" cy="4289958"/>
          </a:xfrm>
          <a:prstGeom prst="roundRect">
            <a:avLst>
              <a:gd name="adj" fmla="val 9588"/>
            </a:avLst>
          </a:prstGeom>
          <a:solidFill>
            <a:srgbClr val="943439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 anchor="ctr"/>
          <a:lstStyle/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Theology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Law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Medical Faculty Heidelberg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Medical Faculty Mannheim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Philosophy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Modern Languages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Economics and Social Sciences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Behavioral and Empirical Cultural Sciences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Mathematics and Computer Science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Chemistry and Earth Sciences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Physics and Astronomy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Biosciences</a:t>
            </a:r>
          </a:p>
          <a:p>
            <a:pPr marL="437069" indent="-169188" algn="ctr" defTabSz="321457" hangingPunct="0">
              <a:buClrTx/>
              <a:buSzPct val="100000"/>
              <a:buFontTx/>
              <a:buChar char="•"/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87">
                <a:solidFill>
                  <a:srgbClr val="FFFFFF"/>
                </a:solidFill>
                <a:latin typeface="Century Gothic"/>
                <a:sym typeface="Century Gothic"/>
              </a:rPr>
              <a:t>Faculty of Engineering Sciences</a:t>
            </a:r>
          </a:p>
        </p:txBody>
      </p:sp>
      <p:pic>
        <p:nvPicPr>
          <p:cNvPr id="349" name="Bild 44" descr="Bild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55" y="2633992"/>
            <a:ext cx="5535191" cy="310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866" y="92122"/>
            <a:ext cx="1662786" cy="878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  <p:bldP spid="34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olien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1186361" y="6400800"/>
            <a:ext cx="169274" cy="2762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321457" hangingPunct="0">
              <a:buClrTx/>
            </a:pPr>
            <a:fld id="{86CB4B4D-7CA3-9044-876B-883B54F8677D}" type="slidenum">
              <a:rPr/>
              <a:pPr defTabSz="321457" hangingPunct="0">
                <a:buClrTx/>
              </a:pPr>
              <a:t>4</a:t>
            </a:fld>
            <a:endParaRPr/>
          </a:p>
        </p:txBody>
      </p:sp>
      <p:sp>
        <p:nvSpPr>
          <p:cNvPr id="353" name="Rechteck"/>
          <p:cNvSpPr/>
          <p:nvPr/>
        </p:nvSpPr>
        <p:spPr>
          <a:xfrm>
            <a:off x="-22204" y="836"/>
            <a:ext cx="12236407" cy="6856328"/>
          </a:xfrm>
          <a:prstGeom prst="rect">
            <a:avLst/>
          </a:prstGeom>
          <a:gradFill>
            <a:gsLst>
              <a:gs pos="0">
                <a:srgbClr val="2C6532">
                  <a:alpha val="60017"/>
                </a:srgbClr>
              </a:gs>
              <a:gs pos="100000">
                <a:srgbClr val="C30A24">
                  <a:alpha val="60017"/>
                </a:srgbClr>
              </a:gs>
            </a:gsLst>
            <a:lin ang="9353232"/>
          </a:gradFill>
          <a:ln w="12700">
            <a:miter lim="400000"/>
          </a:ln>
        </p:spPr>
        <p:txBody>
          <a:bodyPr lIns="32145" tIns="32145" rIns="32145" bIns="32145" anchor="ctr"/>
          <a:lstStyle/>
          <a:p>
            <a:pPr defTabSz="412735" hangingPunct="0">
              <a:buClrTx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354" name="sunrise-1756274.jpg" descr="sunrise-1756274.jpg"/>
          <p:cNvPicPr>
            <a:picLocks noChangeAspect="1"/>
          </p:cNvPicPr>
          <p:nvPr/>
        </p:nvPicPr>
        <p:blipFill>
          <a:blip r:embed="rId3">
            <a:alphaModFix amt="30433"/>
          </a:blip>
          <a:srcRect t="22132" b="30608"/>
          <a:stretch>
            <a:fillRect/>
          </a:stretch>
        </p:blipFill>
        <p:spPr>
          <a:xfrm>
            <a:off x="-4252935" y="-106135"/>
            <a:ext cx="19155300" cy="710163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WIE WERDEN…"/>
          <p:cNvSpPr txBox="1"/>
          <p:nvPr/>
        </p:nvSpPr>
        <p:spPr>
          <a:xfrm>
            <a:off x="1681215" y="3391896"/>
            <a:ext cx="8829570" cy="122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>
            <a:normAutofit/>
          </a:bodyPr>
          <a:lstStyle/>
          <a:p>
            <a:pPr algn="ctr" defTabSz="199969" hangingPunct="0">
              <a:lnSpc>
                <a:spcPct val="90000"/>
              </a:lnSpc>
              <a:buClrTx/>
              <a:defRPr sz="4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953">
                <a:solidFill>
                  <a:srgbClr val="FFFFFF"/>
                </a:solidFill>
                <a:latin typeface="Century Gothic"/>
                <a:sym typeface="Century Gothic"/>
              </a:rPr>
              <a:t>WHY DO WE FOSTER INNOVATION</a:t>
            </a:r>
          </a:p>
          <a:p>
            <a:pPr algn="ctr" defTabSz="199969" hangingPunct="0">
              <a:lnSpc>
                <a:spcPct val="90000"/>
              </a:lnSpc>
              <a:buClrTx/>
              <a:defRPr sz="4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953">
                <a:solidFill>
                  <a:srgbClr val="FFFFFF"/>
                </a:solidFill>
                <a:latin typeface="Century Gothic"/>
                <a:sym typeface="Century Gothic"/>
              </a:rPr>
              <a:t> FOR CLIMATE ACTION?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1731979" y="6440213"/>
            <a:ext cx="153243" cy="2420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defTabSz="725733"/>
          </a:lstStyle>
          <a:p>
            <a:pPr hangingPunct="0">
              <a:lnSpc>
                <a:spcPts val="1266"/>
              </a:lnSpc>
              <a:buClrTx/>
            </a:pPr>
            <a:fld id="{86CB4B4D-7CA3-9044-876B-883B54F8677D}" type="slidenum">
              <a:rPr sz="844">
                <a:solidFill>
                  <a:srgbClr val="000000"/>
                </a:solidFill>
                <a:latin typeface="Arial"/>
                <a:cs typeface="Arial"/>
                <a:sym typeface="Arial"/>
              </a:rPr>
              <a:pPr hangingPunct="0">
                <a:lnSpc>
                  <a:spcPts val="1266"/>
                </a:lnSpc>
                <a:buClrTx/>
              </a:pPr>
              <a:t>5</a:t>
            </a:fld>
            <a:endParaRPr sz="844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Titel 8"/>
          <p:cNvSpPr txBox="1"/>
          <p:nvPr/>
        </p:nvSpPr>
        <p:spPr>
          <a:xfrm>
            <a:off x="481368" y="780710"/>
            <a:ext cx="849496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030344">
              <a:lnSpc>
                <a:spcPts val="4300"/>
              </a:lnSpc>
              <a:defRPr sz="3600" b="1" cap="all">
                <a:solidFill>
                  <a:srgbClr val="94343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724435" hangingPunct="0">
              <a:lnSpc>
                <a:spcPts val="3023"/>
              </a:lnSpc>
              <a:buClrTx/>
            </a:pPr>
            <a:r>
              <a:rPr sz="2531"/>
              <a:t>WHY WE TAKE ACTION</a:t>
            </a:r>
          </a:p>
        </p:txBody>
      </p:sp>
      <p:pic>
        <p:nvPicPr>
          <p:cNvPr id="361" name="Bildschirmfoto 2025-01-15 um 08.36.07.png" descr="Bildschirmfoto 2025-01-15 um 08.36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4" y="1372594"/>
            <a:ext cx="6458309" cy="5297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eingesetzter-Film.png" descr="eingesetzter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13" y="1480688"/>
            <a:ext cx="5267571" cy="5267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1731979" y="6440213"/>
            <a:ext cx="153243" cy="2420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defTabSz="725733"/>
          </a:lstStyle>
          <a:p>
            <a:pPr hangingPunct="0">
              <a:lnSpc>
                <a:spcPts val="1266"/>
              </a:lnSpc>
              <a:buClrTx/>
            </a:pPr>
            <a:fld id="{86CB4B4D-7CA3-9044-876B-883B54F8677D}" type="slidenum">
              <a:rPr sz="844">
                <a:solidFill>
                  <a:srgbClr val="000000"/>
                </a:solidFill>
                <a:latin typeface="Arial"/>
                <a:cs typeface="Arial"/>
                <a:sym typeface="Arial"/>
              </a:rPr>
              <a:pPr hangingPunct="0">
                <a:lnSpc>
                  <a:spcPts val="1266"/>
                </a:lnSpc>
                <a:buClrTx/>
              </a:pPr>
              <a:t>6</a:t>
            </a:fld>
            <a:endParaRPr sz="844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5" name="Titel 8"/>
          <p:cNvSpPr txBox="1"/>
          <p:nvPr/>
        </p:nvSpPr>
        <p:spPr>
          <a:xfrm>
            <a:off x="457677" y="674100"/>
            <a:ext cx="849496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030344">
              <a:lnSpc>
                <a:spcPts val="4300"/>
              </a:lnSpc>
              <a:defRPr sz="3600" b="1" cap="all">
                <a:solidFill>
                  <a:srgbClr val="94343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724435" hangingPunct="0">
              <a:lnSpc>
                <a:spcPts val="3023"/>
              </a:lnSpc>
              <a:buClrTx/>
            </a:pPr>
            <a:r>
              <a:rPr sz="2531"/>
              <a:t>FROM RESPONSIBILITY TO IMPACT</a:t>
            </a:r>
          </a:p>
        </p:txBody>
      </p:sp>
      <p:pic>
        <p:nvPicPr>
          <p:cNvPr id="3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8" y="1647277"/>
            <a:ext cx="2672585" cy="356344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extplatzhalter 7"/>
          <p:cNvSpPr txBox="1">
            <a:spLocks noGrp="1"/>
          </p:cNvSpPr>
          <p:nvPr>
            <p:ph type="body" sz="quarter" idx="4294967295"/>
          </p:nvPr>
        </p:nvSpPr>
        <p:spPr>
          <a:xfrm>
            <a:off x="487195" y="5436697"/>
            <a:ext cx="2587032" cy="959198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/>
          <a:p>
            <a:pPr marL="167679" indent="-167679" algn="ctr" defTabSz="784935">
              <a:lnSpc>
                <a:spcPct val="100000"/>
              </a:lnSpc>
              <a:spcBef>
                <a:spcPts val="0"/>
              </a:spcBef>
              <a:buSzTx/>
              <a:buNone/>
              <a:defRPr sz="2236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Prof. Dr. Karin Schumacher </a:t>
            </a:r>
          </a:p>
          <a:p>
            <a:pPr marL="0" indent="0" algn="ctr" defTabSz="784935">
              <a:lnSpc>
                <a:spcPct val="100000"/>
              </a:lnSpc>
              <a:spcBef>
                <a:spcPts val="0"/>
              </a:spcBef>
              <a:buFontTx/>
              <a:buChar char=""/>
              <a:defRPr sz="180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Vice-Rector for Quality Development and Sustainability</a:t>
            </a:r>
          </a:p>
        </p:txBody>
      </p:sp>
      <p:pic>
        <p:nvPicPr>
          <p:cNvPr id="368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42" y="1647277"/>
            <a:ext cx="8316841" cy="356344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Textfeld 5"/>
          <p:cNvSpPr txBox="1"/>
          <p:nvPr/>
        </p:nvSpPr>
        <p:spPr>
          <a:xfrm>
            <a:off x="5901655" y="5619529"/>
            <a:ext cx="3993817" cy="41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ctr">
              <a:defRPr sz="3200" b="1">
                <a:solidFill>
                  <a:srgbClr val="B000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321457" hangingPunct="0">
              <a:buClrTx/>
            </a:pPr>
            <a:r>
              <a:rPr sz="2250"/>
              <a:t>SUSTAINABILITY THINK TANK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Folien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1186361" y="6400800"/>
            <a:ext cx="169274" cy="2762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321457" hangingPunct="0">
              <a:buClrTx/>
            </a:pPr>
            <a:fld id="{86CB4B4D-7CA3-9044-876B-883B54F8677D}" type="slidenum">
              <a:rPr/>
              <a:pPr defTabSz="321457" hangingPunct="0">
                <a:buClrTx/>
              </a:pPr>
              <a:t>7</a:t>
            </a:fld>
            <a:endParaRPr/>
          </a:p>
        </p:txBody>
      </p:sp>
      <p:sp>
        <p:nvSpPr>
          <p:cNvPr id="372" name="Rechteck"/>
          <p:cNvSpPr/>
          <p:nvPr/>
        </p:nvSpPr>
        <p:spPr>
          <a:xfrm>
            <a:off x="-22204" y="836"/>
            <a:ext cx="12236407" cy="6856328"/>
          </a:xfrm>
          <a:prstGeom prst="rect">
            <a:avLst/>
          </a:prstGeom>
          <a:gradFill>
            <a:gsLst>
              <a:gs pos="0">
                <a:srgbClr val="2C6532">
                  <a:alpha val="60017"/>
                </a:srgbClr>
              </a:gs>
              <a:gs pos="100000">
                <a:srgbClr val="C30A24">
                  <a:alpha val="60017"/>
                </a:srgbClr>
              </a:gs>
            </a:gsLst>
            <a:lin ang="9353232"/>
          </a:gradFill>
          <a:ln w="12700">
            <a:miter lim="400000"/>
          </a:ln>
        </p:spPr>
        <p:txBody>
          <a:bodyPr lIns="32145" tIns="32145" rIns="32145" bIns="32145" anchor="ctr"/>
          <a:lstStyle/>
          <a:p>
            <a:pPr defTabSz="412735" hangingPunct="0">
              <a:buClrTx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373" name="sunrise-1756274.jpg" descr="sunrise-1756274.jpg"/>
          <p:cNvPicPr>
            <a:picLocks noChangeAspect="1"/>
          </p:cNvPicPr>
          <p:nvPr/>
        </p:nvPicPr>
        <p:blipFill>
          <a:blip r:embed="rId3">
            <a:alphaModFix amt="30433"/>
          </a:blip>
          <a:srcRect t="673" b="673"/>
          <a:stretch>
            <a:fillRect/>
          </a:stretch>
        </p:blipFill>
        <p:spPr>
          <a:xfrm>
            <a:off x="-4252935" y="-106135"/>
            <a:ext cx="19155300" cy="710163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WIE WERDEN…"/>
          <p:cNvSpPr txBox="1"/>
          <p:nvPr/>
        </p:nvSpPr>
        <p:spPr>
          <a:xfrm>
            <a:off x="1681215" y="3391896"/>
            <a:ext cx="8829570" cy="122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>
            <a:normAutofit/>
          </a:bodyPr>
          <a:lstStyle>
            <a:lvl1pPr algn="ctr" defTabSz="284411">
              <a:lnSpc>
                <a:spcPct val="90000"/>
              </a:lnSpc>
              <a:defRPr sz="4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199969" hangingPunct="0">
              <a:buClrTx/>
            </a:pPr>
            <a:r>
              <a:rPr sz="2953"/>
              <a:t>HOW DO WE INNOVATE FOR CLIMATE ACTION?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platzhalter 7"/>
          <p:cNvSpPr txBox="1">
            <a:spLocks noGrp="1"/>
          </p:cNvSpPr>
          <p:nvPr>
            <p:ph type="body" sz="half" idx="4294967295"/>
          </p:nvPr>
        </p:nvSpPr>
        <p:spPr>
          <a:xfrm>
            <a:off x="6173038" y="1906737"/>
            <a:ext cx="5712056" cy="4346564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194975" indent="-324451" defTabSz="912715">
              <a:lnSpc>
                <a:spcPct val="100000"/>
              </a:lnSpc>
              <a:spcBef>
                <a:spcPts val="1336"/>
              </a:spcBef>
              <a:buSzTx/>
              <a:buNone/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Oldest university in present-day Germany (founded in 1386)</a:t>
            </a:r>
          </a:p>
          <a:p>
            <a:pPr marL="194975" indent="-324451" defTabSz="912715">
              <a:lnSpc>
                <a:spcPct val="100000"/>
              </a:lnSpc>
              <a:spcBef>
                <a:spcPts val="1336"/>
              </a:spcBef>
              <a:buSzTx/>
              <a:buNone/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Research university of international standing</a:t>
            </a:r>
          </a:p>
          <a:p>
            <a:pPr marL="194975" indent="-324451" defTabSz="912715">
              <a:lnSpc>
                <a:spcPct val="100000"/>
              </a:lnSpc>
              <a:spcBef>
                <a:spcPts val="1336"/>
              </a:spcBef>
              <a:buSzTx/>
              <a:buNone/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Successful in all funding lines of the Excellence Initiative and Excellence Strategy</a:t>
            </a:r>
          </a:p>
          <a:p>
            <a:pPr marL="194975" indent="-324451" defTabSz="912715">
              <a:lnSpc>
                <a:spcPct val="100000"/>
              </a:lnSpc>
              <a:spcBef>
                <a:spcPts val="1336"/>
              </a:spcBef>
              <a:buSzTx/>
              <a:buNone/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Comprehensive university with a broad range of disciplines</a:t>
            </a:r>
          </a:p>
          <a:p>
            <a:pPr marL="194975" indent="-324451" defTabSz="912715">
              <a:lnSpc>
                <a:spcPct val="100000"/>
              </a:lnSpc>
              <a:spcBef>
                <a:spcPts val="1336"/>
              </a:spcBef>
              <a:buSzTx/>
              <a:buNone/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Focus on research-based teaching and structured doctoral training</a:t>
            </a:r>
          </a:p>
        </p:txBody>
      </p:sp>
      <p:sp>
        <p:nvSpPr>
          <p:cNvPr id="3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1731979" y="6440213"/>
            <a:ext cx="153243" cy="2420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defTabSz="725733"/>
          </a:lstStyle>
          <a:p>
            <a:pPr hangingPunct="0">
              <a:lnSpc>
                <a:spcPts val="1266"/>
              </a:lnSpc>
              <a:buClrTx/>
            </a:pPr>
            <a:fld id="{86CB4B4D-7CA3-9044-876B-883B54F8677D}" type="slidenum">
              <a:rPr sz="844">
                <a:solidFill>
                  <a:srgbClr val="000000"/>
                </a:solidFill>
                <a:latin typeface="Arial"/>
                <a:cs typeface="Arial"/>
                <a:sym typeface="Arial"/>
              </a:rPr>
              <a:pPr hangingPunct="0">
                <a:lnSpc>
                  <a:spcPts val="1266"/>
                </a:lnSpc>
                <a:buClrTx/>
              </a:pPr>
              <a:t>8</a:t>
            </a:fld>
            <a:endParaRPr sz="844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0" name="Titel 8"/>
          <p:cNvSpPr txBox="1"/>
          <p:nvPr/>
        </p:nvSpPr>
        <p:spPr>
          <a:xfrm>
            <a:off x="268149" y="554465"/>
            <a:ext cx="849496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030344">
              <a:lnSpc>
                <a:spcPts val="4300"/>
              </a:lnSpc>
              <a:defRPr sz="3600" b="1" cap="all">
                <a:solidFill>
                  <a:srgbClr val="94343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724435" hangingPunct="0">
              <a:lnSpc>
                <a:spcPts val="3023"/>
              </a:lnSpc>
              <a:buClrTx/>
            </a:pPr>
            <a:r>
              <a:rPr sz="2531"/>
              <a:t>Comprehensive Research University </a:t>
            </a:r>
          </a:p>
        </p:txBody>
      </p:sp>
      <p:pic>
        <p:nvPicPr>
          <p:cNvPr id="381" name="Inhaltsplatzhalter 9" descr="Inhaltsplatzhalt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8" y="1863858"/>
            <a:ext cx="5561774" cy="4342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eingesetzter-Film.png" descr="eingesetzter-Film.png"/>
          <p:cNvPicPr>
            <a:picLocks noChangeAspect="1"/>
          </p:cNvPicPr>
          <p:nvPr/>
        </p:nvPicPr>
        <p:blipFill>
          <a:blip r:embed="rId2">
            <a:alphaModFix amt="49734"/>
          </a:blip>
          <a:stretch>
            <a:fillRect/>
          </a:stretch>
        </p:blipFill>
        <p:spPr>
          <a:xfrm>
            <a:off x="-330784" y="-724452"/>
            <a:ext cx="12725468" cy="83069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" name="Gruppieren"/>
          <p:cNvGrpSpPr/>
          <p:nvPr/>
        </p:nvGrpSpPr>
        <p:grpSpPr>
          <a:xfrm>
            <a:off x="3270097" y="980626"/>
            <a:ext cx="5651806" cy="5346878"/>
            <a:chOff x="0" y="0"/>
            <a:chExt cx="8038123" cy="7604448"/>
          </a:xfrm>
        </p:grpSpPr>
        <p:sp>
          <p:nvSpPr>
            <p:cNvPr id="384" name="SUSTAINABILITY THINK TANK"/>
            <p:cNvSpPr/>
            <p:nvPr/>
          </p:nvSpPr>
          <p:spPr>
            <a:xfrm>
              <a:off x="0" y="6350961"/>
              <a:ext cx="8038124" cy="1253488"/>
            </a:xfrm>
            <a:prstGeom prst="roundRect">
              <a:avLst>
                <a:gd name="adj" fmla="val 17930"/>
              </a:avLst>
            </a:prstGeom>
            <a:solidFill>
              <a:srgbClr val="94343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ctr">
              <a:no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321457" hangingPunct="0">
                <a:buClrTx/>
              </a:pPr>
              <a:r>
                <a:rPr sz="1406"/>
                <a:t>SUSTAINABILITY THINK TANK</a:t>
              </a:r>
            </a:p>
          </p:txBody>
        </p:sp>
        <p:sp>
          <p:nvSpPr>
            <p:cNvPr id="385" name="RESEARCH"/>
            <p:cNvSpPr/>
            <p:nvPr/>
          </p:nvSpPr>
          <p:spPr>
            <a:xfrm rot="16200000">
              <a:off x="-1376042" y="3305380"/>
              <a:ext cx="4132469" cy="1253488"/>
            </a:xfrm>
            <a:prstGeom prst="roundRect">
              <a:avLst>
                <a:gd name="adj" fmla="val 17930"/>
              </a:avLst>
            </a:prstGeom>
            <a:solidFill>
              <a:srgbClr val="94343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ctr">
              <a:no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321457" hangingPunct="0">
                <a:buClrTx/>
              </a:pPr>
              <a:r>
                <a:rPr sz="1406"/>
                <a:t>RESEARCH</a:t>
              </a:r>
            </a:p>
          </p:txBody>
        </p:sp>
        <p:sp>
          <p:nvSpPr>
            <p:cNvPr id="386" name="TEACHING"/>
            <p:cNvSpPr/>
            <p:nvPr/>
          </p:nvSpPr>
          <p:spPr>
            <a:xfrm rot="16200000">
              <a:off x="840836" y="3305380"/>
              <a:ext cx="4132470" cy="1253488"/>
            </a:xfrm>
            <a:prstGeom prst="roundRect">
              <a:avLst>
                <a:gd name="adj" fmla="val 17930"/>
              </a:avLst>
            </a:prstGeom>
            <a:solidFill>
              <a:srgbClr val="94343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ctr">
              <a:no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321457" hangingPunct="0">
                <a:buClrTx/>
              </a:pPr>
              <a:r>
                <a:rPr sz="1406"/>
                <a:t>TEACHING</a:t>
              </a:r>
            </a:p>
          </p:txBody>
        </p:sp>
        <p:sp>
          <p:nvSpPr>
            <p:cNvPr id="387" name="OPERATIONS"/>
            <p:cNvSpPr/>
            <p:nvPr/>
          </p:nvSpPr>
          <p:spPr>
            <a:xfrm rot="16200000">
              <a:off x="3057714" y="3305380"/>
              <a:ext cx="4132470" cy="1253488"/>
            </a:xfrm>
            <a:prstGeom prst="roundRect">
              <a:avLst>
                <a:gd name="adj" fmla="val 17930"/>
              </a:avLst>
            </a:prstGeom>
            <a:solidFill>
              <a:srgbClr val="94343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ctr">
              <a:no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321457" hangingPunct="0">
                <a:buClrTx/>
              </a:pPr>
              <a:r>
                <a:rPr sz="1406"/>
                <a:t>OPERATIONS</a:t>
              </a:r>
            </a:p>
          </p:txBody>
        </p:sp>
        <p:sp>
          <p:nvSpPr>
            <p:cNvPr id="388" name="TRANSFER"/>
            <p:cNvSpPr/>
            <p:nvPr/>
          </p:nvSpPr>
          <p:spPr>
            <a:xfrm rot="16200000">
              <a:off x="5274593" y="3305380"/>
              <a:ext cx="4132470" cy="1253488"/>
            </a:xfrm>
            <a:prstGeom prst="roundRect">
              <a:avLst>
                <a:gd name="adj" fmla="val 17930"/>
              </a:avLst>
            </a:prstGeom>
            <a:solidFill>
              <a:srgbClr val="94343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ctr">
              <a:no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321457" hangingPunct="0">
                <a:buClrTx/>
              </a:pPr>
              <a:r>
                <a:rPr sz="1406"/>
                <a:t>TRANSFER</a:t>
              </a:r>
            </a:p>
          </p:txBody>
        </p:sp>
        <p:sp>
          <p:nvSpPr>
            <p:cNvPr id="389" name="GOVERNANCE"/>
            <p:cNvSpPr/>
            <p:nvPr/>
          </p:nvSpPr>
          <p:spPr>
            <a:xfrm>
              <a:off x="89835" y="-1"/>
              <a:ext cx="7858453" cy="149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4343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ctr">
              <a:noAutofit/>
            </a:bodyPr>
            <a:lstStyle/>
            <a:p>
              <a:pPr algn="ctr" defTabSz="321457" hangingPunct="0">
                <a:buClrTx/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406">
                <a:solidFill>
                  <a:srgbClr val="FFFFFF"/>
                </a:solidFill>
                <a:latin typeface="Century Gothic"/>
                <a:sym typeface="Century Gothic"/>
              </a:endParaRPr>
            </a:p>
            <a:p>
              <a:pPr algn="ctr" defTabSz="321457" hangingPunct="0">
                <a:buClrTx/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406">
                  <a:solidFill>
                    <a:srgbClr val="FFFFFF"/>
                  </a:solidFill>
                  <a:latin typeface="Century Gothic"/>
                  <a:sym typeface="Century Gothic"/>
                </a:rPr>
                <a:t>GOVERNANCE</a:t>
              </a:r>
            </a:p>
          </p:txBody>
        </p:sp>
      </p:grpSp>
      <p:pic>
        <p:nvPicPr>
          <p:cNvPr id="391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866" y="92122"/>
            <a:ext cx="1662786" cy="878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F25B427B0364E801836986D5287E7" ma:contentTypeVersion="19" ma:contentTypeDescription="Create a new document." ma:contentTypeScope="" ma:versionID="fe62f71157edfbd2304ae171dabd42be">
  <xsd:schema xmlns:xsd="http://www.w3.org/2001/XMLSchema" xmlns:xs="http://www.w3.org/2001/XMLSchema" xmlns:p="http://schemas.microsoft.com/office/2006/metadata/properties" xmlns:ns2="8581d4c4-e451-4996-917c-02bcbb0d4db4" xmlns:ns3="3bfe20fe-22dc-4249-9ce0-2158073bc72f" targetNamespace="http://schemas.microsoft.com/office/2006/metadata/properties" ma:root="true" ma:fieldsID="c08b478d3798dcb4ce51203b2cdfa502" ns2:_="" ns3:_="">
    <xsd:import namespace="8581d4c4-e451-4996-917c-02bcbb0d4db4"/>
    <xsd:import namespace="3bfe20fe-22dc-4249-9ce0-2158073bc7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1d4c4-e451-4996-917c-02bcbb0d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Afmeldingsstatus" ma:internalName="Afmeldings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bec50a-3b81-4955-ac34-98a609113f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e20fe-22dc-4249-9ce0-2158073bc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c5bd4e-51dc-4cb3-95ab-1fdadbf45210}" ma:internalName="TaxCatchAll" ma:showField="CatchAllData" ma:web="3bfe20fe-22dc-4249-9ce0-2158073b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e20fe-22dc-4249-9ce0-2158073bc72f" xsi:nil="true"/>
    <lcf76f155ced4ddcb4097134ff3c332f xmlns="8581d4c4-e451-4996-917c-02bcbb0d4db4">
      <Terms xmlns="http://schemas.microsoft.com/office/infopath/2007/PartnerControls"/>
    </lcf76f155ced4ddcb4097134ff3c332f>
    <_Flow_SignoffStatus xmlns="8581d4c4-e451-4996-917c-02bcbb0d4db4" xsi:nil="true"/>
  </documentManagement>
</p:properties>
</file>

<file path=customXml/itemProps1.xml><?xml version="1.0" encoding="utf-8"?>
<ds:datastoreItem xmlns:ds="http://schemas.openxmlformats.org/officeDocument/2006/customXml" ds:itemID="{E5A192B5-9D86-4E8B-A3FA-FA53146916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B82780-713E-4BCD-A0B2-7E888AF705C4}"/>
</file>

<file path=customXml/itemProps3.xml><?xml version="1.0" encoding="utf-8"?>
<ds:datastoreItem xmlns:ds="http://schemas.openxmlformats.org/officeDocument/2006/customXml" ds:itemID="{EA5E9D67-0461-4EEA-991F-97F822F74165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e1182407-87a2-4f0b-94ba-d765320cf6e6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e067591d-bfbe-434d-a712-ecdf0e277d0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587</Words>
  <Application>Microsoft Office PowerPoint</Application>
  <PresentationFormat>Widescreen</PresentationFormat>
  <Paragraphs>77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Universities as Innovators: Learning Experiences from Heidelberg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CHARILAOU, LUCY</dc:creator>
  <cp:lastModifiedBy>CHARILAOU, LUCY</cp:lastModifiedBy>
  <cp:revision>2</cp:revision>
  <dcterms:created xsi:type="dcterms:W3CDTF">2025-04-08T10:20:56Z</dcterms:created>
  <dcterms:modified xsi:type="dcterms:W3CDTF">2025-04-08T10:55:47Z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0x0101002F4F25B427B0364E801836986D5287E7</vt:lpwstr>
  </property>
  <property fmtid="{D5CDD505-2E9C-101B-9397-08002B2CF9AE}" pid="3" name="MediaServiceImageTags">
    <vt:lpwstr/>
  </property>
</Properties>
</file>