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3449" r:id="rId3"/>
    <p:sldId id="256" r:id="rId4"/>
    <p:sldId id="3421" r:id="rId5"/>
    <p:sldId id="3441" r:id="rId6"/>
    <p:sldId id="3445" r:id="rId7"/>
    <p:sldId id="3446" r:id="rId8"/>
    <p:sldId id="3444" r:id="rId9"/>
    <p:sldId id="3442" r:id="rId10"/>
    <p:sldId id="3440" r:id="rId11"/>
    <p:sldId id="3447" r:id="rId12"/>
    <p:sldId id="342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7DA9"/>
    <a:srgbClr val="00B4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83BFA7-A02F-4134-BCB7-2938E8BE9523}" v="5" dt="2025-03-20T11:51:57.7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6209" autoAdjust="0"/>
  </p:normalViewPr>
  <p:slideViewPr>
    <p:cSldViewPr snapToGrid="0">
      <p:cViewPr varScale="1">
        <p:scale>
          <a:sx n="49" d="100"/>
          <a:sy n="49" d="100"/>
        </p:scale>
        <p:origin x="133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customXml" Target="../customXml/item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70E2D9-B63D-48AE-A39C-98FAE40F3F1B}" type="doc">
      <dgm:prSet loTypeId="urn:microsoft.com/office/officeart/2018/2/layout/IconLabelList" loCatId="icon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DFCBA2E-4E2C-4164-8541-FA1B037E19A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IE" sz="1600" dirty="0"/>
            <a:t>Net zero</a:t>
          </a:r>
          <a:endParaRPr lang="en-US" sz="1600" dirty="0"/>
        </a:p>
      </dgm:t>
    </dgm:pt>
    <dgm:pt modelId="{E4E4CC80-E982-4CE5-AFDF-917922710A0B}" type="parTrans" cxnId="{D9B6554C-AFFC-460F-95B0-10E80DEDFF63}">
      <dgm:prSet/>
      <dgm:spPr/>
      <dgm:t>
        <a:bodyPr/>
        <a:lstStyle/>
        <a:p>
          <a:endParaRPr lang="en-US" sz="2800"/>
        </a:p>
      </dgm:t>
    </dgm:pt>
    <dgm:pt modelId="{4960CDF0-B96E-46A3-B829-8A41103C7969}" type="sibTrans" cxnId="{D9B6554C-AFFC-460F-95B0-10E80DEDFF63}">
      <dgm:prSet/>
      <dgm:spPr/>
      <dgm:t>
        <a:bodyPr/>
        <a:lstStyle/>
        <a:p>
          <a:pPr>
            <a:lnSpc>
              <a:spcPct val="100000"/>
            </a:lnSpc>
          </a:pPr>
          <a:endParaRPr lang="en-US" sz="2800"/>
        </a:p>
      </dgm:t>
    </dgm:pt>
    <dgm:pt modelId="{7A7E046B-E879-4109-93A3-AA4017DFADE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IE" sz="1600" dirty="0"/>
            <a:t>Nature positive</a:t>
          </a:r>
          <a:endParaRPr lang="en-US" sz="1600" dirty="0"/>
        </a:p>
      </dgm:t>
    </dgm:pt>
    <dgm:pt modelId="{1C5B44CF-9140-4D26-9894-851692E5C085}" type="parTrans" cxnId="{2199E73B-5B07-44A9-A9F0-B5D2A9A18348}">
      <dgm:prSet/>
      <dgm:spPr/>
      <dgm:t>
        <a:bodyPr/>
        <a:lstStyle/>
        <a:p>
          <a:endParaRPr lang="en-US" sz="2800"/>
        </a:p>
      </dgm:t>
    </dgm:pt>
    <dgm:pt modelId="{3C278D78-F9C4-452F-8E73-A1A9B4D11B5D}" type="sibTrans" cxnId="{2199E73B-5B07-44A9-A9F0-B5D2A9A18348}">
      <dgm:prSet/>
      <dgm:spPr/>
      <dgm:t>
        <a:bodyPr/>
        <a:lstStyle/>
        <a:p>
          <a:pPr>
            <a:lnSpc>
              <a:spcPct val="100000"/>
            </a:lnSpc>
          </a:pPr>
          <a:endParaRPr lang="en-US" sz="2800"/>
        </a:p>
      </dgm:t>
    </dgm:pt>
    <dgm:pt modelId="{D15FAB7D-385A-4EB2-931F-D1D9FA922A5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IE" sz="1600" dirty="0"/>
            <a:t>Improve health</a:t>
          </a:r>
          <a:endParaRPr lang="en-US" sz="1600" dirty="0"/>
        </a:p>
      </dgm:t>
    </dgm:pt>
    <dgm:pt modelId="{B3706635-A136-46CD-8FD8-D62CA57310FE}" type="parTrans" cxnId="{90C9CB6E-86E4-41D9-B870-136C2C3605AF}">
      <dgm:prSet/>
      <dgm:spPr/>
      <dgm:t>
        <a:bodyPr/>
        <a:lstStyle/>
        <a:p>
          <a:endParaRPr lang="en-US" sz="2800"/>
        </a:p>
      </dgm:t>
    </dgm:pt>
    <dgm:pt modelId="{EB9156E6-58F5-4313-B868-9899052F5C18}" type="sibTrans" cxnId="{90C9CB6E-86E4-41D9-B870-136C2C3605AF}">
      <dgm:prSet/>
      <dgm:spPr/>
      <dgm:t>
        <a:bodyPr/>
        <a:lstStyle/>
        <a:p>
          <a:endParaRPr lang="en-US" sz="2800"/>
        </a:p>
      </dgm:t>
    </dgm:pt>
    <dgm:pt modelId="{FFF2E476-3DC8-4265-B9CB-084F2A26F997}" type="pres">
      <dgm:prSet presAssocID="{C370E2D9-B63D-48AE-A39C-98FAE40F3F1B}" presName="root" presStyleCnt="0">
        <dgm:presLayoutVars>
          <dgm:dir/>
          <dgm:resizeHandles val="exact"/>
        </dgm:presLayoutVars>
      </dgm:prSet>
      <dgm:spPr/>
    </dgm:pt>
    <dgm:pt modelId="{FC9ACAFD-2A9B-45F7-8C63-B19FCE1081C1}" type="pres">
      <dgm:prSet presAssocID="{2DFCBA2E-4E2C-4164-8541-FA1B037E19A8}" presName="compNode" presStyleCnt="0"/>
      <dgm:spPr/>
    </dgm:pt>
    <dgm:pt modelId="{85A8902B-F488-4753-8720-F0369D245884}" type="pres">
      <dgm:prSet presAssocID="{2DFCBA2E-4E2C-4164-8541-FA1B037E19A8}" presName="iconRect" presStyleLbl="node1" presStyleIdx="0" presStyleCnt="3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33F599D8-C8E1-49CF-87E6-8B62958B4943}" type="pres">
      <dgm:prSet presAssocID="{2DFCBA2E-4E2C-4164-8541-FA1B037E19A8}" presName="spaceRect" presStyleCnt="0"/>
      <dgm:spPr/>
    </dgm:pt>
    <dgm:pt modelId="{634ABD8C-3815-4540-8D4C-8EC7EA070172}" type="pres">
      <dgm:prSet presAssocID="{2DFCBA2E-4E2C-4164-8541-FA1B037E19A8}" presName="textRect" presStyleLbl="revTx" presStyleIdx="0" presStyleCnt="3" custScaleX="192384">
        <dgm:presLayoutVars>
          <dgm:chMax val="1"/>
          <dgm:chPref val="1"/>
        </dgm:presLayoutVars>
      </dgm:prSet>
      <dgm:spPr/>
    </dgm:pt>
    <dgm:pt modelId="{BE9F1953-F357-45EC-898B-4D3A37BD840D}" type="pres">
      <dgm:prSet presAssocID="{4960CDF0-B96E-46A3-B829-8A41103C7969}" presName="sibTrans" presStyleCnt="0"/>
      <dgm:spPr/>
    </dgm:pt>
    <dgm:pt modelId="{E5E95403-258F-4827-8795-FBB1F5ADB9B0}" type="pres">
      <dgm:prSet presAssocID="{7A7E046B-E879-4109-93A3-AA4017DFADE9}" presName="compNode" presStyleCnt="0"/>
      <dgm:spPr/>
    </dgm:pt>
    <dgm:pt modelId="{C16E6A90-4510-4441-B826-9DA267E5340F}" type="pres">
      <dgm:prSet presAssocID="{7A7E046B-E879-4109-93A3-AA4017DFADE9}" presName="iconRect" presStyleLbl="node1" presStyleIdx="1" presStyleCnt="3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1FB0E0C5-D69D-403F-9C97-7C77FA15152C}" type="pres">
      <dgm:prSet presAssocID="{7A7E046B-E879-4109-93A3-AA4017DFADE9}" presName="spaceRect" presStyleCnt="0"/>
      <dgm:spPr/>
    </dgm:pt>
    <dgm:pt modelId="{C4CD3A56-C9BF-4BEE-A3AC-BED78E49A1A3}" type="pres">
      <dgm:prSet presAssocID="{7A7E046B-E879-4109-93A3-AA4017DFADE9}" presName="textRect" presStyleLbl="revTx" presStyleIdx="1" presStyleCnt="3" custScaleX="197834">
        <dgm:presLayoutVars>
          <dgm:chMax val="1"/>
          <dgm:chPref val="1"/>
        </dgm:presLayoutVars>
      </dgm:prSet>
      <dgm:spPr/>
    </dgm:pt>
    <dgm:pt modelId="{9A5E7D82-B4AB-4625-B60B-CA60ABFB2CA6}" type="pres">
      <dgm:prSet presAssocID="{3C278D78-F9C4-452F-8E73-A1A9B4D11B5D}" presName="sibTrans" presStyleCnt="0"/>
      <dgm:spPr/>
    </dgm:pt>
    <dgm:pt modelId="{49CA2F34-5973-4D90-85FE-F28F49D9A2C3}" type="pres">
      <dgm:prSet presAssocID="{D15FAB7D-385A-4EB2-931F-D1D9FA922A51}" presName="compNode" presStyleCnt="0"/>
      <dgm:spPr/>
    </dgm:pt>
    <dgm:pt modelId="{287560BB-98BC-44CD-9B25-F68D2479D832}" type="pres">
      <dgm:prSet presAssocID="{D15FAB7D-385A-4EB2-931F-D1D9FA922A51}" presName="iconRect" presStyleLbl="node1" presStyleIdx="2" presStyleCnt="3"/>
      <dgm:spPr>
        <a:blipFill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B5D39D50-E2A2-473D-BA5F-BA7571FD02D5}" type="pres">
      <dgm:prSet presAssocID="{D15FAB7D-385A-4EB2-931F-D1D9FA922A51}" presName="spaceRect" presStyleCnt="0"/>
      <dgm:spPr/>
    </dgm:pt>
    <dgm:pt modelId="{A76EEDB0-2F54-4707-8864-B9FA051D7D99}" type="pres">
      <dgm:prSet presAssocID="{D15FAB7D-385A-4EB2-931F-D1D9FA922A51}" presName="textRect" presStyleLbl="revTx" presStyleIdx="2" presStyleCnt="3" custScaleX="223127">
        <dgm:presLayoutVars>
          <dgm:chMax val="1"/>
          <dgm:chPref val="1"/>
        </dgm:presLayoutVars>
      </dgm:prSet>
      <dgm:spPr/>
    </dgm:pt>
  </dgm:ptLst>
  <dgm:cxnLst>
    <dgm:cxn modelId="{11ACC125-F364-4330-AC2B-82F089E3AC3E}" type="presOf" srcId="{D15FAB7D-385A-4EB2-931F-D1D9FA922A51}" destId="{A76EEDB0-2F54-4707-8864-B9FA051D7D99}" srcOrd="0" destOrd="0" presId="urn:microsoft.com/office/officeart/2018/2/layout/IconLabelList"/>
    <dgm:cxn modelId="{E6A4C735-EC56-416F-81DD-ED78BD2216FD}" type="presOf" srcId="{2DFCBA2E-4E2C-4164-8541-FA1B037E19A8}" destId="{634ABD8C-3815-4540-8D4C-8EC7EA070172}" srcOrd="0" destOrd="0" presId="urn:microsoft.com/office/officeart/2018/2/layout/IconLabelList"/>
    <dgm:cxn modelId="{2199E73B-5B07-44A9-A9F0-B5D2A9A18348}" srcId="{C370E2D9-B63D-48AE-A39C-98FAE40F3F1B}" destId="{7A7E046B-E879-4109-93A3-AA4017DFADE9}" srcOrd="1" destOrd="0" parTransId="{1C5B44CF-9140-4D26-9894-851692E5C085}" sibTransId="{3C278D78-F9C4-452F-8E73-A1A9B4D11B5D}"/>
    <dgm:cxn modelId="{F9B01742-7F62-4CBB-9F71-55323FCD19A7}" type="presOf" srcId="{C370E2D9-B63D-48AE-A39C-98FAE40F3F1B}" destId="{FFF2E476-3DC8-4265-B9CB-084F2A26F997}" srcOrd="0" destOrd="0" presId="urn:microsoft.com/office/officeart/2018/2/layout/IconLabelList"/>
    <dgm:cxn modelId="{D9B6554C-AFFC-460F-95B0-10E80DEDFF63}" srcId="{C370E2D9-B63D-48AE-A39C-98FAE40F3F1B}" destId="{2DFCBA2E-4E2C-4164-8541-FA1B037E19A8}" srcOrd="0" destOrd="0" parTransId="{E4E4CC80-E982-4CE5-AFDF-917922710A0B}" sibTransId="{4960CDF0-B96E-46A3-B829-8A41103C7969}"/>
    <dgm:cxn modelId="{90C9CB6E-86E4-41D9-B870-136C2C3605AF}" srcId="{C370E2D9-B63D-48AE-A39C-98FAE40F3F1B}" destId="{D15FAB7D-385A-4EB2-931F-D1D9FA922A51}" srcOrd="2" destOrd="0" parTransId="{B3706635-A136-46CD-8FD8-D62CA57310FE}" sibTransId="{EB9156E6-58F5-4313-B868-9899052F5C18}"/>
    <dgm:cxn modelId="{82C4A196-8F54-42A5-A2EB-AEAE478DF4BA}" type="presOf" srcId="{7A7E046B-E879-4109-93A3-AA4017DFADE9}" destId="{C4CD3A56-C9BF-4BEE-A3AC-BED78E49A1A3}" srcOrd="0" destOrd="0" presId="urn:microsoft.com/office/officeart/2018/2/layout/IconLabelList"/>
    <dgm:cxn modelId="{7BFF3622-4142-4C4F-AFDA-8E896A437791}" type="presParOf" srcId="{FFF2E476-3DC8-4265-B9CB-084F2A26F997}" destId="{FC9ACAFD-2A9B-45F7-8C63-B19FCE1081C1}" srcOrd="0" destOrd="0" presId="urn:microsoft.com/office/officeart/2018/2/layout/IconLabelList"/>
    <dgm:cxn modelId="{ADACC934-0E32-44A9-BEAB-D8DF40DCE328}" type="presParOf" srcId="{FC9ACAFD-2A9B-45F7-8C63-B19FCE1081C1}" destId="{85A8902B-F488-4753-8720-F0369D245884}" srcOrd="0" destOrd="0" presId="urn:microsoft.com/office/officeart/2018/2/layout/IconLabelList"/>
    <dgm:cxn modelId="{CEE09629-BF7D-44A3-AF8C-254C52F58E6D}" type="presParOf" srcId="{FC9ACAFD-2A9B-45F7-8C63-B19FCE1081C1}" destId="{33F599D8-C8E1-49CF-87E6-8B62958B4943}" srcOrd="1" destOrd="0" presId="urn:microsoft.com/office/officeart/2018/2/layout/IconLabelList"/>
    <dgm:cxn modelId="{F99B19F6-DC8D-4ADD-8A3B-1BC90E3BEB1F}" type="presParOf" srcId="{FC9ACAFD-2A9B-45F7-8C63-B19FCE1081C1}" destId="{634ABD8C-3815-4540-8D4C-8EC7EA070172}" srcOrd="2" destOrd="0" presId="urn:microsoft.com/office/officeart/2018/2/layout/IconLabelList"/>
    <dgm:cxn modelId="{486A5110-9937-4851-AFC9-864827399082}" type="presParOf" srcId="{FFF2E476-3DC8-4265-B9CB-084F2A26F997}" destId="{BE9F1953-F357-45EC-898B-4D3A37BD840D}" srcOrd="1" destOrd="0" presId="urn:microsoft.com/office/officeart/2018/2/layout/IconLabelList"/>
    <dgm:cxn modelId="{FA6B2100-C4CB-44FC-B7F7-73719969CEF5}" type="presParOf" srcId="{FFF2E476-3DC8-4265-B9CB-084F2A26F997}" destId="{E5E95403-258F-4827-8795-FBB1F5ADB9B0}" srcOrd="2" destOrd="0" presId="urn:microsoft.com/office/officeart/2018/2/layout/IconLabelList"/>
    <dgm:cxn modelId="{E14B77D0-634A-4C3C-9930-E946943E4174}" type="presParOf" srcId="{E5E95403-258F-4827-8795-FBB1F5ADB9B0}" destId="{C16E6A90-4510-4441-B826-9DA267E5340F}" srcOrd="0" destOrd="0" presId="urn:microsoft.com/office/officeart/2018/2/layout/IconLabelList"/>
    <dgm:cxn modelId="{03A2B65F-ACE2-495D-ADB9-D56D1CCD954A}" type="presParOf" srcId="{E5E95403-258F-4827-8795-FBB1F5ADB9B0}" destId="{1FB0E0C5-D69D-403F-9C97-7C77FA15152C}" srcOrd="1" destOrd="0" presId="urn:microsoft.com/office/officeart/2018/2/layout/IconLabelList"/>
    <dgm:cxn modelId="{6A9EE96D-DB7D-45F1-986A-9CCA2DA91543}" type="presParOf" srcId="{E5E95403-258F-4827-8795-FBB1F5ADB9B0}" destId="{C4CD3A56-C9BF-4BEE-A3AC-BED78E49A1A3}" srcOrd="2" destOrd="0" presId="urn:microsoft.com/office/officeart/2018/2/layout/IconLabelList"/>
    <dgm:cxn modelId="{E047A778-1593-429C-8366-8D772275E69F}" type="presParOf" srcId="{FFF2E476-3DC8-4265-B9CB-084F2A26F997}" destId="{9A5E7D82-B4AB-4625-B60B-CA60ABFB2CA6}" srcOrd="3" destOrd="0" presId="urn:microsoft.com/office/officeart/2018/2/layout/IconLabelList"/>
    <dgm:cxn modelId="{9F42D271-A746-4FCD-9091-1410196E85C0}" type="presParOf" srcId="{FFF2E476-3DC8-4265-B9CB-084F2A26F997}" destId="{49CA2F34-5973-4D90-85FE-F28F49D9A2C3}" srcOrd="4" destOrd="0" presId="urn:microsoft.com/office/officeart/2018/2/layout/IconLabelList"/>
    <dgm:cxn modelId="{6156D847-D39F-4064-B7F7-5EDE634E865C}" type="presParOf" srcId="{49CA2F34-5973-4D90-85FE-F28F49D9A2C3}" destId="{287560BB-98BC-44CD-9B25-F68D2479D832}" srcOrd="0" destOrd="0" presId="urn:microsoft.com/office/officeart/2018/2/layout/IconLabelList"/>
    <dgm:cxn modelId="{A57D077A-EABE-4692-8CEA-CD25E1FDB238}" type="presParOf" srcId="{49CA2F34-5973-4D90-85FE-F28F49D9A2C3}" destId="{B5D39D50-E2A2-473D-BA5F-BA7571FD02D5}" srcOrd="1" destOrd="0" presId="urn:microsoft.com/office/officeart/2018/2/layout/IconLabelList"/>
    <dgm:cxn modelId="{37394166-2DB2-4240-96C9-1F037FADEF0A}" type="presParOf" srcId="{49CA2F34-5973-4D90-85FE-F28F49D9A2C3}" destId="{A76EEDB0-2F54-4707-8864-B9FA051D7D99}" srcOrd="2" destOrd="0" presId="urn:microsoft.com/office/officeart/2018/2/layout/IconLabel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8902B-F488-4753-8720-F0369D245884}">
      <dsp:nvSpPr>
        <dsp:cNvPr id="0" name=""/>
        <dsp:cNvSpPr/>
      </dsp:nvSpPr>
      <dsp:spPr>
        <a:xfrm>
          <a:off x="843842" y="113012"/>
          <a:ext cx="426357" cy="426357"/>
        </a:xfrm>
        <a:prstGeom prst="rect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ABD8C-3815-4540-8D4C-8EC7EA070172}">
      <dsp:nvSpPr>
        <dsp:cNvPr id="0" name=""/>
        <dsp:cNvSpPr/>
      </dsp:nvSpPr>
      <dsp:spPr>
        <a:xfrm>
          <a:off x="145639" y="683463"/>
          <a:ext cx="1822763" cy="378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kern="1200" dirty="0"/>
            <a:t>Net zero</a:t>
          </a:r>
          <a:endParaRPr lang="en-US" sz="1600" kern="1200" dirty="0"/>
        </a:p>
      </dsp:txBody>
      <dsp:txXfrm>
        <a:off x="145639" y="683463"/>
        <a:ext cx="1822763" cy="378984"/>
      </dsp:txXfrm>
    </dsp:sp>
    <dsp:sp modelId="{C16E6A90-4510-4441-B826-9DA267E5340F}">
      <dsp:nvSpPr>
        <dsp:cNvPr id="0" name=""/>
        <dsp:cNvSpPr/>
      </dsp:nvSpPr>
      <dsp:spPr>
        <a:xfrm>
          <a:off x="843842" y="1299313"/>
          <a:ext cx="426357" cy="426357"/>
        </a:xfrm>
        <a:prstGeom prst="rect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CD3A56-C9BF-4BEE-A3AC-BED78E49A1A3}">
      <dsp:nvSpPr>
        <dsp:cNvPr id="0" name=""/>
        <dsp:cNvSpPr/>
      </dsp:nvSpPr>
      <dsp:spPr>
        <a:xfrm>
          <a:off x="119821" y="1869763"/>
          <a:ext cx="1874399" cy="378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kern="1200" dirty="0"/>
            <a:t>Nature positive</a:t>
          </a:r>
          <a:endParaRPr lang="en-US" sz="1600" kern="1200" dirty="0"/>
        </a:p>
      </dsp:txBody>
      <dsp:txXfrm>
        <a:off x="119821" y="1869763"/>
        <a:ext cx="1874399" cy="378984"/>
      </dsp:txXfrm>
    </dsp:sp>
    <dsp:sp modelId="{287560BB-98BC-44CD-9B25-F68D2479D832}">
      <dsp:nvSpPr>
        <dsp:cNvPr id="0" name=""/>
        <dsp:cNvSpPr/>
      </dsp:nvSpPr>
      <dsp:spPr>
        <a:xfrm>
          <a:off x="843842" y="2485613"/>
          <a:ext cx="426357" cy="426357"/>
        </a:xfrm>
        <a:prstGeom prst="rect">
          <a:avLst/>
        </a:prstGeom>
        <a:blipFill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6EEDB0-2F54-4707-8864-B9FA051D7D99}">
      <dsp:nvSpPr>
        <dsp:cNvPr id="0" name=""/>
        <dsp:cNvSpPr/>
      </dsp:nvSpPr>
      <dsp:spPr>
        <a:xfrm>
          <a:off x="0" y="3056063"/>
          <a:ext cx="2114041" cy="378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kern="1200" dirty="0"/>
            <a:t>Improve health</a:t>
          </a:r>
          <a:endParaRPr lang="en-US" sz="1600" kern="1200" dirty="0"/>
        </a:p>
      </dsp:txBody>
      <dsp:txXfrm>
        <a:off x="0" y="3056063"/>
        <a:ext cx="2114041" cy="3789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843B9-F15E-4709-9EEE-E32F4A8DB619}" type="datetimeFigureOut">
              <a:rPr lang="en-IE" smtClean="0"/>
              <a:t>20/03/2025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B56C9D-A534-4B28-A2C6-5F04ADA3E10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02940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25373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IE" sz="1800" b="0" i="0" u="none" strike="noStrike" baseline="0" dirty="0">
              <a:solidFill>
                <a:srgbClr val="000000"/>
              </a:solidFill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B56C9D-A534-4B28-A2C6-5F04ADA3E10E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88980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D2D63-B735-4E26-9C00-BD43A68F7937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25358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B56C9D-A534-4B28-A2C6-5F04ADA3E10E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02953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D2D63-B735-4E26-9C00-BD43A68F7937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66995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B56C9D-A534-4B28-A2C6-5F04ADA3E10E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7300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B56C9D-A534-4B28-A2C6-5F04ADA3E10E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52325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B56C9D-A534-4B28-A2C6-5F04ADA3E10E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5026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B56C9D-A534-4B28-A2C6-5F04ADA3E10E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8418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B56C9D-A534-4B28-A2C6-5F04ADA3E10E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67230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B56C9D-A534-4B28-A2C6-5F04ADA3E10E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04202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19B01-2CF3-26B9-D90D-145B89E83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2E5124-9697-F994-278C-601F7087F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D0910-8A5D-2F15-724B-EE6F754FF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041B-B0D8-4945-B689-7D47D63974C6}" type="datetimeFigureOut">
              <a:rPr lang="en-IE" smtClean="0"/>
              <a:t>20/03/2025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EB7A7-D3C6-CF74-64DE-13CA3815C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D9B33-3F3A-A361-4A3C-A9F602777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21DF-A05C-4BC2-9FCF-B1ECB863934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35597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B0152-0325-0395-C248-64E8A7E03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6C9AA4-22BC-853B-1CAC-19D9EA574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92FDA-D6FC-895A-EF6A-BEE9A9AB6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041B-B0D8-4945-B689-7D47D63974C6}" type="datetimeFigureOut">
              <a:rPr lang="en-IE" smtClean="0"/>
              <a:t>20/03/2025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D6859-4E4D-9B7E-8CED-FC1CDF578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3F26A-5B5E-9E50-B831-35BAA5FE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21DF-A05C-4BC2-9FCF-B1ECB863934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84710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C668ED-A03B-65C8-A6C3-7FE4D8B236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AAE246-FF51-F7F7-0582-33B4619FCE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2796C-E8BC-D344-CC8B-2C5256B47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041B-B0D8-4945-B689-7D47D63974C6}" type="datetimeFigureOut">
              <a:rPr lang="en-IE" smtClean="0"/>
              <a:t>20/03/2025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668A0-CCA3-C852-CFF3-D06BBE419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B6854-4FDC-993A-8474-7984F3A16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21DF-A05C-4BC2-9FCF-B1ECB863934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52174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/>
          <p:nvPr/>
        </p:nvSpPr>
        <p:spPr>
          <a:xfrm>
            <a:off x="539261" y="502920"/>
            <a:ext cx="11113477" cy="585216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6866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956603" y="1709738"/>
            <a:ext cx="8085797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ook Antiqua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>
            <a:off x="956603" y="4589463"/>
            <a:ext cx="6358597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71" name="Google Shape;71;p18"/>
          <p:cNvGrpSpPr/>
          <p:nvPr/>
        </p:nvGrpSpPr>
        <p:grpSpPr>
          <a:xfrm>
            <a:off x="5246663" y="2602795"/>
            <a:ext cx="7217312" cy="4445119"/>
            <a:chOff x="5246663" y="2602795"/>
            <a:chExt cx="7217312" cy="4445119"/>
          </a:xfrm>
        </p:grpSpPr>
        <p:pic>
          <p:nvPicPr>
            <p:cNvPr id="72" name="Google Shape;72;p18"/>
            <p:cNvPicPr preferRelativeResize="0"/>
            <p:nvPr/>
          </p:nvPicPr>
          <p:blipFill rotWithShape="1">
            <a:blip r:embed="rId2">
              <a:alphaModFix/>
            </a:blip>
            <a:srcRect r="24721" b="18789"/>
            <a:stretch/>
          </p:blipFill>
          <p:spPr>
            <a:xfrm>
              <a:off x="6612987" y="2602795"/>
              <a:ext cx="5850988" cy="44451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18"/>
            <p:cNvPicPr preferRelativeResize="0"/>
            <p:nvPr/>
          </p:nvPicPr>
          <p:blipFill rotWithShape="1">
            <a:blip r:embed="rId3">
              <a:alphaModFix/>
            </a:blip>
            <a:srcRect t="1" r="7141" b="6018"/>
            <a:stretch/>
          </p:blipFill>
          <p:spPr>
            <a:xfrm>
              <a:off x="5246663" y="3217555"/>
              <a:ext cx="7217312" cy="374744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95564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87874-5375-9C77-CBD0-BA53B0FB7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4E343-7475-82B9-5AEE-22E69BC22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E5BA0-3551-25F9-3AD5-7367C0CC1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041B-B0D8-4945-B689-7D47D63974C6}" type="datetimeFigureOut">
              <a:rPr lang="en-IE" smtClean="0"/>
              <a:t>20/03/2025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7CD15-8E8B-59E4-D11C-3ABF75731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C578C-F0BB-471E-741E-AAE934C5F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21DF-A05C-4BC2-9FCF-B1ECB863934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72357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08635-3271-40F8-FC11-FDDBB88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52AF6-F491-3935-94DB-41CAB1D00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02185-7A7B-CB62-9F11-560ECF129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041B-B0D8-4945-B689-7D47D63974C6}" type="datetimeFigureOut">
              <a:rPr lang="en-IE" smtClean="0"/>
              <a:t>20/03/2025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7B70B-8B98-066D-9D0B-CC12B0F48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18B22-8C50-E0D1-EB66-3FA71C588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21DF-A05C-4BC2-9FCF-B1ECB863934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22506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09EAB-3E3F-FCE4-DEBF-00C8A8CB8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AF1B3-DE22-34DA-BC63-35F64D91BE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75EDBE-F584-B1C2-FE0A-4D2D04C9A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956EF-75E2-6CAD-8830-B4C385EC1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041B-B0D8-4945-B689-7D47D63974C6}" type="datetimeFigureOut">
              <a:rPr lang="en-IE" smtClean="0"/>
              <a:t>20/03/2025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7A927E-2882-A575-2658-7B7A06606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D6208B-5B23-0238-93E9-31D8505D1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21DF-A05C-4BC2-9FCF-B1ECB863934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18062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0B018-1DF4-1794-7D57-65E91D8E2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11200-0483-D7D0-DC80-772F74FE8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90B647-8E67-E83A-F485-0647BFF90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56FE64-7E11-55CC-1D3C-C1C537E4BD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4488A-B467-FDA1-563C-5EABF83D5B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E3E4C6-75DE-4320-FBE6-DF40BA877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041B-B0D8-4945-B689-7D47D63974C6}" type="datetimeFigureOut">
              <a:rPr lang="en-IE" smtClean="0"/>
              <a:t>20/03/2025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660FF7-9CF3-63C6-1750-88FD49675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E6DB3B-DB2F-C402-B2CF-5AB68B37C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21DF-A05C-4BC2-9FCF-B1ECB863934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3587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53FEF-8CEC-D6CD-4609-77DAB9892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09FDB1-15DA-6AC8-D0E1-B4E645025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041B-B0D8-4945-B689-7D47D63974C6}" type="datetimeFigureOut">
              <a:rPr lang="en-IE" smtClean="0"/>
              <a:t>20/03/2025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C7E201-8572-177C-4121-B902BF7AE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3C61E0-F46B-6556-A821-FB57806A5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21DF-A05C-4BC2-9FCF-B1ECB863934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11694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B36081-45C9-2046-A5DF-2A0D1084D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041B-B0D8-4945-B689-7D47D63974C6}" type="datetimeFigureOut">
              <a:rPr lang="en-IE" smtClean="0"/>
              <a:t>20/03/2025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5A3CF5-9A9C-062F-44BA-BE349A75D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3E5806-DE50-A4CB-5D7A-E741AF9D1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21DF-A05C-4BC2-9FCF-B1ECB863934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60910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1873B-C3D1-9270-05D1-EA82DE28E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3BE60-1699-6327-72EB-E86973DCF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AEF7A2-638E-06BC-31D5-16C4A1EB3B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2CB157-F8A9-8BC3-14D4-F5DBFE3D8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041B-B0D8-4945-B689-7D47D63974C6}" type="datetimeFigureOut">
              <a:rPr lang="en-IE" smtClean="0"/>
              <a:t>20/03/2025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D888C4-71ED-A6EE-E4AE-BF0EC9645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72607E-CC44-FE4B-7CEB-445874BBB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21DF-A05C-4BC2-9FCF-B1ECB863934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36649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0787F-A0F8-C9BE-0477-7BB047004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EA26CD-5BD5-7D75-1A24-BFA94E56A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07731F-5729-FCEE-9A08-DB432016ED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76DC20-21B8-D101-C273-DF3FCB275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041B-B0D8-4945-B689-7D47D63974C6}" type="datetimeFigureOut">
              <a:rPr lang="en-IE" smtClean="0"/>
              <a:t>20/03/2025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F6B636-CDBB-C676-9BF6-C3C3AF29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5C1D84-CEDA-D6F5-56BE-37A626003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21DF-A05C-4BC2-9FCF-B1ECB863934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9815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522F43-6803-12A2-89EF-23399FA1D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427C1-B518-5B19-A9A4-3B98FEFBB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5FE60A-91D6-DECF-7D3A-2329C7B224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58041B-B0D8-4945-B689-7D47D63974C6}" type="datetimeFigureOut">
              <a:rPr lang="en-IE" smtClean="0"/>
              <a:t>20/03/2025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7398B-F7FF-9CC9-8D74-DB5E507330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45D23-8602-8A44-A1EB-2B0EDCF1B0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2621DF-A05C-4BC2-9FCF-B1ECB863934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97276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Book Antiqua"/>
              <a:buNone/>
              <a:defRPr sz="4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23090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7.jpe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hyperlink" Target="http://www.tcd.ie/sustainability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48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1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microsoft.com/office/2007/relationships/diagramDrawing" Target="../diagrams/drawing1.xml"/><Relationship Id="rId5" Type="http://schemas.openxmlformats.org/officeDocument/2006/relationships/hyperlink" Target="http://www.tcd.ie/sustainability" TargetMode="External"/><Relationship Id="rId10" Type="http://schemas.openxmlformats.org/officeDocument/2006/relationships/diagramColors" Target="../diagrams/colors1.xml"/><Relationship Id="rId4" Type="http://schemas.openxmlformats.org/officeDocument/2006/relationships/image" Target="../media/image12.jpeg"/><Relationship Id="rId9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0.sv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8.sv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"/>
          <p:cNvSpPr txBox="1">
            <a:spLocks noGrp="1"/>
          </p:cNvSpPr>
          <p:nvPr>
            <p:ph type="title"/>
          </p:nvPr>
        </p:nvSpPr>
        <p:spPr>
          <a:xfrm>
            <a:off x="956603" y="1709738"/>
            <a:ext cx="896633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ook Antiqua"/>
              <a:buNone/>
            </a:pPr>
            <a:r>
              <a:rPr lang="en-GB" dirty="0"/>
              <a:t>Universities as Innovators</a:t>
            </a:r>
            <a:endParaRPr dirty="0"/>
          </a:p>
        </p:txBody>
      </p:sp>
      <p:sp>
        <p:nvSpPr>
          <p:cNvPr id="152" name="Google Shape;152;p5"/>
          <p:cNvSpPr txBox="1">
            <a:spLocks noGrp="1"/>
          </p:cNvSpPr>
          <p:nvPr>
            <p:ph type="body" idx="1"/>
          </p:nvPr>
        </p:nvSpPr>
        <p:spPr>
          <a:xfrm>
            <a:off x="956603" y="4589463"/>
            <a:ext cx="6358597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dirty="0"/>
              <a:t>Professor Jane Stout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Vice President for Biodiversity and Climate Action, Trinity College Dublin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443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D2229-420F-1E9E-5E70-7C678E818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Making the connections…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532D70-8D6C-84EB-C468-B35BFE9B44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200" t="21689" r="27400" b="31733"/>
          <a:stretch/>
        </p:blipFill>
        <p:spPr>
          <a:xfrm>
            <a:off x="1054608" y="2242684"/>
            <a:ext cx="2974848" cy="31943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AAE3B7-3410-24D0-4450-3135ED5A9B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600" t="27022" r="16500" b="37244"/>
          <a:stretch/>
        </p:blipFill>
        <p:spPr>
          <a:xfrm>
            <a:off x="4834128" y="1414700"/>
            <a:ext cx="6205728" cy="24505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3C50C4-3D61-5D0E-1F83-ADB8D983F035}"/>
              </a:ext>
            </a:extLst>
          </p:cNvPr>
          <p:cNvSpPr txBox="1"/>
          <p:nvPr/>
        </p:nvSpPr>
        <p:spPr>
          <a:xfrm>
            <a:off x="4727448" y="11916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800" b="0" i="0" u="none" strike="noStrike" baseline="0" dirty="0">
                <a:solidFill>
                  <a:srgbClr val="000000"/>
                </a:solidFill>
                <a:latin typeface="+mj-lt"/>
              </a:rPr>
              <a:t>Smarter Travel Living Labs -&gt; Dublin City Transport Plan</a:t>
            </a:r>
            <a:endParaRPr lang="en-IE" dirty="0">
              <a:latin typeface="+mj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F1E141-0E8D-5BC9-2C2A-77DBF6CD0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9099" y="4285273"/>
            <a:ext cx="4162384" cy="23160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EE4877-3699-7807-418D-3DACF907CB93}"/>
              </a:ext>
            </a:extLst>
          </p:cNvPr>
          <p:cNvSpPr txBox="1"/>
          <p:nvPr/>
        </p:nvSpPr>
        <p:spPr>
          <a:xfrm>
            <a:off x="4846320" y="389061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800" b="0" i="0" u="none" strike="noStrike" baseline="0" dirty="0">
                <a:solidFill>
                  <a:srgbClr val="000000"/>
                </a:solidFill>
                <a:latin typeface="+mj-lt"/>
              </a:rPr>
              <a:t>Natural Capital Ireland -&gt; Oireachtas Joint Committee</a:t>
            </a:r>
            <a:endParaRPr lang="en-I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2659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9C47D1-7892-DFCD-79EE-0935300CE7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4"/>
          <a:stretch/>
        </p:blipFill>
        <p:spPr>
          <a:xfrm>
            <a:off x="-6531" y="0"/>
            <a:ext cx="12198531" cy="6864722"/>
          </a:xfrm>
          <a:prstGeom prst="rect">
            <a:avLst/>
          </a:prstGeom>
        </p:spPr>
      </p:pic>
      <p:pic>
        <p:nvPicPr>
          <p:cNvPr id="10" name="Picture 9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475B0169-B7F8-53B0-F678-E1F7F0AEF0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4745" y="5079643"/>
            <a:ext cx="5057776" cy="17862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58EF6-13C4-C401-179F-2B4A49841A3B}"/>
              </a:ext>
            </a:extLst>
          </p:cNvPr>
          <p:cNvSpPr txBox="1"/>
          <p:nvPr/>
        </p:nvSpPr>
        <p:spPr>
          <a:xfrm>
            <a:off x="922337" y="6255681"/>
            <a:ext cx="4154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8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www.tcd.ie/sustainability</a:t>
            </a:r>
            <a:r>
              <a:rPr lang="en-IE" sz="2800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5951E9-C020-CF68-0A20-C44319336E57}"/>
              </a:ext>
            </a:extLst>
          </p:cNvPr>
          <p:cNvGrpSpPr/>
          <p:nvPr/>
        </p:nvGrpSpPr>
        <p:grpSpPr>
          <a:xfrm>
            <a:off x="1301411" y="340709"/>
            <a:ext cx="9582645" cy="2031079"/>
            <a:chOff x="1730690" y="1819620"/>
            <a:chExt cx="7519602" cy="159380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A45B103-6D9E-0A26-A8DC-021C387C94F9}"/>
                </a:ext>
              </a:extLst>
            </p:cNvPr>
            <p:cNvGrpSpPr/>
            <p:nvPr/>
          </p:nvGrpSpPr>
          <p:grpSpPr>
            <a:xfrm>
              <a:off x="6839020" y="1819621"/>
              <a:ext cx="2411272" cy="1593808"/>
              <a:chOff x="8003860" y="1102267"/>
              <a:chExt cx="3318867" cy="2377441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734F4E3-3432-B498-7E23-5EB4FA2D7E21}"/>
                  </a:ext>
                </a:extLst>
              </p:cNvPr>
              <p:cNvSpPr/>
              <p:nvPr/>
            </p:nvSpPr>
            <p:spPr>
              <a:xfrm>
                <a:off x="8003860" y="1102267"/>
                <a:ext cx="3318867" cy="2377441"/>
              </a:xfrm>
              <a:custGeom>
                <a:avLst/>
                <a:gdLst>
                  <a:gd name="connsiteX0" fmla="*/ 0 w 3318867"/>
                  <a:gd name="connsiteY0" fmla="*/ 237744 h 2377441"/>
                  <a:gd name="connsiteX1" fmla="*/ 237744 w 3318867"/>
                  <a:gd name="connsiteY1" fmla="*/ 0 h 2377441"/>
                  <a:gd name="connsiteX2" fmla="*/ 3081123 w 3318867"/>
                  <a:gd name="connsiteY2" fmla="*/ 0 h 2377441"/>
                  <a:gd name="connsiteX3" fmla="*/ 3318867 w 3318867"/>
                  <a:gd name="connsiteY3" fmla="*/ 237744 h 2377441"/>
                  <a:gd name="connsiteX4" fmla="*/ 3318867 w 3318867"/>
                  <a:gd name="connsiteY4" fmla="*/ 2139697 h 2377441"/>
                  <a:gd name="connsiteX5" fmla="*/ 3081123 w 3318867"/>
                  <a:gd name="connsiteY5" fmla="*/ 2377441 h 2377441"/>
                  <a:gd name="connsiteX6" fmla="*/ 237744 w 3318867"/>
                  <a:gd name="connsiteY6" fmla="*/ 2377441 h 2377441"/>
                  <a:gd name="connsiteX7" fmla="*/ 0 w 3318867"/>
                  <a:gd name="connsiteY7" fmla="*/ 2139697 h 2377441"/>
                  <a:gd name="connsiteX8" fmla="*/ 0 w 3318867"/>
                  <a:gd name="connsiteY8" fmla="*/ 237744 h 2377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18867" h="2377441">
                    <a:moveTo>
                      <a:pt x="0" y="237744"/>
                    </a:moveTo>
                    <a:cubicBezTo>
                      <a:pt x="0" y="106442"/>
                      <a:pt x="106442" y="0"/>
                      <a:pt x="237744" y="0"/>
                    </a:cubicBezTo>
                    <a:lnTo>
                      <a:pt x="3081123" y="0"/>
                    </a:lnTo>
                    <a:cubicBezTo>
                      <a:pt x="3212425" y="0"/>
                      <a:pt x="3318867" y="106442"/>
                      <a:pt x="3318867" y="237744"/>
                    </a:cubicBezTo>
                    <a:lnTo>
                      <a:pt x="3318867" y="2139697"/>
                    </a:lnTo>
                    <a:cubicBezTo>
                      <a:pt x="3318867" y="2270999"/>
                      <a:pt x="3212425" y="2377441"/>
                      <a:pt x="3081123" y="2377441"/>
                    </a:cubicBezTo>
                    <a:lnTo>
                      <a:pt x="237744" y="2377441"/>
                    </a:lnTo>
                    <a:cubicBezTo>
                      <a:pt x="106442" y="2377441"/>
                      <a:pt x="0" y="2270999"/>
                      <a:pt x="0" y="2139697"/>
                    </a:cubicBezTo>
                    <a:lnTo>
                      <a:pt x="0" y="237744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4696" tIns="1185672" rIns="234696" bIns="710185" numCol="1" spcCol="1270" anchor="ctr" anchorCtr="0">
                <a:noAutofit/>
              </a:bodyPr>
              <a:lstStyle/>
              <a:p>
                <a:pPr marL="0" lvl="0" indent="0" algn="ctr" defTabSz="1466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IE" sz="2400" kern="1200" dirty="0"/>
                  <a:t>Systematically</a:t>
                </a:r>
                <a:endParaRPr lang="en-IE" sz="2000" kern="1200" dirty="0"/>
              </a:p>
            </p:txBody>
          </p:sp>
          <p:sp>
            <p:nvSpPr>
              <p:cNvPr id="14" name="Oval 13" descr="Schoolhouse outline">
                <a:extLst>
                  <a:ext uri="{FF2B5EF4-FFF2-40B4-BE49-F238E27FC236}">
                    <a16:creationId xmlns:a16="http://schemas.microsoft.com/office/drawing/2014/main" id="{C55652D2-64E6-3AC0-DD28-4E3021E1F776}"/>
                  </a:ext>
                </a:extLst>
              </p:cNvPr>
              <p:cNvSpPr/>
              <p:nvPr/>
            </p:nvSpPr>
            <p:spPr>
              <a:xfrm>
                <a:off x="9267448" y="1476077"/>
                <a:ext cx="791687" cy="791687"/>
              </a:xfrm>
              <a:prstGeom prst="ellipse">
                <a:avLst/>
              </a:pr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/>
                <a:stretch>
                  <a:fillRect l="-25000" r="-25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E" sz="110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5AB243A-7CF9-AB14-5460-0B1737D9BB8D}"/>
                </a:ext>
              </a:extLst>
            </p:cNvPr>
            <p:cNvGrpSpPr/>
            <p:nvPr/>
          </p:nvGrpSpPr>
          <p:grpSpPr>
            <a:xfrm>
              <a:off x="4284855" y="1819620"/>
              <a:ext cx="2411273" cy="1593809"/>
              <a:chOff x="4258766" y="1102268"/>
              <a:chExt cx="3318867" cy="2377441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5785467-D52C-262B-79C4-057B12BA67EA}"/>
                  </a:ext>
                </a:extLst>
              </p:cNvPr>
              <p:cNvSpPr/>
              <p:nvPr/>
            </p:nvSpPr>
            <p:spPr>
              <a:xfrm>
                <a:off x="4258766" y="1102268"/>
                <a:ext cx="3318867" cy="2377441"/>
              </a:xfrm>
              <a:custGeom>
                <a:avLst/>
                <a:gdLst>
                  <a:gd name="connsiteX0" fmla="*/ 0 w 3318867"/>
                  <a:gd name="connsiteY0" fmla="*/ 237744 h 2377441"/>
                  <a:gd name="connsiteX1" fmla="*/ 237744 w 3318867"/>
                  <a:gd name="connsiteY1" fmla="*/ 0 h 2377441"/>
                  <a:gd name="connsiteX2" fmla="*/ 3081123 w 3318867"/>
                  <a:gd name="connsiteY2" fmla="*/ 0 h 2377441"/>
                  <a:gd name="connsiteX3" fmla="*/ 3318867 w 3318867"/>
                  <a:gd name="connsiteY3" fmla="*/ 237744 h 2377441"/>
                  <a:gd name="connsiteX4" fmla="*/ 3318867 w 3318867"/>
                  <a:gd name="connsiteY4" fmla="*/ 2139697 h 2377441"/>
                  <a:gd name="connsiteX5" fmla="*/ 3081123 w 3318867"/>
                  <a:gd name="connsiteY5" fmla="*/ 2377441 h 2377441"/>
                  <a:gd name="connsiteX6" fmla="*/ 237744 w 3318867"/>
                  <a:gd name="connsiteY6" fmla="*/ 2377441 h 2377441"/>
                  <a:gd name="connsiteX7" fmla="*/ 0 w 3318867"/>
                  <a:gd name="connsiteY7" fmla="*/ 2139697 h 2377441"/>
                  <a:gd name="connsiteX8" fmla="*/ 0 w 3318867"/>
                  <a:gd name="connsiteY8" fmla="*/ 237744 h 2377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18867" h="2377441">
                    <a:moveTo>
                      <a:pt x="0" y="237744"/>
                    </a:moveTo>
                    <a:cubicBezTo>
                      <a:pt x="0" y="106442"/>
                      <a:pt x="106442" y="0"/>
                      <a:pt x="237744" y="0"/>
                    </a:cubicBezTo>
                    <a:lnTo>
                      <a:pt x="3081123" y="0"/>
                    </a:lnTo>
                    <a:cubicBezTo>
                      <a:pt x="3212425" y="0"/>
                      <a:pt x="3318867" y="106442"/>
                      <a:pt x="3318867" y="237744"/>
                    </a:cubicBezTo>
                    <a:lnTo>
                      <a:pt x="3318867" y="2139697"/>
                    </a:lnTo>
                    <a:cubicBezTo>
                      <a:pt x="3318867" y="2270999"/>
                      <a:pt x="3212425" y="2377441"/>
                      <a:pt x="3081123" y="2377441"/>
                    </a:cubicBezTo>
                    <a:lnTo>
                      <a:pt x="237744" y="2377441"/>
                    </a:lnTo>
                    <a:cubicBezTo>
                      <a:pt x="106442" y="2377441"/>
                      <a:pt x="0" y="2270999"/>
                      <a:pt x="0" y="2139697"/>
                    </a:cubicBezTo>
                    <a:lnTo>
                      <a:pt x="0" y="237744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4696" tIns="1185672" rIns="234696" bIns="710185" numCol="1" spcCol="1270" anchor="ctr" anchorCtr="0">
                <a:noAutofit/>
              </a:bodyPr>
              <a:lstStyle/>
              <a:p>
                <a:pPr marL="0" lvl="0" indent="0" algn="ctr" defTabSz="1466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IE" sz="2400" kern="1200" dirty="0"/>
                  <a:t>Collectively </a:t>
                </a:r>
              </a:p>
            </p:txBody>
          </p:sp>
          <p:sp>
            <p:nvSpPr>
              <p:cNvPr id="11" name="Oval 10" descr="Group outline">
                <a:extLst>
                  <a:ext uri="{FF2B5EF4-FFF2-40B4-BE49-F238E27FC236}">
                    <a16:creationId xmlns:a16="http://schemas.microsoft.com/office/drawing/2014/main" id="{46E9C37E-4D5D-3E2F-806C-18FC2AD405DC}"/>
                  </a:ext>
                </a:extLst>
              </p:cNvPr>
              <p:cNvSpPr/>
              <p:nvPr/>
            </p:nvSpPr>
            <p:spPr>
              <a:xfrm>
                <a:off x="5522356" y="1499302"/>
                <a:ext cx="791687" cy="791687"/>
              </a:xfrm>
              <a:prstGeom prst="ellipse">
                <a:avLst/>
              </a:pr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/>
                <a:stretch>
                  <a:fillRect l="-25000" r="-25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E" sz="120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6DBFB7F-D5B4-BC73-9E54-6EAC68D55706}"/>
                </a:ext>
              </a:extLst>
            </p:cNvPr>
            <p:cNvGrpSpPr/>
            <p:nvPr/>
          </p:nvGrpSpPr>
          <p:grpSpPr>
            <a:xfrm>
              <a:off x="1730690" y="1819620"/>
              <a:ext cx="2411273" cy="1593809"/>
              <a:chOff x="513671" y="1079043"/>
              <a:chExt cx="3318867" cy="2377441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17C375E7-1F42-C5B4-EFB3-2B86CD60B0A5}"/>
                  </a:ext>
                </a:extLst>
              </p:cNvPr>
              <p:cNvSpPr/>
              <p:nvPr/>
            </p:nvSpPr>
            <p:spPr>
              <a:xfrm>
                <a:off x="513671" y="1079043"/>
                <a:ext cx="3318867" cy="2377441"/>
              </a:xfrm>
              <a:custGeom>
                <a:avLst/>
                <a:gdLst>
                  <a:gd name="connsiteX0" fmla="*/ 0 w 3318867"/>
                  <a:gd name="connsiteY0" fmla="*/ 237744 h 2377441"/>
                  <a:gd name="connsiteX1" fmla="*/ 237744 w 3318867"/>
                  <a:gd name="connsiteY1" fmla="*/ 0 h 2377441"/>
                  <a:gd name="connsiteX2" fmla="*/ 3081123 w 3318867"/>
                  <a:gd name="connsiteY2" fmla="*/ 0 h 2377441"/>
                  <a:gd name="connsiteX3" fmla="*/ 3318867 w 3318867"/>
                  <a:gd name="connsiteY3" fmla="*/ 237744 h 2377441"/>
                  <a:gd name="connsiteX4" fmla="*/ 3318867 w 3318867"/>
                  <a:gd name="connsiteY4" fmla="*/ 2139697 h 2377441"/>
                  <a:gd name="connsiteX5" fmla="*/ 3081123 w 3318867"/>
                  <a:gd name="connsiteY5" fmla="*/ 2377441 h 2377441"/>
                  <a:gd name="connsiteX6" fmla="*/ 237744 w 3318867"/>
                  <a:gd name="connsiteY6" fmla="*/ 2377441 h 2377441"/>
                  <a:gd name="connsiteX7" fmla="*/ 0 w 3318867"/>
                  <a:gd name="connsiteY7" fmla="*/ 2139697 h 2377441"/>
                  <a:gd name="connsiteX8" fmla="*/ 0 w 3318867"/>
                  <a:gd name="connsiteY8" fmla="*/ 237744 h 2377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18867" h="2377441">
                    <a:moveTo>
                      <a:pt x="0" y="237744"/>
                    </a:moveTo>
                    <a:cubicBezTo>
                      <a:pt x="0" y="106442"/>
                      <a:pt x="106442" y="0"/>
                      <a:pt x="237744" y="0"/>
                    </a:cubicBezTo>
                    <a:lnTo>
                      <a:pt x="3081123" y="0"/>
                    </a:lnTo>
                    <a:cubicBezTo>
                      <a:pt x="3212425" y="0"/>
                      <a:pt x="3318867" y="106442"/>
                      <a:pt x="3318867" y="237744"/>
                    </a:cubicBezTo>
                    <a:lnTo>
                      <a:pt x="3318867" y="2139697"/>
                    </a:lnTo>
                    <a:cubicBezTo>
                      <a:pt x="3318867" y="2270999"/>
                      <a:pt x="3212425" y="2377441"/>
                      <a:pt x="3081123" y="2377441"/>
                    </a:cubicBezTo>
                    <a:lnTo>
                      <a:pt x="237744" y="2377441"/>
                    </a:lnTo>
                    <a:cubicBezTo>
                      <a:pt x="106442" y="2377441"/>
                      <a:pt x="0" y="2270999"/>
                      <a:pt x="0" y="2139697"/>
                    </a:cubicBezTo>
                    <a:lnTo>
                      <a:pt x="0" y="237744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4696" tIns="1185672" rIns="234696" bIns="710185" numCol="1" spcCol="1270" anchor="ctr" anchorCtr="0">
                <a:noAutofit/>
              </a:bodyPr>
              <a:lstStyle/>
              <a:p>
                <a:pPr marL="0" lvl="0" indent="0" algn="ctr" defTabSz="1466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IE" sz="2400" kern="1200" dirty="0"/>
                  <a:t>Individually</a:t>
                </a:r>
              </a:p>
            </p:txBody>
          </p:sp>
          <p:sp>
            <p:nvSpPr>
              <p:cNvPr id="8" name="Oval 7" descr="Puzzle pieces outline">
                <a:extLst>
                  <a:ext uri="{FF2B5EF4-FFF2-40B4-BE49-F238E27FC236}">
                    <a16:creationId xmlns:a16="http://schemas.microsoft.com/office/drawing/2014/main" id="{8A85FCCD-935B-CA43-B6E0-607F29A1B28F}"/>
                  </a:ext>
                </a:extLst>
              </p:cNvPr>
              <p:cNvSpPr/>
              <p:nvPr/>
            </p:nvSpPr>
            <p:spPr>
              <a:xfrm>
                <a:off x="1777261" y="1476075"/>
                <a:ext cx="791687" cy="791687"/>
              </a:xfrm>
              <a:prstGeom prst="ellipse">
                <a:avLst/>
              </a:pr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rcRect/>
                <a:stretch>
                  <a:fillRect l="-25000" r="-25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E" sz="12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774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uilding with a tower and trees&#10;&#10;Description automatically generated">
            <a:extLst>
              <a:ext uri="{FF2B5EF4-FFF2-40B4-BE49-F238E27FC236}">
                <a16:creationId xmlns:a16="http://schemas.microsoft.com/office/drawing/2014/main" id="{BA3833E7-3C9B-B46A-F097-1A14D6751A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944E919B-CBE0-F9EF-BDBB-2F960C95B5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"/>
            <a:ext cx="6257540" cy="220998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D924333-6934-5F44-56FE-F4276D729939}"/>
              </a:ext>
            </a:extLst>
          </p:cNvPr>
          <p:cNvGrpSpPr/>
          <p:nvPr/>
        </p:nvGrpSpPr>
        <p:grpSpPr>
          <a:xfrm>
            <a:off x="1209618" y="2851242"/>
            <a:ext cx="9582645" cy="2031079"/>
            <a:chOff x="1730690" y="1819620"/>
            <a:chExt cx="7519602" cy="159380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CD86BB1-86FB-8F71-7B33-508BE6B2C9E0}"/>
                </a:ext>
              </a:extLst>
            </p:cNvPr>
            <p:cNvGrpSpPr/>
            <p:nvPr/>
          </p:nvGrpSpPr>
          <p:grpSpPr>
            <a:xfrm>
              <a:off x="6839020" y="1819621"/>
              <a:ext cx="2411272" cy="1593808"/>
              <a:chOff x="8003860" y="1102267"/>
              <a:chExt cx="3318867" cy="2377441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C3CABD97-EA14-0572-C39D-54227B736F9C}"/>
                  </a:ext>
                </a:extLst>
              </p:cNvPr>
              <p:cNvSpPr/>
              <p:nvPr/>
            </p:nvSpPr>
            <p:spPr>
              <a:xfrm>
                <a:off x="8003860" y="1102267"/>
                <a:ext cx="3318867" cy="2377441"/>
              </a:xfrm>
              <a:custGeom>
                <a:avLst/>
                <a:gdLst>
                  <a:gd name="connsiteX0" fmla="*/ 0 w 3318867"/>
                  <a:gd name="connsiteY0" fmla="*/ 237744 h 2377441"/>
                  <a:gd name="connsiteX1" fmla="*/ 237744 w 3318867"/>
                  <a:gd name="connsiteY1" fmla="*/ 0 h 2377441"/>
                  <a:gd name="connsiteX2" fmla="*/ 3081123 w 3318867"/>
                  <a:gd name="connsiteY2" fmla="*/ 0 h 2377441"/>
                  <a:gd name="connsiteX3" fmla="*/ 3318867 w 3318867"/>
                  <a:gd name="connsiteY3" fmla="*/ 237744 h 2377441"/>
                  <a:gd name="connsiteX4" fmla="*/ 3318867 w 3318867"/>
                  <a:gd name="connsiteY4" fmla="*/ 2139697 h 2377441"/>
                  <a:gd name="connsiteX5" fmla="*/ 3081123 w 3318867"/>
                  <a:gd name="connsiteY5" fmla="*/ 2377441 h 2377441"/>
                  <a:gd name="connsiteX6" fmla="*/ 237744 w 3318867"/>
                  <a:gd name="connsiteY6" fmla="*/ 2377441 h 2377441"/>
                  <a:gd name="connsiteX7" fmla="*/ 0 w 3318867"/>
                  <a:gd name="connsiteY7" fmla="*/ 2139697 h 2377441"/>
                  <a:gd name="connsiteX8" fmla="*/ 0 w 3318867"/>
                  <a:gd name="connsiteY8" fmla="*/ 237744 h 2377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18867" h="2377441">
                    <a:moveTo>
                      <a:pt x="0" y="237744"/>
                    </a:moveTo>
                    <a:cubicBezTo>
                      <a:pt x="0" y="106442"/>
                      <a:pt x="106442" y="0"/>
                      <a:pt x="237744" y="0"/>
                    </a:cubicBezTo>
                    <a:lnTo>
                      <a:pt x="3081123" y="0"/>
                    </a:lnTo>
                    <a:cubicBezTo>
                      <a:pt x="3212425" y="0"/>
                      <a:pt x="3318867" y="106442"/>
                      <a:pt x="3318867" y="237744"/>
                    </a:cubicBezTo>
                    <a:lnTo>
                      <a:pt x="3318867" y="2139697"/>
                    </a:lnTo>
                    <a:cubicBezTo>
                      <a:pt x="3318867" y="2270999"/>
                      <a:pt x="3212425" y="2377441"/>
                      <a:pt x="3081123" y="2377441"/>
                    </a:cubicBezTo>
                    <a:lnTo>
                      <a:pt x="237744" y="2377441"/>
                    </a:lnTo>
                    <a:cubicBezTo>
                      <a:pt x="106442" y="2377441"/>
                      <a:pt x="0" y="2270999"/>
                      <a:pt x="0" y="2139697"/>
                    </a:cubicBezTo>
                    <a:lnTo>
                      <a:pt x="0" y="237744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4696" tIns="1185672" rIns="234696" bIns="710185" numCol="1" spcCol="1270" anchor="ctr" anchorCtr="0">
                <a:noAutofit/>
              </a:bodyPr>
              <a:lstStyle/>
              <a:p>
                <a:pPr marL="0" lvl="0" indent="0" algn="ctr" defTabSz="1466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IE" sz="2400" kern="1200" dirty="0"/>
                  <a:t>Systematically</a:t>
                </a:r>
                <a:endParaRPr lang="en-IE" sz="2000" kern="1200" dirty="0"/>
              </a:p>
            </p:txBody>
          </p:sp>
          <p:sp>
            <p:nvSpPr>
              <p:cNvPr id="25" name="Oval 24" descr="Schoolhouse outline">
                <a:extLst>
                  <a:ext uri="{FF2B5EF4-FFF2-40B4-BE49-F238E27FC236}">
                    <a16:creationId xmlns:a16="http://schemas.microsoft.com/office/drawing/2014/main" id="{E1715282-7681-0895-4EF2-8449B3FD8EFF}"/>
                  </a:ext>
                </a:extLst>
              </p:cNvPr>
              <p:cNvSpPr/>
              <p:nvPr/>
            </p:nvSpPr>
            <p:spPr>
              <a:xfrm>
                <a:off x="9267448" y="1476077"/>
                <a:ext cx="791687" cy="791687"/>
              </a:xfrm>
              <a:prstGeom prst="ellipse">
                <a:avLst/>
              </a:pr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>
                  <a:fillRect l="-25000" r="-25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E" sz="110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98AF31B-AFC9-BE03-12C2-E3054BD4AFFC}"/>
                </a:ext>
              </a:extLst>
            </p:cNvPr>
            <p:cNvGrpSpPr/>
            <p:nvPr/>
          </p:nvGrpSpPr>
          <p:grpSpPr>
            <a:xfrm>
              <a:off x="4284855" y="1819620"/>
              <a:ext cx="2411273" cy="1593809"/>
              <a:chOff x="4258766" y="1102268"/>
              <a:chExt cx="3318867" cy="2377441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3E04432C-2FBB-B823-F9FD-329B9469532E}"/>
                  </a:ext>
                </a:extLst>
              </p:cNvPr>
              <p:cNvSpPr/>
              <p:nvPr/>
            </p:nvSpPr>
            <p:spPr>
              <a:xfrm>
                <a:off x="4258766" y="1102268"/>
                <a:ext cx="3318867" cy="2377441"/>
              </a:xfrm>
              <a:custGeom>
                <a:avLst/>
                <a:gdLst>
                  <a:gd name="connsiteX0" fmla="*/ 0 w 3318867"/>
                  <a:gd name="connsiteY0" fmla="*/ 237744 h 2377441"/>
                  <a:gd name="connsiteX1" fmla="*/ 237744 w 3318867"/>
                  <a:gd name="connsiteY1" fmla="*/ 0 h 2377441"/>
                  <a:gd name="connsiteX2" fmla="*/ 3081123 w 3318867"/>
                  <a:gd name="connsiteY2" fmla="*/ 0 h 2377441"/>
                  <a:gd name="connsiteX3" fmla="*/ 3318867 w 3318867"/>
                  <a:gd name="connsiteY3" fmla="*/ 237744 h 2377441"/>
                  <a:gd name="connsiteX4" fmla="*/ 3318867 w 3318867"/>
                  <a:gd name="connsiteY4" fmla="*/ 2139697 h 2377441"/>
                  <a:gd name="connsiteX5" fmla="*/ 3081123 w 3318867"/>
                  <a:gd name="connsiteY5" fmla="*/ 2377441 h 2377441"/>
                  <a:gd name="connsiteX6" fmla="*/ 237744 w 3318867"/>
                  <a:gd name="connsiteY6" fmla="*/ 2377441 h 2377441"/>
                  <a:gd name="connsiteX7" fmla="*/ 0 w 3318867"/>
                  <a:gd name="connsiteY7" fmla="*/ 2139697 h 2377441"/>
                  <a:gd name="connsiteX8" fmla="*/ 0 w 3318867"/>
                  <a:gd name="connsiteY8" fmla="*/ 237744 h 2377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18867" h="2377441">
                    <a:moveTo>
                      <a:pt x="0" y="237744"/>
                    </a:moveTo>
                    <a:cubicBezTo>
                      <a:pt x="0" y="106442"/>
                      <a:pt x="106442" y="0"/>
                      <a:pt x="237744" y="0"/>
                    </a:cubicBezTo>
                    <a:lnTo>
                      <a:pt x="3081123" y="0"/>
                    </a:lnTo>
                    <a:cubicBezTo>
                      <a:pt x="3212425" y="0"/>
                      <a:pt x="3318867" y="106442"/>
                      <a:pt x="3318867" y="237744"/>
                    </a:cubicBezTo>
                    <a:lnTo>
                      <a:pt x="3318867" y="2139697"/>
                    </a:lnTo>
                    <a:cubicBezTo>
                      <a:pt x="3318867" y="2270999"/>
                      <a:pt x="3212425" y="2377441"/>
                      <a:pt x="3081123" y="2377441"/>
                    </a:cubicBezTo>
                    <a:lnTo>
                      <a:pt x="237744" y="2377441"/>
                    </a:lnTo>
                    <a:cubicBezTo>
                      <a:pt x="106442" y="2377441"/>
                      <a:pt x="0" y="2270999"/>
                      <a:pt x="0" y="2139697"/>
                    </a:cubicBezTo>
                    <a:lnTo>
                      <a:pt x="0" y="237744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4696" tIns="1185672" rIns="234696" bIns="710185" numCol="1" spcCol="1270" anchor="ctr" anchorCtr="0">
                <a:noAutofit/>
              </a:bodyPr>
              <a:lstStyle/>
              <a:p>
                <a:pPr marL="0" lvl="0" indent="0" algn="ctr" defTabSz="1466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IE" sz="2400" kern="1200" dirty="0"/>
                  <a:t>Collectively </a:t>
                </a:r>
              </a:p>
            </p:txBody>
          </p:sp>
          <p:sp>
            <p:nvSpPr>
              <p:cNvPr id="23" name="Oval 22" descr="Group outline">
                <a:extLst>
                  <a:ext uri="{FF2B5EF4-FFF2-40B4-BE49-F238E27FC236}">
                    <a16:creationId xmlns:a16="http://schemas.microsoft.com/office/drawing/2014/main" id="{5BC3B6F7-ED8D-A6CE-710B-F7A3595F8B80}"/>
                  </a:ext>
                </a:extLst>
              </p:cNvPr>
              <p:cNvSpPr/>
              <p:nvPr/>
            </p:nvSpPr>
            <p:spPr>
              <a:xfrm>
                <a:off x="5522356" y="1499302"/>
                <a:ext cx="791687" cy="791687"/>
              </a:xfrm>
              <a:prstGeom prst="ellipse">
                <a:avLst/>
              </a:pr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rcRect/>
                <a:stretch>
                  <a:fillRect l="-25000" r="-25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E" sz="120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C8E341C-DA04-7715-7569-DF8500B997FF}"/>
                </a:ext>
              </a:extLst>
            </p:cNvPr>
            <p:cNvGrpSpPr/>
            <p:nvPr/>
          </p:nvGrpSpPr>
          <p:grpSpPr>
            <a:xfrm>
              <a:off x="1730690" y="1819620"/>
              <a:ext cx="2411273" cy="1593809"/>
              <a:chOff x="513671" y="1079043"/>
              <a:chExt cx="3318867" cy="2377441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F9E597D-3844-F4E7-941F-17B3EA245F92}"/>
                  </a:ext>
                </a:extLst>
              </p:cNvPr>
              <p:cNvSpPr/>
              <p:nvPr/>
            </p:nvSpPr>
            <p:spPr>
              <a:xfrm>
                <a:off x="513671" y="1079043"/>
                <a:ext cx="3318867" cy="2377441"/>
              </a:xfrm>
              <a:custGeom>
                <a:avLst/>
                <a:gdLst>
                  <a:gd name="connsiteX0" fmla="*/ 0 w 3318867"/>
                  <a:gd name="connsiteY0" fmla="*/ 237744 h 2377441"/>
                  <a:gd name="connsiteX1" fmla="*/ 237744 w 3318867"/>
                  <a:gd name="connsiteY1" fmla="*/ 0 h 2377441"/>
                  <a:gd name="connsiteX2" fmla="*/ 3081123 w 3318867"/>
                  <a:gd name="connsiteY2" fmla="*/ 0 h 2377441"/>
                  <a:gd name="connsiteX3" fmla="*/ 3318867 w 3318867"/>
                  <a:gd name="connsiteY3" fmla="*/ 237744 h 2377441"/>
                  <a:gd name="connsiteX4" fmla="*/ 3318867 w 3318867"/>
                  <a:gd name="connsiteY4" fmla="*/ 2139697 h 2377441"/>
                  <a:gd name="connsiteX5" fmla="*/ 3081123 w 3318867"/>
                  <a:gd name="connsiteY5" fmla="*/ 2377441 h 2377441"/>
                  <a:gd name="connsiteX6" fmla="*/ 237744 w 3318867"/>
                  <a:gd name="connsiteY6" fmla="*/ 2377441 h 2377441"/>
                  <a:gd name="connsiteX7" fmla="*/ 0 w 3318867"/>
                  <a:gd name="connsiteY7" fmla="*/ 2139697 h 2377441"/>
                  <a:gd name="connsiteX8" fmla="*/ 0 w 3318867"/>
                  <a:gd name="connsiteY8" fmla="*/ 237744 h 2377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18867" h="2377441">
                    <a:moveTo>
                      <a:pt x="0" y="237744"/>
                    </a:moveTo>
                    <a:cubicBezTo>
                      <a:pt x="0" y="106442"/>
                      <a:pt x="106442" y="0"/>
                      <a:pt x="237744" y="0"/>
                    </a:cubicBezTo>
                    <a:lnTo>
                      <a:pt x="3081123" y="0"/>
                    </a:lnTo>
                    <a:cubicBezTo>
                      <a:pt x="3212425" y="0"/>
                      <a:pt x="3318867" y="106442"/>
                      <a:pt x="3318867" y="237744"/>
                    </a:cubicBezTo>
                    <a:lnTo>
                      <a:pt x="3318867" y="2139697"/>
                    </a:lnTo>
                    <a:cubicBezTo>
                      <a:pt x="3318867" y="2270999"/>
                      <a:pt x="3212425" y="2377441"/>
                      <a:pt x="3081123" y="2377441"/>
                    </a:cubicBezTo>
                    <a:lnTo>
                      <a:pt x="237744" y="2377441"/>
                    </a:lnTo>
                    <a:cubicBezTo>
                      <a:pt x="106442" y="2377441"/>
                      <a:pt x="0" y="2270999"/>
                      <a:pt x="0" y="2139697"/>
                    </a:cubicBezTo>
                    <a:lnTo>
                      <a:pt x="0" y="237744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4696" tIns="1185672" rIns="234696" bIns="710185" numCol="1" spcCol="1270" anchor="ctr" anchorCtr="0">
                <a:noAutofit/>
              </a:bodyPr>
              <a:lstStyle/>
              <a:p>
                <a:pPr marL="0" lvl="0" indent="0" algn="ctr" defTabSz="1466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IE" sz="2400" kern="1200" dirty="0"/>
                  <a:t>Individually</a:t>
                </a:r>
              </a:p>
            </p:txBody>
          </p:sp>
          <p:sp>
            <p:nvSpPr>
              <p:cNvPr id="21" name="Oval 20" descr="Puzzle pieces outline">
                <a:extLst>
                  <a:ext uri="{FF2B5EF4-FFF2-40B4-BE49-F238E27FC236}">
                    <a16:creationId xmlns:a16="http://schemas.microsoft.com/office/drawing/2014/main" id="{1DB50192-93E9-4F80-3E16-68DB0FD95A16}"/>
                  </a:ext>
                </a:extLst>
              </p:cNvPr>
              <p:cNvSpPr/>
              <p:nvPr/>
            </p:nvSpPr>
            <p:spPr>
              <a:xfrm>
                <a:off x="1777261" y="1476075"/>
                <a:ext cx="791687" cy="791687"/>
              </a:xfrm>
              <a:prstGeom prst="ellipse">
                <a:avLst/>
              </a:pr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rcRect/>
                <a:stretch>
                  <a:fillRect l="-25000" r="-25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E" sz="12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9690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AE49AAFA-4F19-F31A-7202-FF848BEC7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970" y="182104"/>
            <a:ext cx="10515600" cy="1325563"/>
          </a:xfrm>
        </p:spPr>
        <p:txBody>
          <a:bodyPr>
            <a:normAutofit/>
          </a:bodyPr>
          <a:lstStyle/>
          <a:p>
            <a:r>
              <a:rPr lang="en-IE" sz="3200" dirty="0"/>
              <a:t>Overall Systematic Approach: Climate-Nature-Health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7CBB96D-5B9E-3E2A-1BE7-ED4571D4F4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402"/>
          <a:stretch/>
        </p:blipFill>
        <p:spPr>
          <a:xfrm>
            <a:off x="6325761" y="1369051"/>
            <a:ext cx="4317689" cy="520930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6F02B8B-8F66-DD5C-F627-B5B449D6DE30}"/>
              </a:ext>
            </a:extLst>
          </p:cNvPr>
          <p:cNvGrpSpPr/>
          <p:nvPr/>
        </p:nvGrpSpPr>
        <p:grpSpPr>
          <a:xfrm>
            <a:off x="883430" y="1449792"/>
            <a:ext cx="4570229" cy="4813094"/>
            <a:chOff x="742949" y="1119187"/>
            <a:chExt cx="5542441" cy="583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2BB4477-2C75-1234-85ED-DA9D27DD97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949" y="1119187"/>
              <a:ext cx="3771901" cy="507682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A17442F-5979-B024-3DA5-9BA672435276}"/>
                </a:ext>
              </a:extLst>
            </p:cNvPr>
            <p:cNvSpPr txBox="1"/>
            <p:nvPr/>
          </p:nvSpPr>
          <p:spPr>
            <a:xfrm>
              <a:off x="742949" y="6494492"/>
              <a:ext cx="554244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E" sz="2400" dirty="0">
                  <a:hlinkClick r:id="rId5"/>
                </a:rPr>
                <a:t>www.tcd.ie/sustainability</a:t>
              </a:r>
              <a:endParaRPr lang="en-IE" sz="2400" dirty="0"/>
            </a:p>
          </p:txBody>
        </p:sp>
      </p:grpSp>
      <p:pic>
        <p:nvPicPr>
          <p:cNvPr id="13" name="Picture 2" descr="DCU and the UN Sustainable Development Goals">
            <a:extLst>
              <a:ext uri="{FF2B5EF4-FFF2-40B4-BE49-F238E27FC236}">
                <a16:creationId xmlns:a16="http://schemas.microsoft.com/office/drawing/2014/main" id="{08C4AB67-E02A-B474-BF45-93809C4614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9" t="68757" r="50584" b="10345"/>
          <a:stretch/>
        </p:blipFill>
        <p:spPr bwMode="auto">
          <a:xfrm>
            <a:off x="10765840" y="3886099"/>
            <a:ext cx="990000" cy="98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CU and the UN Sustainable Development Goals">
            <a:extLst>
              <a:ext uri="{FF2B5EF4-FFF2-40B4-BE49-F238E27FC236}">
                <a16:creationId xmlns:a16="http://schemas.microsoft.com/office/drawing/2014/main" id="{FE028C8A-6DFF-B38E-4621-32C29E3F50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0" t="68387" r="67004" b="10714"/>
          <a:stretch/>
        </p:blipFill>
        <p:spPr bwMode="auto">
          <a:xfrm>
            <a:off x="10773243" y="2897355"/>
            <a:ext cx="990000" cy="98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CU and the UN Sustainable Development Goals">
            <a:extLst>
              <a:ext uri="{FF2B5EF4-FFF2-40B4-BE49-F238E27FC236}">
                <a16:creationId xmlns:a16="http://schemas.microsoft.com/office/drawing/2014/main" id="{98AF12D1-257A-28FF-872B-788A17AEF2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" t="68418" r="83274" b="10684"/>
          <a:stretch/>
        </p:blipFill>
        <p:spPr bwMode="auto">
          <a:xfrm>
            <a:off x="10780646" y="2001685"/>
            <a:ext cx="990000" cy="98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CU and the UN Sustainable Development Goals">
            <a:extLst>
              <a:ext uri="{FF2B5EF4-FFF2-40B4-BE49-F238E27FC236}">
                <a16:creationId xmlns:a16="http://schemas.microsoft.com/office/drawing/2014/main" id="{B19F8A61-63E8-BA8A-5901-D597711CE6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7" t="24831" r="50836" b="54271"/>
          <a:stretch/>
        </p:blipFill>
        <p:spPr bwMode="auto">
          <a:xfrm>
            <a:off x="10758437" y="4847786"/>
            <a:ext cx="990000" cy="98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30B84FF-C0B7-00C6-F76F-1DAAB03F0B17}"/>
              </a:ext>
            </a:extLst>
          </p:cNvPr>
          <p:cNvSpPr txBox="1"/>
          <p:nvPr/>
        </p:nvSpPr>
        <p:spPr>
          <a:xfrm>
            <a:off x="4595444" y="1604416"/>
            <a:ext cx="1098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dirty="0">
                <a:solidFill>
                  <a:srgbClr val="4F505F"/>
                </a:solidFill>
              </a:rPr>
              <a:t>Targets</a:t>
            </a:r>
          </a:p>
        </p:txBody>
      </p:sp>
      <p:graphicFrame>
        <p:nvGraphicFramePr>
          <p:cNvPr id="2" name="Content Placeholder 2">
            <a:extLst>
              <a:ext uri="{FF2B5EF4-FFF2-40B4-BE49-F238E27FC236}">
                <a16:creationId xmlns:a16="http://schemas.microsoft.com/office/drawing/2014/main" id="{6F443B07-51FB-FF5E-62E5-DD83A9612B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1018155"/>
              </p:ext>
            </p:extLst>
          </p:nvPr>
        </p:nvGraphicFramePr>
        <p:xfrm>
          <a:off x="4166739" y="2289540"/>
          <a:ext cx="2114043" cy="35480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870163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582BDAEA-1571-8F53-886C-BAD1917980D7}"/>
              </a:ext>
            </a:extLst>
          </p:cNvPr>
          <p:cNvSpPr/>
          <p:nvPr/>
        </p:nvSpPr>
        <p:spPr>
          <a:xfrm>
            <a:off x="7772397" y="1388753"/>
            <a:ext cx="4177422" cy="3880723"/>
          </a:xfrm>
          <a:prstGeom prst="rect">
            <a:avLst/>
          </a:prstGeom>
          <a:solidFill>
            <a:srgbClr val="1B7DA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57971E-66A7-DF44-ABE7-777885333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Research &amp; Innovation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4A7CE79-E06B-4FA2-07D6-AC1AD5FED3E7}"/>
              </a:ext>
            </a:extLst>
          </p:cNvPr>
          <p:cNvGrpSpPr/>
          <p:nvPr/>
        </p:nvGrpSpPr>
        <p:grpSpPr>
          <a:xfrm>
            <a:off x="707136" y="1530872"/>
            <a:ext cx="2411273" cy="1593809"/>
            <a:chOff x="7677199" y="1102268"/>
            <a:chExt cx="3318867" cy="2377441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33C5719-87D3-8BDC-63E0-83884A08481F}"/>
                </a:ext>
              </a:extLst>
            </p:cNvPr>
            <p:cNvSpPr/>
            <p:nvPr/>
          </p:nvSpPr>
          <p:spPr>
            <a:xfrm>
              <a:off x="7677199" y="1102268"/>
              <a:ext cx="3318867" cy="2377441"/>
            </a:xfrm>
            <a:custGeom>
              <a:avLst/>
              <a:gdLst>
                <a:gd name="connsiteX0" fmla="*/ 0 w 3318867"/>
                <a:gd name="connsiteY0" fmla="*/ 237744 h 2377441"/>
                <a:gd name="connsiteX1" fmla="*/ 237744 w 3318867"/>
                <a:gd name="connsiteY1" fmla="*/ 0 h 2377441"/>
                <a:gd name="connsiteX2" fmla="*/ 3081123 w 3318867"/>
                <a:gd name="connsiteY2" fmla="*/ 0 h 2377441"/>
                <a:gd name="connsiteX3" fmla="*/ 3318867 w 3318867"/>
                <a:gd name="connsiteY3" fmla="*/ 237744 h 2377441"/>
                <a:gd name="connsiteX4" fmla="*/ 3318867 w 3318867"/>
                <a:gd name="connsiteY4" fmla="*/ 2139697 h 2377441"/>
                <a:gd name="connsiteX5" fmla="*/ 3081123 w 3318867"/>
                <a:gd name="connsiteY5" fmla="*/ 2377441 h 2377441"/>
                <a:gd name="connsiteX6" fmla="*/ 237744 w 3318867"/>
                <a:gd name="connsiteY6" fmla="*/ 2377441 h 2377441"/>
                <a:gd name="connsiteX7" fmla="*/ 0 w 3318867"/>
                <a:gd name="connsiteY7" fmla="*/ 2139697 h 2377441"/>
                <a:gd name="connsiteX8" fmla="*/ 0 w 3318867"/>
                <a:gd name="connsiteY8" fmla="*/ 237744 h 2377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18867" h="2377441">
                  <a:moveTo>
                    <a:pt x="0" y="237744"/>
                  </a:moveTo>
                  <a:cubicBezTo>
                    <a:pt x="0" y="106442"/>
                    <a:pt x="106442" y="0"/>
                    <a:pt x="237744" y="0"/>
                  </a:cubicBezTo>
                  <a:lnTo>
                    <a:pt x="3081123" y="0"/>
                  </a:lnTo>
                  <a:cubicBezTo>
                    <a:pt x="3212425" y="0"/>
                    <a:pt x="3318867" y="106442"/>
                    <a:pt x="3318867" y="237744"/>
                  </a:cubicBezTo>
                  <a:lnTo>
                    <a:pt x="3318867" y="2139697"/>
                  </a:lnTo>
                  <a:cubicBezTo>
                    <a:pt x="3318867" y="2270999"/>
                    <a:pt x="3212425" y="2377441"/>
                    <a:pt x="3081123" y="2377441"/>
                  </a:cubicBezTo>
                  <a:lnTo>
                    <a:pt x="237744" y="2377441"/>
                  </a:lnTo>
                  <a:cubicBezTo>
                    <a:pt x="106442" y="2377441"/>
                    <a:pt x="0" y="2270999"/>
                    <a:pt x="0" y="2139697"/>
                  </a:cubicBezTo>
                  <a:lnTo>
                    <a:pt x="0" y="23774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4696" tIns="1185672" rIns="234696" bIns="710185" numCol="1" spcCol="1270" anchor="ctr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E" sz="2400" kern="1200" dirty="0"/>
                <a:t>Individually</a:t>
              </a:r>
            </a:p>
          </p:txBody>
        </p:sp>
        <p:sp>
          <p:nvSpPr>
            <p:cNvPr id="9" name="Oval 8" descr="Puzzle pieces outline">
              <a:extLst>
                <a:ext uri="{FF2B5EF4-FFF2-40B4-BE49-F238E27FC236}">
                  <a16:creationId xmlns:a16="http://schemas.microsoft.com/office/drawing/2014/main" id="{743170A5-33E4-AC0D-2626-9633C5CED288}"/>
                </a:ext>
              </a:extLst>
            </p:cNvPr>
            <p:cNvSpPr/>
            <p:nvPr/>
          </p:nvSpPr>
          <p:spPr>
            <a:xfrm>
              <a:off x="8940789" y="1499302"/>
              <a:ext cx="791687" cy="791687"/>
            </a:xfrm>
            <a:prstGeom prst="ellipse">
              <a:avLst/>
            </a:pr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E" sz="1200"/>
            </a:p>
          </p:txBody>
        </p:sp>
      </p:grpSp>
      <p:pic>
        <p:nvPicPr>
          <p:cNvPr id="11" name="Picture 2" descr="Huge congratulations to Stephen... - TCD Energy Science | Facebook">
            <a:extLst>
              <a:ext uri="{FF2B5EF4-FFF2-40B4-BE49-F238E27FC236}">
                <a16:creationId xmlns:a16="http://schemas.microsoft.com/office/drawing/2014/main" id="{237184CE-21DA-2206-E464-6F4BDB197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81" y="1403707"/>
            <a:ext cx="1644382" cy="200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3E9CCAA-3DA6-8958-F471-900BD41A989D}"/>
              </a:ext>
            </a:extLst>
          </p:cNvPr>
          <p:cNvSpPr txBox="1"/>
          <p:nvPr/>
        </p:nvSpPr>
        <p:spPr>
          <a:xfrm>
            <a:off x="3465426" y="3061105"/>
            <a:ext cx="1873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>
                <a:solidFill>
                  <a:schemeClr val="bg1"/>
                </a:solidFill>
              </a:rPr>
              <a:t>Prof Stephen Dooley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8B92AA-9254-AF1E-A994-3B1A04E09D30}"/>
              </a:ext>
            </a:extLst>
          </p:cNvPr>
          <p:cNvSpPr txBox="1"/>
          <p:nvPr/>
        </p:nvSpPr>
        <p:spPr>
          <a:xfrm>
            <a:off x="3457358" y="1388753"/>
            <a:ext cx="1738339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608483">
              <a:defRPr/>
            </a:pPr>
            <a:r>
              <a:rPr lang="en-IE" sz="1600" b="1" dirty="0">
                <a:solidFill>
                  <a:schemeClr val="bg1"/>
                </a:solidFill>
                <a:cs typeface="Calibri"/>
              </a:rPr>
              <a:t>Sustainable Aviation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46CF6EB-8D24-5020-A1DA-0BC02E0AC1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1999" y="5448232"/>
            <a:ext cx="2737180" cy="8074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E0D4FE5-7258-67F3-BCF4-26FA6D74832A}"/>
              </a:ext>
            </a:extLst>
          </p:cNvPr>
          <p:cNvSpPr txBox="1"/>
          <p:nvPr/>
        </p:nvSpPr>
        <p:spPr>
          <a:xfrm>
            <a:off x="3964576" y="6261118"/>
            <a:ext cx="34410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dirty="0"/>
              <a:t>Fungal endophytes to enhance crop growth &amp; reduce the need for fertilisers &amp; pesticides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86CF9FD-E31C-B106-7A48-60E1E5391E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5626" y="5532142"/>
            <a:ext cx="1978996" cy="6396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1177C7-9378-0C80-6802-130319F315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316" y="5539499"/>
            <a:ext cx="3426099" cy="92564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18A58CC-25FB-4B03-1080-CEC5383C4341}"/>
              </a:ext>
            </a:extLst>
          </p:cNvPr>
          <p:cNvSpPr txBox="1"/>
          <p:nvPr/>
        </p:nvSpPr>
        <p:spPr>
          <a:xfrm>
            <a:off x="538477" y="6336403"/>
            <a:ext cx="34611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dirty="0"/>
              <a:t>Sensor technology that reduces global food waste by non-invasively monitoring MAP in real time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43E90A-D2FF-FEFD-67A2-D7DD647FC365}"/>
              </a:ext>
            </a:extLst>
          </p:cNvPr>
          <p:cNvSpPr txBox="1"/>
          <p:nvPr/>
        </p:nvSpPr>
        <p:spPr>
          <a:xfrm>
            <a:off x="7425748" y="6176479"/>
            <a:ext cx="44592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dirty="0"/>
              <a:t>Developing systems that integrate with excessive-heat-producing electronics, to cool, capture and reuse thermal energy, thus increasing efficiency and reducing costs.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5456B86-BE44-3BC5-7E03-9E39E5BE8731}"/>
              </a:ext>
            </a:extLst>
          </p:cNvPr>
          <p:cNvGrpSpPr/>
          <p:nvPr/>
        </p:nvGrpSpPr>
        <p:grpSpPr>
          <a:xfrm>
            <a:off x="617840" y="3197156"/>
            <a:ext cx="2800781" cy="2159887"/>
            <a:chOff x="496221" y="3577599"/>
            <a:chExt cx="2800781" cy="215988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33FB866-38B9-195C-59F0-F73D0321A3F8}"/>
                </a:ext>
              </a:extLst>
            </p:cNvPr>
            <p:cNvGrpSpPr/>
            <p:nvPr/>
          </p:nvGrpSpPr>
          <p:grpSpPr>
            <a:xfrm>
              <a:off x="575018" y="3582239"/>
              <a:ext cx="2721984" cy="2155247"/>
              <a:chOff x="616178" y="3675937"/>
              <a:chExt cx="2721984" cy="2155247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4279BD82-023E-CE1D-966A-61A99E88B1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l="-1" t="4638" r="23794" b="13081"/>
              <a:stretch/>
            </p:blipFill>
            <p:spPr>
              <a:xfrm>
                <a:off x="616178" y="3675937"/>
                <a:ext cx="2721984" cy="2155247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583C460-F6E5-1607-519B-FA1EBEFDF131}"/>
                  </a:ext>
                </a:extLst>
              </p:cNvPr>
              <p:cNvSpPr txBox="1"/>
              <p:nvPr/>
            </p:nvSpPr>
            <p:spPr>
              <a:xfrm>
                <a:off x="654957" y="5410547"/>
                <a:ext cx="187330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1400" dirty="0">
                    <a:solidFill>
                      <a:schemeClr val="bg1"/>
                    </a:solidFill>
                  </a:rPr>
                  <a:t>Prof Karen Wiltshire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C019BF1-CCB5-72F0-5943-602A1EE0436F}"/>
                </a:ext>
              </a:extLst>
            </p:cNvPr>
            <p:cNvSpPr txBox="1"/>
            <p:nvPr/>
          </p:nvSpPr>
          <p:spPr>
            <a:xfrm>
              <a:off x="496221" y="3577599"/>
              <a:ext cx="1990878" cy="3385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defTabSz="608483">
                <a:defRPr/>
              </a:pPr>
              <a:r>
                <a:rPr lang="en-IE" sz="1600" b="1" dirty="0">
                  <a:solidFill>
                    <a:schemeClr val="bg1"/>
                  </a:solidFill>
                  <a:cs typeface="Calibri"/>
                </a:rPr>
                <a:t>Climate Science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540096BF-AC61-E632-8689-D0A81CA94F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03570" y="3474785"/>
            <a:ext cx="2822822" cy="188225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8D3733B-33DD-DB22-9AA9-8A0B3D9AB805}"/>
              </a:ext>
            </a:extLst>
          </p:cNvPr>
          <p:cNvSpPr txBox="1"/>
          <p:nvPr/>
        </p:nvSpPr>
        <p:spPr>
          <a:xfrm>
            <a:off x="3877399" y="3455055"/>
            <a:ext cx="24827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600" b="1" dirty="0">
                <a:solidFill>
                  <a:schemeClr val="bg1"/>
                </a:solidFill>
                <a:cs typeface="Calibri"/>
              </a:rPr>
              <a:t>Sustainable Finance </a:t>
            </a:r>
            <a:endParaRPr lang="en-IE" sz="1600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35FDD84-D898-BBD8-8FBB-20DAA6CA159C}"/>
              </a:ext>
            </a:extLst>
          </p:cNvPr>
          <p:cNvSpPr txBox="1"/>
          <p:nvPr/>
        </p:nvSpPr>
        <p:spPr>
          <a:xfrm>
            <a:off x="3844437" y="5037724"/>
            <a:ext cx="2392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>
                <a:solidFill>
                  <a:schemeClr val="bg1"/>
                </a:solidFill>
              </a:rPr>
              <a:t>Prof Martha O’Hagan Luff</a:t>
            </a:r>
          </a:p>
        </p:txBody>
      </p:sp>
      <p:pic>
        <p:nvPicPr>
          <p:cNvPr id="4100" name="Picture 4" descr="2025-02 - Global research explores climate change impact on maternal and  child health - Wits University">
            <a:extLst>
              <a:ext uri="{FF2B5EF4-FFF2-40B4-BE49-F238E27FC236}">
                <a16:creationId xmlns:a16="http://schemas.microsoft.com/office/drawing/2014/main" id="{9FB38416-C2ED-0135-3C99-F741B6FF3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3" r="30134"/>
          <a:stretch/>
        </p:blipFill>
        <p:spPr bwMode="auto">
          <a:xfrm>
            <a:off x="5348083" y="1422876"/>
            <a:ext cx="2287109" cy="203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E0C36D5-5797-3430-ED26-BFBCEBD2701B}"/>
              </a:ext>
            </a:extLst>
          </p:cNvPr>
          <p:cNvSpPr txBox="1"/>
          <p:nvPr/>
        </p:nvSpPr>
        <p:spPr>
          <a:xfrm>
            <a:off x="5329373" y="1403707"/>
            <a:ext cx="24827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600" b="1" dirty="0">
                <a:solidFill>
                  <a:schemeClr val="bg1"/>
                </a:solidFill>
                <a:cs typeface="Calibri"/>
              </a:rPr>
              <a:t>Climate and Health</a:t>
            </a:r>
            <a:endParaRPr lang="en-IE" sz="1600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F2388F2-128B-7445-DD95-BBC89F418A4F}"/>
              </a:ext>
            </a:extLst>
          </p:cNvPr>
          <p:cNvSpPr txBox="1"/>
          <p:nvPr/>
        </p:nvSpPr>
        <p:spPr>
          <a:xfrm>
            <a:off x="5368166" y="3172215"/>
            <a:ext cx="19750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400" dirty="0">
                <a:solidFill>
                  <a:schemeClr val="bg1"/>
                </a:solidFill>
              </a:rPr>
              <a:t>Prof Matthew </a:t>
            </a:r>
            <a:r>
              <a:rPr lang="en-IE" sz="1400" dirty="0" err="1">
                <a:solidFill>
                  <a:schemeClr val="bg1"/>
                </a:solidFill>
              </a:rPr>
              <a:t>Chersich</a:t>
            </a:r>
            <a:endParaRPr lang="en-IE" sz="1400" dirty="0">
              <a:solidFill>
                <a:schemeClr val="bg1"/>
              </a:solidFill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2964D7C-2276-AFA2-3724-7FCB2741D76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b="33395"/>
          <a:stretch/>
        </p:blipFill>
        <p:spPr>
          <a:xfrm>
            <a:off x="8083730" y="1583597"/>
            <a:ext cx="3467400" cy="221302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475C8BC-FFC0-52BA-75BD-91773AF1C085}"/>
              </a:ext>
            </a:extLst>
          </p:cNvPr>
          <p:cNvSpPr txBox="1"/>
          <p:nvPr/>
        </p:nvSpPr>
        <p:spPr>
          <a:xfrm>
            <a:off x="8067049" y="3875512"/>
            <a:ext cx="3467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b="0" i="0" dirty="0">
                <a:solidFill>
                  <a:schemeClr val="bg1"/>
                </a:solidFill>
                <a:effectLst/>
              </a:rPr>
              <a:t>Amulya </a:t>
            </a:r>
            <a:r>
              <a:rPr lang="en-IE" b="0" i="0" dirty="0" err="1">
                <a:solidFill>
                  <a:schemeClr val="bg1"/>
                </a:solidFill>
                <a:effectLst/>
              </a:rPr>
              <a:t>Ganti</a:t>
            </a:r>
            <a:r>
              <a:rPr lang="en-IE" b="0" i="0" dirty="0">
                <a:solidFill>
                  <a:schemeClr val="bg1"/>
                </a:solidFill>
                <a:effectLst/>
              </a:rPr>
              <a:t> </a:t>
            </a:r>
            <a:r>
              <a:rPr lang="en-IE" b="0" i="0" dirty="0" err="1">
                <a:solidFill>
                  <a:schemeClr val="bg1"/>
                </a:solidFill>
                <a:effectLst/>
              </a:rPr>
              <a:t>Sanagavaram</a:t>
            </a:r>
            <a:r>
              <a:rPr lang="en-IE" b="0" i="0" dirty="0">
                <a:solidFill>
                  <a:schemeClr val="bg1"/>
                </a:solidFill>
                <a:effectLst/>
              </a:rPr>
              <a:t> Final year UG (BESS) Researching Post Consumer Textile Waste in Ireland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59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7971E-66A7-DF44-ABE7-777885333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Research &amp; Innovation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B49FDF-C125-F34F-EA2D-4AAAC42A6307}"/>
              </a:ext>
            </a:extLst>
          </p:cNvPr>
          <p:cNvGrpSpPr/>
          <p:nvPr/>
        </p:nvGrpSpPr>
        <p:grpSpPr>
          <a:xfrm>
            <a:off x="752856" y="1551877"/>
            <a:ext cx="2411273" cy="1593809"/>
            <a:chOff x="4258766" y="1102268"/>
            <a:chExt cx="3318867" cy="2377441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3C7C202-905C-A582-7EED-CCF25C7D558D}"/>
                </a:ext>
              </a:extLst>
            </p:cNvPr>
            <p:cNvSpPr/>
            <p:nvPr/>
          </p:nvSpPr>
          <p:spPr>
            <a:xfrm>
              <a:off x="4258766" y="1102268"/>
              <a:ext cx="3318867" cy="2377441"/>
            </a:xfrm>
            <a:custGeom>
              <a:avLst/>
              <a:gdLst>
                <a:gd name="connsiteX0" fmla="*/ 0 w 3318867"/>
                <a:gd name="connsiteY0" fmla="*/ 237744 h 2377441"/>
                <a:gd name="connsiteX1" fmla="*/ 237744 w 3318867"/>
                <a:gd name="connsiteY1" fmla="*/ 0 h 2377441"/>
                <a:gd name="connsiteX2" fmla="*/ 3081123 w 3318867"/>
                <a:gd name="connsiteY2" fmla="*/ 0 h 2377441"/>
                <a:gd name="connsiteX3" fmla="*/ 3318867 w 3318867"/>
                <a:gd name="connsiteY3" fmla="*/ 237744 h 2377441"/>
                <a:gd name="connsiteX4" fmla="*/ 3318867 w 3318867"/>
                <a:gd name="connsiteY4" fmla="*/ 2139697 h 2377441"/>
                <a:gd name="connsiteX5" fmla="*/ 3081123 w 3318867"/>
                <a:gd name="connsiteY5" fmla="*/ 2377441 h 2377441"/>
                <a:gd name="connsiteX6" fmla="*/ 237744 w 3318867"/>
                <a:gd name="connsiteY6" fmla="*/ 2377441 h 2377441"/>
                <a:gd name="connsiteX7" fmla="*/ 0 w 3318867"/>
                <a:gd name="connsiteY7" fmla="*/ 2139697 h 2377441"/>
                <a:gd name="connsiteX8" fmla="*/ 0 w 3318867"/>
                <a:gd name="connsiteY8" fmla="*/ 237744 h 2377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18867" h="2377441">
                  <a:moveTo>
                    <a:pt x="0" y="237744"/>
                  </a:moveTo>
                  <a:cubicBezTo>
                    <a:pt x="0" y="106442"/>
                    <a:pt x="106442" y="0"/>
                    <a:pt x="237744" y="0"/>
                  </a:cubicBezTo>
                  <a:lnTo>
                    <a:pt x="3081123" y="0"/>
                  </a:lnTo>
                  <a:cubicBezTo>
                    <a:pt x="3212425" y="0"/>
                    <a:pt x="3318867" y="106442"/>
                    <a:pt x="3318867" y="237744"/>
                  </a:cubicBezTo>
                  <a:lnTo>
                    <a:pt x="3318867" y="2139697"/>
                  </a:lnTo>
                  <a:cubicBezTo>
                    <a:pt x="3318867" y="2270999"/>
                    <a:pt x="3212425" y="2377441"/>
                    <a:pt x="3081123" y="2377441"/>
                  </a:cubicBezTo>
                  <a:lnTo>
                    <a:pt x="237744" y="2377441"/>
                  </a:lnTo>
                  <a:cubicBezTo>
                    <a:pt x="106442" y="2377441"/>
                    <a:pt x="0" y="2270999"/>
                    <a:pt x="0" y="2139697"/>
                  </a:cubicBezTo>
                  <a:lnTo>
                    <a:pt x="0" y="23774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4696" tIns="1185672" rIns="234696" bIns="710185" numCol="1" spcCol="1270" anchor="ctr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E" sz="2400" kern="1200" dirty="0"/>
                <a:t>Collectively </a:t>
              </a:r>
            </a:p>
          </p:txBody>
        </p:sp>
        <p:sp>
          <p:nvSpPr>
            <p:cNvPr id="6" name="Oval 5" descr="Group outline">
              <a:extLst>
                <a:ext uri="{FF2B5EF4-FFF2-40B4-BE49-F238E27FC236}">
                  <a16:creationId xmlns:a16="http://schemas.microsoft.com/office/drawing/2014/main" id="{B97D943E-E72C-C48E-6A87-F93774CB48CE}"/>
                </a:ext>
              </a:extLst>
            </p:cNvPr>
            <p:cNvSpPr/>
            <p:nvPr/>
          </p:nvSpPr>
          <p:spPr>
            <a:xfrm>
              <a:off x="5522356" y="1499302"/>
              <a:ext cx="791687" cy="791687"/>
            </a:xfrm>
            <a:prstGeom prst="ellipse">
              <a:avLst/>
            </a:pr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E" sz="120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24C4566-4D88-43DA-BC79-0C592137E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2401" y="1551877"/>
            <a:ext cx="8076743" cy="29025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4B6612-8097-0497-B0C1-90011010B1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416" y="3576188"/>
            <a:ext cx="12192000" cy="2065020"/>
          </a:xfrm>
          <a:prstGeom prst="rect">
            <a:avLst/>
          </a:prstGeom>
        </p:spPr>
      </p:pic>
      <p:pic>
        <p:nvPicPr>
          <p:cNvPr id="3074" name="Picture 2" descr="BiOrbic Research Ireland Centre for ...">
            <a:extLst>
              <a:ext uri="{FF2B5EF4-FFF2-40B4-BE49-F238E27FC236}">
                <a16:creationId xmlns:a16="http://schemas.microsoft.com/office/drawing/2014/main" id="{684ACF1B-229C-ED61-D691-71CB7EB66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666" y="5808303"/>
            <a:ext cx="3001100" cy="106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CRAG - Welcome.">
            <a:extLst>
              <a:ext uri="{FF2B5EF4-FFF2-40B4-BE49-F238E27FC236}">
                <a16:creationId xmlns:a16="http://schemas.microsoft.com/office/drawing/2014/main" id="{4C4DE953-3045-6F14-0C61-832867D25F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6" b="22515"/>
          <a:stretch/>
        </p:blipFill>
        <p:spPr bwMode="auto">
          <a:xfrm>
            <a:off x="6858037" y="5927175"/>
            <a:ext cx="2058132" cy="82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ONNECT SFI Research Centre">
            <a:extLst>
              <a:ext uri="{FF2B5EF4-FFF2-40B4-BE49-F238E27FC236}">
                <a16:creationId xmlns:a16="http://schemas.microsoft.com/office/drawing/2014/main" id="{AA15FAC4-CC7B-0D9A-01A4-20DE9578C3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1" b="20222"/>
          <a:stretch/>
        </p:blipFill>
        <p:spPr bwMode="auto">
          <a:xfrm>
            <a:off x="9296019" y="5658215"/>
            <a:ext cx="2143125" cy="121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192CF81-0EF1-E67D-F82E-7F8EF56E100D}"/>
              </a:ext>
            </a:extLst>
          </p:cNvPr>
          <p:cNvSpPr txBox="1"/>
          <p:nvPr/>
        </p:nvSpPr>
        <p:spPr>
          <a:xfrm>
            <a:off x="658368" y="6181344"/>
            <a:ext cx="254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Other research centres:</a:t>
            </a:r>
          </a:p>
        </p:txBody>
      </p:sp>
    </p:spTree>
    <p:extLst>
      <p:ext uri="{BB962C8B-B14F-4D97-AF65-F5344CB8AC3E}">
        <p14:creationId xmlns:p14="http://schemas.microsoft.com/office/powerpoint/2010/main" val="237956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7971E-66A7-DF44-ABE7-777885333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Research &amp; Innovation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78739E-E048-AEFB-0629-EC13D57D610E}"/>
              </a:ext>
            </a:extLst>
          </p:cNvPr>
          <p:cNvGrpSpPr/>
          <p:nvPr/>
        </p:nvGrpSpPr>
        <p:grpSpPr>
          <a:xfrm>
            <a:off x="709880" y="1543723"/>
            <a:ext cx="2224929" cy="1593808"/>
            <a:chOff x="840332" y="1125493"/>
            <a:chExt cx="3318867" cy="2377441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842BB40-646C-92CD-F4BF-DE6097769EA0}"/>
                </a:ext>
              </a:extLst>
            </p:cNvPr>
            <p:cNvSpPr/>
            <p:nvPr/>
          </p:nvSpPr>
          <p:spPr>
            <a:xfrm>
              <a:off x="840332" y="1125493"/>
              <a:ext cx="3318867" cy="2377441"/>
            </a:xfrm>
            <a:custGeom>
              <a:avLst/>
              <a:gdLst>
                <a:gd name="connsiteX0" fmla="*/ 0 w 3318867"/>
                <a:gd name="connsiteY0" fmla="*/ 237744 h 2377441"/>
                <a:gd name="connsiteX1" fmla="*/ 237744 w 3318867"/>
                <a:gd name="connsiteY1" fmla="*/ 0 h 2377441"/>
                <a:gd name="connsiteX2" fmla="*/ 3081123 w 3318867"/>
                <a:gd name="connsiteY2" fmla="*/ 0 h 2377441"/>
                <a:gd name="connsiteX3" fmla="*/ 3318867 w 3318867"/>
                <a:gd name="connsiteY3" fmla="*/ 237744 h 2377441"/>
                <a:gd name="connsiteX4" fmla="*/ 3318867 w 3318867"/>
                <a:gd name="connsiteY4" fmla="*/ 2139697 h 2377441"/>
                <a:gd name="connsiteX5" fmla="*/ 3081123 w 3318867"/>
                <a:gd name="connsiteY5" fmla="*/ 2377441 h 2377441"/>
                <a:gd name="connsiteX6" fmla="*/ 237744 w 3318867"/>
                <a:gd name="connsiteY6" fmla="*/ 2377441 h 2377441"/>
                <a:gd name="connsiteX7" fmla="*/ 0 w 3318867"/>
                <a:gd name="connsiteY7" fmla="*/ 2139697 h 2377441"/>
                <a:gd name="connsiteX8" fmla="*/ 0 w 3318867"/>
                <a:gd name="connsiteY8" fmla="*/ 237744 h 2377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18867" h="2377441">
                  <a:moveTo>
                    <a:pt x="0" y="237744"/>
                  </a:moveTo>
                  <a:cubicBezTo>
                    <a:pt x="0" y="106442"/>
                    <a:pt x="106442" y="0"/>
                    <a:pt x="237744" y="0"/>
                  </a:cubicBezTo>
                  <a:lnTo>
                    <a:pt x="3081123" y="0"/>
                  </a:lnTo>
                  <a:cubicBezTo>
                    <a:pt x="3212425" y="0"/>
                    <a:pt x="3318867" y="106442"/>
                    <a:pt x="3318867" y="237744"/>
                  </a:cubicBezTo>
                  <a:lnTo>
                    <a:pt x="3318867" y="2139697"/>
                  </a:lnTo>
                  <a:cubicBezTo>
                    <a:pt x="3318867" y="2270999"/>
                    <a:pt x="3212425" y="2377441"/>
                    <a:pt x="3081123" y="2377441"/>
                  </a:cubicBezTo>
                  <a:lnTo>
                    <a:pt x="237744" y="2377441"/>
                  </a:lnTo>
                  <a:cubicBezTo>
                    <a:pt x="106442" y="2377441"/>
                    <a:pt x="0" y="2270999"/>
                    <a:pt x="0" y="2139697"/>
                  </a:cubicBezTo>
                  <a:lnTo>
                    <a:pt x="0" y="23774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4696" tIns="1185672" rIns="234696" bIns="710185" numCol="1" spcCol="1270" anchor="ctr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E" sz="2000" kern="1200" dirty="0"/>
                <a:t>Systematically</a:t>
              </a:r>
            </a:p>
          </p:txBody>
        </p:sp>
        <p:sp>
          <p:nvSpPr>
            <p:cNvPr id="6" name="Oval 5" descr="Schoolhouse outline">
              <a:extLst>
                <a:ext uri="{FF2B5EF4-FFF2-40B4-BE49-F238E27FC236}">
                  <a16:creationId xmlns:a16="http://schemas.microsoft.com/office/drawing/2014/main" id="{69414A13-B400-FE43-AB23-E5136CBEC224}"/>
                </a:ext>
              </a:extLst>
            </p:cNvPr>
            <p:cNvSpPr/>
            <p:nvPr/>
          </p:nvSpPr>
          <p:spPr>
            <a:xfrm>
              <a:off x="2103922" y="1499302"/>
              <a:ext cx="791687" cy="791687"/>
            </a:xfrm>
            <a:prstGeom prst="ellipse">
              <a:avLst/>
            </a:pr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E" sz="110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4BE5840-001F-709F-ECE0-8764C10E1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9201" y="906427"/>
            <a:ext cx="3435823" cy="27343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7320A2-A36F-DCD2-E448-F22775D54F80}"/>
              </a:ext>
            </a:extLst>
          </p:cNvPr>
          <p:cNvSpPr txBox="1"/>
          <p:nvPr/>
        </p:nvSpPr>
        <p:spPr>
          <a:xfrm>
            <a:off x="3577804" y="1027906"/>
            <a:ext cx="326190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IE" sz="2000" b="0" i="0" u="none" strike="noStrike" baseline="0" dirty="0">
              <a:latin typeface="+mj-lt"/>
            </a:endParaRPr>
          </a:p>
          <a:p>
            <a:endParaRPr lang="en-IE" sz="2000" b="0" i="0" u="none" strike="noStrike" baseline="0" dirty="0">
              <a:latin typeface="+mj-lt"/>
            </a:endParaRPr>
          </a:p>
          <a:p>
            <a:r>
              <a:rPr lang="en-IE" sz="2400" b="1" i="0" u="none" strike="noStrike" baseline="0" dirty="0">
                <a:latin typeface="+mj-lt"/>
              </a:rPr>
              <a:t>2024 </a:t>
            </a:r>
            <a:endParaRPr lang="en-IE" sz="2400" b="0" i="0" u="none" strike="noStrike" baseline="0" dirty="0">
              <a:latin typeface="+mj-lt"/>
            </a:endParaRPr>
          </a:p>
          <a:p>
            <a:r>
              <a:rPr lang="en-IE" sz="5400" b="1" i="0" u="none" strike="noStrike" baseline="0" dirty="0">
                <a:latin typeface="+mj-lt"/>
              </a:rPr>
              <a:t>84 </a:t>
            </a:r>
            <a:r>
              <a:rPr lang="en-IE" sz="2400" b="1" i="0" u="none" strike="noStrike" baseline="0" dirty="0">
                <a:latin typeface="+mj-lt"/>
              </a:rPr>
              <a:t>(18%) </a:t>
            </a:r>
            <a:endParaRPr lang="en-IE" sz="2400" dirty="0">
              <a:latin typeface="+mj-lt"/>
            </a:endParaRPr>
          </a:p>
          <a:p>
            <a:r>
              <a:rPr lang="en-IE" sz="2400" b="1" i="0" u="none" strike="noStrike" baseline="0" dirty="0">
                <a:latin typeface="+mj-lt"/>
              </a:rPr>
              <a:t>labs in Trinity in the My Green Lab programme </a:t>
            </a:r>
            <a:endParaRPr lang="en-IE" sz="2400" b="0" i="0" u="none" strike="noStrike" baseline="0" dirty="0">
              <a:latin typeface="+mj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685D67-DE56-5580-7A55-D5F2BBE7AB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6976" y="3720470"/>
            <a:ext cx="8766259" cy="262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86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7971E-66A7-DF44-ABE7-777885333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Education &amp; Innovation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976DAE7-3CEC-CD70-A308-30615A4C9A48}"/>
              </a:ext>
            </a:extLst>
          </p:cNvPr>
          <p:cNvGrpSpPr/>
          <p:nvPr/>
        </p:nvGrpSpPr>
        <p:grpSpPr>
          <a:xfrm>
            <a:off x="707136" y="1530872"/>
            <a:ext cx="2411273" cy="1593809"/>
            <a:chOff x="7677199" y="1102268"/>
            <a:chExt cx="3318867" cy="23774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28B636E-FFAF-C01D-F43E-A85C44D225CC}"/>
                </a:ext>
              </a:extLst>
            </p:cNvPr>
            <p:cNvSpPr/>
            <p:nvPr/>
          </p:nvSpPr>
          <p:spPr>
            <a:xfrm>
              <a:off x="7677199" y="1102268"/>
              <a:ext cx="3318867" cy="2377441"/>
            </a:xfrm>
            <a:custGeom>
              <a:avLst/>
              <a:gdLst>
                <a:gd name="connsiteX0" fmla="*/ 0 w 3318867"/>
                <a:gd name="connsiteY0" fmla="*/ 237744 h 2377441"/>
                <a:gd name="connsiteX1" fmla="*/ 237744 w 3318867"/>
                <a:gd name="connsiteY1" fmla="*/ 0 h 2377441"/>
                <a:gd name="connsiteX2" fmla="*/ 3081123 w 3318867"/>
                <a:gd name="connsiteY2" fmla="*/ 0 h 2377441"/>
                <a:gd name="connsiteX3" fmla="*/ 3318867 w 3318867"/>
                <a:gd name="connsiteY3" fmla="*/ 237744 h 2377441"/>
                <a:gd name="connsiteX4" fmla="*/ 3318867 w 3318867"/>
                <a:gd name="connsiteY4" fmla="*/ 2139697 h 2377441"/>
                <a:gd name="connsiteX5" fmla="*/ 3081123 w 3318867"/>
                <a:gd name="connsiteY5" fmla="*/ 2377441 h 2377441"/>
                <a:gd name="connsiteX6" fmla="*/ 237744 w 3318867"/>
                <a:gd name="connsiteY6" fmla="*/ 2377441 h 2377441"/>
                <a:gd name="connsiteX7" fmla="*/ 0 w 3318867"/>
                <a:gd name="connsiteY7" fmla="*/ 2139697 h 2377441"/>
                <a:gd name="connsiteX8" fmla="*/ 0 w 3318867"/>
                <a:gd name="connsiteY8" fmla="*/ 237744 h 2377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18867" h="2377441">
                  <a:moveTo>
                    <a:pt x="0" y="237744"/>
                  </a:moveTo>
                  <a:cubicBezTo>
                    <a:pt x="0" y="106442"/>
                    <a:pt x="106442" y="0"/>
                    <a:pt x="237744" y="0"/>
                  </a:cubicBezTo>
                  <a:lnTo>
                    <a:pt x="3081123" y="0"/>
                  </a:lnTo>
                  <a:cubicBezTo>
                    <a:pt x="3212425" y="0"/>
                    <a:pt x="3318867" y="106442"/>
                    <a:pt x="3318867" y="237744"/>
                  </a:cubicBezTo>
                  <a:lnTo>
                    <a:pt x="3318867" y="2139697"/>
                  </a:lnTo>
                  <a:cubicBezTo>
                    <a:pt x="3318867" y="2270999"/>
                    <a:pt x="3212425" y="2377441"/>
                    <a:pt x="3081123" y="2377441"/>
                  </a:cubicBezTo>
                  <a:lnTo>
                    <a:pt x="237744" y="2377441"/>
                  </a:lnTo>
                  <a:cubicBezTo>
                    <a:pt x="106442" y="2377441"/>
                    <a:pt x="0" y="2270999"/>
                    <a:pt x="0" y="2139697"/>
                  </a:cubicBezTo>
                  <a:lnTo>
                    <a:pt x="0" y="23774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4696" tIns="1185672" rIns="234696" bIns="710185" numCol="1" spcCol="1270" anchor="ctr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E" sz="2400" kern="1200" dirty="0"/>
                <a:t>Individually</a:t>
              </a:r>
            </a:p>
          </p:txBody>
        </p:sp>
        <p:sp>
          <p:nvSpPr>
            <p:cNvPr id="27" name="Oval 26" descr="Puzzle pieces outline">
              <a:extLst>
                <a:ext uri="{FF2B5EF4-FFF2-40B4-BE49-F238E27FC236}">
                  <a16:creationId xmlns:a16="http://schemas.microsoft.com/office/drawing/2014/main" id="{DD9A8464-D024-2031-FB80-7980DDB67720}"/>
                </a:ext>
              </a:extLst>
            </p:cNvPr>
            <p:cNvSpPr/>
            <p:nvPr/>
          </p:nvSpPr>
          <p:spPr>
            <a:xfrm>
              <a:off x="8940789" y="1499302"/>
              <a:ext cx="791687" cy="791687"/>
            </a:xfrm>
            <a:prstGeom prst="ellipse">
              <a:avLst/>
            </a:pr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E" sz="1200"/>
            </a:p>
          </p:txBody>
        </p:sp>
      </p:grpSp>
      <p:pic>
        <p:nvPicPr>
          <p:cNvPr id="16" name="Picture 15" descr="A person and person holding a certificate&#10;&#10;AI-generated content may be incorrect.">
            <a:extLst>
              <a:ext uri="{FF2B5EF4-FFF2-40B4-BE49-F238E27FC236}">
                <a16:creationId xmlns:a16="http://schemas.microsoft.com/office/drawing/2014/main" id="{C2DA9EE6-7A3B-CCF5-F273-295EE8C88A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48"/>
          <a:stretch/>
        </p:blipFill>
        <p:spPr>
          <a:xfrm>
            <a:off x="3448440" y="3039724"/>
            <a:ext cx="3904182" cy="32128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930527-3161-2835-BB52-B8011D9D69C8}"/>
              </a:ext>
            </a:extLst>
          </p:cNvPr>
          <p:cNvSpPr txBox="1"/>
          <p:nvPr/>
        </p:nvSpPr>
        <p:spPr>
          <a:xfrm>
            <a:off x="3348398" y="1903541"/>
            <a:ext cx="42472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t"/>
            <a:r>
              <a:rPr lang="en-IE" sz="1800" b="1" dirty="0">
                <a:solidFill>
                  <a:srgbClr val="53565A"/>
                </a:solidFill>
                <a:effectLst/>
              </a:rPr>
              <a:t>Dr Jonathan Hodgers</a:t>
            </a:r>
            <a:r>
              <a:rPr lang="en-IE" b="1" dirty="0">
                <a:solidFill>
                  <a:srgbClr val="53565A"/>
                </a:solidFill>
              </a:rPr>
              <a:t> (</a:t>
            </a:r>
            <a:r>
              <a:rPr lang="en-IE" sz="1800" dirty="0">
                <a:solidFill>
                  <a:srgbClr val="53565A"/>
                </a:solidFill>
                <a:effectLst/>
              </a:rPr>
              <a:t>Teaching Fellow</a:t>
            </a:r>
            <a:r>
              <a:rPr lang="en-IE" dirty="0">
                <a:solidFill>
                  <a:srgbClr val="53565A"/>
                </a:solidFill>
              </a:rPr>
              <a:t> in</a:t>
            </a:r>
            <a:r>
              <a:rPr lang="en-IE" sz="1800" dirty="0">
                <a:solidFill>
                  <a:srgbClr val="53565A"/>
                </a:solidFill>
                <a:effectLst/>
              </a:rPr>
              <a:t> Music, School of Creative Arts)</a:t>
            </a:r>
          </a:p>
          <a:p>
            <a:pPr algn="l" fontAlgn="t"/>
            <a:r>
              <a:rPr lang="en-IE" dirty="0">
                <a:solidFill>
                  <a:srgbClr val="53565A"/>
                </a:solidFill>
              </a:rPr>
              <a:t>UG module in Music and Climate Change</a:t>
            </a:r>
            <a:endParaRPr lang="en-IE" sz="1800" dirty="0">
              <a:solidFill>
                <a:srgbClr val="53565A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4CC996-7848-33CA-BFB5-233EF942B11B}"/>
              </a:ext>
            </a:extLst>
          </p:cNvPr>
          <p:cNvSpPr txBox="1"/>
          <p:nvPr/>
        </p:nvSpPr>
        <p:spPr>
          <a:xfrm>
            <a:off x="7737518" y="1775447"/>
            <a:ext cx="42472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t"/>
            <a:r>
              <a:rPr lang="en-IE" sz="1800" b="1" dirty="0">
                <a:solidFill>
                  <a:srgbClr val="53565A"/>
                </a:solidFill>
                <a:effectLst/>
              </a:rPr>
              <a:t>Dr Clare Kelly</a:t>
            </a:r>
            <a:r>
              <a:rPr lang="en-IE" sz="1800" dirty="0">
                <a:solidFill>
                  <a:srgbClr val="53565A"/>
                </a:solidFill>
                <a:effectLst/>
              </a:rPr>
              <a:t> (Associate Professor in the School of Psychology)</a:t>
            </a:r>
          </a:p>
          <a:p>
            <a:pPr algn="l" fontAlgn="t"/>
            <a:r>
              <a:rPr lang="en-IE" dirty="0">
                <a:solidFill>
                  <a:srgbClr val="53565A"/>
                </a:solidFill>
              </a:rPr>
              <a:t>UG module in Psychology of the Climate  Crisis</a:t>
            </a:r>
            <a:endParaRPr lang="en-IE" sz="1800" dirty="0">
              <a:solidFill>
                <a:srgbClr val="53565A"/>
              </a:soli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32125C-283C-CE10-D101-A67FAC128C3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418" r="9737"/>
          <a:stretch/>
        </p:blipFill>
        <p:spPr>
          <a:xfrm>
            <a:off x="7595616" y="3124681"/>
            <a:ext cx="4389120" cy="321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63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EE79B5C3-8F15-59ED-65A0-C25BE8DE43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9957" y="3697214"/>
            <a:ext cx="2734170" cy="20651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7971E-66A7-DF44-ABE7-777885333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Education &amp; Innovation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5A1840F-7C52-211D-D240-F86932B39308}"/>
              </a:ext>
            </a:extLst>
          </p:cNvPr>
          <p:cNvGrpSpPr/>
          <p:nvPr/>
        </p:nvGrpSpPr>
        <p:grpSpPr>
          <a:xfrm>
            <a:off x="752856" y="1551877"/>
            <a:ext cx="2411273" cy="1593809"/>
            <a:chOff x="4258766" y="1102268"/>
            <a:chExt cx="3318867" cy="23774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52DE022-B72A-2A41-48DB-6A019F674AD7}"/>
                </a:ext>
              </a:extLst>
            </p:cNvPr>
            <p:cNvSpPr/>
            <p:nvPr/>
          </p:nvSpPr>
          <p:spPr>
            <a:xfrm>
              <a:off x="4258766" y="1102268"/>
              <a:ext cx="3318867" cy="2377441"/>
            </a:xfrm>
            <a:custGeom>
              <a:avLst/>
              <a:gdLst>
                <a:gd name="connsiteX0" fmla="*/ 0 w 3318867"/>
                <a:gd name="connsiteY0" fmla="*/ 237744 h 2377441"/>
                <a:gd name="connsiteX1" fmla="*/ 237744 w 3318867"/>
                <a:gd name="connsiteY1" fmla="*/ 0 h 2377441"/>
                <a:gd name="connsiteX2" fmla="*/ 3081123 w 3318867"/>
                <a:gd name="connsiteY2" fmla="*/ 0 h 2377441"/>
                <a:gd name="connsiteX3" fmla="*/ 3318867 w 3318867"/>
                <a:gd name="connsiteY3" fmla="*/ 237744 h 2377441"/>
                <a:gd name="connsiteX4" fmla="*/ 3318867 w 3318867"/>
                <a:gd name="connsiteY4" fmla="*/ 2139697 h 2377441"/>
                <a:gd name="connsiteX5" fmla="*/ 3081123 w 3318867"/>
                <a:gd name="connsiteY5" fmla="*/ 2377441 h 2377441"/>
                <a:gd name="connsiteX6" fmla="*/ 237744 w 3318867"/>
                <a:gd name="connsiteY6" fmla="*/ 2377441 h 2377441"/>
                <a:gd name="connsiteX7" fmla="*/ 0 w 3318867"/>
                <a:gd name="connsiteY7" fmla="*/ 2139697 h 2377441"/>
                <a:gd name="connsiteX8" fmla="*/ 0 w 3318867"/>
                <a:gd name="connsiteY8" fmla="*/ 237744 h 2377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18867" h="2377441">
                  <a:moveTo>
                    <a:pt x="0" y="237744"/>
                  </a:moveTo>
                  <a:cubicBezTo>
                    <a:pt x="0" y="106442"/>
                    <a:pt x="106442" y="0"/>
                    <a:pt x="237744" y="0"/>
                  </a:cubicBezTo>
                  <a:lnTo>
                    <a:pt x="3081123" y="0"/>
                  </a:lnTo>
                  <a:cubicBezTo>
                    <a:pt x="3212425" y="0"/>
                    <a:pt x="3318867" y="106442"/>
                    <a:pt x="3318867" y="237744"/>
                  </a:cubicBezTo>
                  <a:lnTo>
                    <a:pt x="3318867" y="2139697"/>
                  </a:lnTo>
                  <a:cubicBezTo>
                    <a:pt x="3318867" y="2270999"/>
                    <a:pt x="3212425" y="2377441"/>
                    <a:pt x="3081123" y="2377441"/>
                  </a:cubicBezTo>
                  <a:lnTo>
                    <a:pt x="237744" y="2377441"/>
                  </a:lnTo>
                  <a:cubicBezTo>
                    <a:pt x="106442" y="2377441"/>
                    <a:pt x="0" y="2270999"/>
                    <a:pt x="0" y="2139697"/>
                  </a:cubicBezTo>
                  <a:lnTo>
                    <a:pt x="0" y="23774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4696" tIns="1185672" rIns="234696" bIns="710185" numCol="1" spcCol="1270" anchor="ctr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E" sz="2400" kern="1200" dirty="0"/>
                <a:t>Collectively </a:t>
              </a:r>
            </a:p>
          </p:txBody>
        </p:sp>
        <p:sp>
          <p:nvSpPr>
            <p:cNvPr id="25" name="Oval 24" descr="Group outline">
              <a:extLst>
                <a:ext uri="{FF2B5EF4-FFF2-40B4-BE49-F238E27FC236}">
                  <a16:creationId xmlns:a16="http://schemas.microsoft.com/office/drawing/2014/main" id="{CB502F47-18AC-366D-8A67-73CB07EC2AB4}"/>
                </a:ext>
              </a:extLst>
            </p:cNvPr>
            <p:cNvSpPr/>
            <p:nvPr/>
          </p:nvSpPr>
          <p:spPr>
            <a:xfrm>
              <a:off x="5522356" y="1499302"/>
              <a:ext cx="791687" cy="791687"/>
            </a:xfrm>
            <a:prstGeom prst="ellipse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E" sz="1200"/>
            </a:p>
          </p:txBody>
        </p:sp>
      </p:grpSp>
      <p:pic>
        <p:nvPicPr>
          <p:cNvPr id="37" name="Picture 36" descr="A group of people standing on a gravel road&#10;&#10;Description automatically generated">
            <a:extLst>
              <a:ext uri="{FF2B5EF4-FFF2-40B4-BE49-F238E27FC236}">
                <a16:creationId xmlns:a16="http://schemas.microsoft.com/office/drawing/2014/main" id="{4F7844A9-1F49-46F7-5A94-FD07644BA8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8490" y="4868432"/>
            <a:ext cx="2820422" cy="190008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30B95A4-73FD-47A0-BFE2-B2B52F587476}"/>
              </a:ext>
            </a:extLst>
          </p:cNvPr>
          <p:cNvGrpSpPr/>
          <p:nvPr/>
        </p:nvGrpSpPr>
        <p:grpSpPr>
          <a:xfrm>
            <a:off x="7751648" y="2163855"/>
            <a:ext cx="4292261" cy="3333750"/>
            <a:chOff x="7623628" y="2008657"/>
            <a:chExt cx="4292261" cy="33337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F2DE016-329A-AA2F-672B-6695FCAC2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23628" y="2008657"/>
              <a:ext cx="4286250" cy="333375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E05F3F-AA1F-7030-09AD-512064FF656B}"/>
                </a:ext>
              </a:extLst>
            </p:cNvPr>
            <p:cNvSpPr txBox="1"/>
            <p:nvPr/>
          </p:nvSpPr>
          <p:spPr>
            <a:xfrm>
              <a:off x="7629639" y="2081826"/>
              <a:ext cx="380950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E" dirty="0" err="1">
                  <a:solidFill>
                    <a:schemeClr val="bg1"/>
                  </a:solidFill>
                  <a:latin typeface="geomanist"/>
                </a:rPr>
                <a:t>Lir</a:t>
              </a:r>
              <a:r>
                <a:rPr lang="en-IE" dirty="0">
                  <a:solidFill>
                    <a:schemeClr val="bg1"/>
                  </a:solidFill>
                  <a:latin typeface="geomanist"/>
                </a:rPr>
                <a:t> Academy prod</a:t>
              </a:r>
              <a:r>
                <a:rPr lang="en-IE" b="0" i="0" dirty="0">
                  <a:solidFill>
                    <a:schemeClr val="bg1"/>
                  </a:solidFill>
                  <a:effectLst/>
                  <a:latin typeface="geomanist"/>
                </a:rPr>
                <a:t>uction, </a:t>
              </a:r>
              <a:r>
                <a:rPr lang="en-IE" b="0" i="1" dirty="0" err="1">
                  <a:solidFill>
                    <a:schemeClr val="bg1"/>
                  </a:solidFill>
                  <a:effectLst/>
                  <a:latin typeface="geomanist"/>
                </a:rPr>
                <a:t>Peribáñez</a:t>
              </a:r>
              <a:endParaRPr lang="en-IE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136DB62-ACF4-024C-6E6D-4B3DA55CFD32}"/>
                </a:ext>
              </a:extLst>
            </p:cNvPr>
            <p:cNvSpPr txBox="1"/>
            <p:nvPr/>
          </p:nvSpPr>
          <p:spPr>
            <a:xfrm>
              <a:off x="7629639" y="2451158"/>
              <a:ext cx="428625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buFont typeface="Arial" panose="020B0604020202020204" pitchFamily="34" charset="0"/>
                <a:buChar char="•"/>
              </a:pPr>
              <a:r>
                <a:rPr lang="en-IE" b="0" i="0" dirty="0">
                  <a:solidFill>
                    <a:schemeClr val="bg1"/>
                  </a:solidFill>
                  <a:effectLst/>
                  <a:latin typeface="geomanist"/>
                </a:rPr>
                <a:t> Cast &amp; crews - undergraduate students</a:t>
              </a:r>
            </a:p>
            <a:p>
              <a:pPr algn="l">
                <a:buFont typeface="Arial" panose="020B0604020202020204" pitchFamily="34" charset="0"/>
                <a:buChar char="•"/>
              </a:pPr>
              <a:r>
                <a:rPr lang="en-IE" b="0" i="0" dirty="0">
                  <a:solidFill>
                    <a:schemeClr val="bg1"/>
                  </a:solidFill>
                  <a:effectLst/>
                  <a:latin typeface="geomanist"/>
                </a:rPr>
                <a:t> Sets, Scenery, Props, Furniture &amp; Costumes</a:t>
              </a:r>
              <a:r>
                <a:rPr lang="en-IE" dirty="0">
                  <a:solidFill>
                    <a:schemeClr val="bg1"/>
                  </a:solidFill>
                  <a:latin typeface="geomanist"/>
                </a:rPr>
                <a:t> - </a:t>
              </a:r>
              <a:r>
                <a:rPr lang="en-IE" b="0" i="0" dirty="0">
                  <a:solidFill>
                    <a:schemeClr val="bg1"/>
                  </a:solidFill>
                  <a:effectLst/>
                  <a:latin typeface="geomanist"/>
                </a:rPr>
                <a:t>93% from repurposed sources; 80% recycled / reused after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7283C2C-95C8-1C1A-4413-EB7B5D7848C4}"/>
              </a:ext>
            </a:extLst>
          </p:cNvPr>
          <p:cNvSpPr txBox="1"/>
          <p:nvPr/>
        </p:nvSpPr>
        <p:spPr>
          <a:xfrm>
            <a:off x="3837065" y="1481223"/>
            <a:ext cx="3892028" cy="221599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IE" dirty="0"/>
              <a:t>Trinity Business School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E" dirty="0"/>
              <a:t>1</a:t>
            </a:r>
            <a:r>
              <a:rPr lang="en-IE" baseline="30000" dirty="0"/>
              <a:t>st</a:t>
            </a:r>
            <a:r>
              <a:rPr lang="en-IE" dirty="0"/>
              <a:t> year Enacting Sustainable Development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E" dirty="0"/>
              <a:t>2</a:t>
            </a:r>
            <a:r>
              <a:rPr lang="en-IE" baseline="30000" dirty="0"/>
              <a:t>nd</a:t>
            </a:r>
            <a:r>
              <a:rPr lang="en-IE" dirty="0"/>
              <a:t> year Organisational Change for Sustainable Futures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E" dirty="0"/>
              <a:t>4</a:t>
            </a:r>
            <a:r>
              <a:rPr lang="en-IE" baseline="30000" dirty="0"/>
              <a:t>th</a:t>
            </a:r>
            <a:r>
              <a:rPr lang="en-IE" dirty="0"/>
              <a:t> year Business of Nature Positive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E" dirty="0"/>
              <a:t>MSc Responsible Business and Sustainability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A7A167-822B-729A-D4A1-10378830AD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913" y="3458221"/>
            <a:ext cx="2820422" cy="282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8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7971E-66A7-DF44-ABE7-777885333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Education &amp; Innovation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7BA07E-D6F2-12A4-F73B-381D82B800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900" t="12445" r="14600" b="6845"/>
          <a:stretch/>
        </p:blipFill>
        <p:spPr>
          <a:xfrm>
            <a:off x="6638464" y="1242080"/>
            <a:ext cx="5041472" cy="3201159"/>
          </a:xfrm>
          <a:prstGeom prst="rect">
            <a:avLst/>
          </a:prstGeom>
        </p:spPr>
      </p:pic>
      <p:pic>
        <p:nvPicPr>
          <p:cNvPr id="19" name="Picture 18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58C024EA-81BF-2E99-294A-EEBE7F6AE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" t="10311" r="6009" b="21867"/>
          <a:stretch/>
        </p:blipFill>
        <p:spPr>
          <a:xfrm>
            <a:off x="512064" y="3400064"/>
            <a:ext cx="6205728" cy="318638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DF9B50B-80C1-F7D2-B72E-7E62CC69F177}"/>
              </a:ext>
            </a:extLst>
          </p:cNvPr>
          <p:cNvGrpSpPr/>
          <p:nvPr/>
        </p:nvGrpSpPr>
        <p:grpSpPr>
          <a:xfrm>
            <a:off x="709880" y="1543723"/>
            <a:ext cx="2224929" cy="1593808"/>
            <a:chOff x="840332" y="1125493"/>
            <a:chExt cx="3318867" cy="2377441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CC0B78B-B033-86FF-AEB7-9E2FCE470DD5}"/>
                </a:ext>
              </a:extLst>
            </p:cNvPr>
            <p:cNvSpPr/>
            <p:nvPr/>
          </p:nvSpPr>
          <p:spPr>
            <a:xfrm>
              <a:off x="840332" y="1125493"/>
              <a:ext cx="3318867" cy="2377441"/>
            </a:xfrm>
            <a:custGeom>
              <a:avLst/>
              <a:gdLst>
                <a:gd name="connsiteX0" fmla="*/ 0 w 3318867"/>
                <a:gd name="connsiteY0" fmla="*/ 237744 h 2377441"/>
                <a:gd name="connsiteX1" fmla="*/ 237744 w 3318867"/>
                <a:gd name="connsiteY1" fmla="*/ 0 h 2377441"/>
                <a:gd name="connsiteX2" fmla="*/ 3081123 w 3318867"/>
                <a:gd name="connsiteY2" fmla="*/ 0 h 2377441"/>
                <a:gd name="connsiteX3" fmla="*/ 3318867 w 3318867"/>
                <a:gd name="connsiteY3" fmla="*/ 237744 h 2377441"/>
                <a:gd name="connsiteX4" fmla="*/ 3318867 w 3318867"/>
                <a:gd name="connsiteY4" fmla="*/ 2139697 h 2377441"/>
                <a:gd name="connsiteX5" fmla="*/ 3081123 w 3318867"/>
                <a:gd name="connsiteY5" fmla="*/ 2377441 h 2377441"/>
                <a:gd name="connsiteX6" fmla="*/ 237744 w 3318867"/>
                <a:gd name="connsiteY6" fmla="*/ 2377441 h 2377441"/>
                <a:gd name="connsiteX7" fmla="*/ 0 w 3318867"/>
                <a:gd name="connsiteY7" fmla="*/ 2139697 h 2377441"/>
                <a:gd name="connsiteX8" fmla="*/ 0 w 3318867"/>
                <a:gd name="connsiteY8" fmla="*/ 237744 h 2377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18867" h="2377441">
                  <a:moveTo>
                    <a:pt x="0" y="237744"/>
                  </a:moveTo>
                  <a:cubicBezTo>
                    <a:pt x="0" y="106442"/>
                    <a:pt x="106442" y="0"/>
                    <a:pt x="237744" y="0"/>
                  </a:cubicBezTo>
                  <a:lnTo>
                    <a:pt x="3081123" y="0"/>
                  </a:lnTo>
                  <a:cubicBezTo>
                    <a:pt x="3212425" y="0"/>
                    <a:pt x="3318867" y="106442"/>
                    <a:pt x="3318867" y="237744"/>
                  </a:cubicBezTo>
                  <a:lnTo>
                    <a:pt x="3318867" y="2139697"/>
                  </a:lnTo>
                  <a:cubicBezTo>
                    <a:pt x="3318867" y="2270999"/>
                    <a:pt x="3212425" y="2377441"/>
                    <a:pt x="3081123" y="2377441"/>
                  </a:cubicBezTo>
                  <a:lnTo>
                    <a:pt x="237744" y="2377441"/>
                  </a:lnTo>
                  <a:cubicBezTo>
                    <a:pt x="106442" y="2377441"/>
                    <a:pt x="0" y="2270999"/>
                    <a:pt x="0" y="2139697"/>
                  </a:cubicBezTo>
                  <a:lnTo>
                    <a:pt x="0" y="23774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4696" tIns="1185672" rIns="234696" bIns="710185" numCol="1" spcCol="1270" anchor="ctr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E" sz="2000" kern="1200" dirty="0"/>
                <a:t>Systematically</a:t>
              </a:r>
            </a:p>
          </p:txBody>
        </p:sp>
        <p:sp>
          <p:nvSpPr>
            <p:cNvPr id="23" name="Oval 22" descr="Schoolhouse outline">
              <a:extLst>
                <a:ext uri="{FF2B5EF4-FFF2-40B4-BE49-F238E27FC236}">
                  <a16:creationId xmlns:a16="http://schemas.microsoft.com/office/drawing/2014/main" id="{CAE9602C-88CC-4819-293D-32AB019BA17C}"/>
                </a:ext>
              </a:extLst>
            </p:cNvPr>
            <p:cNvSpPr/>
            <p:nvPr/>
          </p:nvSpPr>
          <p:spPr>
            <a:xfrm>
              <a:off x="2103922" y="1499302"/>
              <a:ext cx="791687" cy="791687"/>
            </a:xfrm>
            <a:prstGeom prst="ellipse">
              <a:avLst/>
            </a:pr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E" sz="1100"/>
            </a:p>
          </p:txBody>
        </p:sp>
      </p:grpSp>
      <p:pic>
        <p:nvPicPr>
          <p:cNvPr id="32" name="Picture 31" descr="A blue and white sign&#10;&#10;AI-generated content may be incorrect.">
            <a:extLst>
              <a:ext uri="{FF2B5EF4-FFF2-40B4-BE49-F238E27FC236}">
                <a16:creationId xmlns:a16="http://schemas.microsoft.com/office/drawing/2014/main" id="{B947915E-131D-CB42-D859-FF106FFC7D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822" y="4852049"/>
            <a:ext cx="4299204" cy="108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05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Coimbra Group">
      <a:dk1>
        <a:srgbClr val="0C1F61"/>
      </a:dk1>
      <a:lt1>
        <a:srgbClr val="FFFFFF"/>
      </a:lt1>
      <a:dk2>
        <a:srgbClr val="0C1F61"/>
      </a:dk2>
      <a:lt2>
        <a:srgbClr val="FEFFFF"/>
      </a:lt2>
      <a:accent1>
        <a:srgbClr val="F7F2F0"/>
      </a:accent1>
      <a:accent2>
        <a:srgbClr val="DDD3CE"/>
      </a:accent2>
      <a:accent3>
        <a:srgbClr val="0077CC"/>
      </a:accent3>
      <a:accent4>
        <a:srgbClr val="D90034"/>
      </a:accent4>
      <a:accent5>
        <a:srgbClr val="89101E"/>
      </a:accent5>
      <a:accent6>
        <a:srgbClr val="D90034"/>
      </a:accent6>
      <a:hlink>
        <a:srgbClr val="0E51CD"/>
      </a:hlink>
      <a:folHlink>
        <a:srgbClr val="6F50C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4F25B427B0364E801836986D5287E7" ma:contentTypeVersion="19" ma:contentTypeDescription="Create a new document." ma:contentTypeScope="" ma:versionID="fe62f71157edfbd2304ae171dabd42be">
  <xsd:schema xmlns:xsd="http://www.w3.org/2001/XMLSchema" xmlns:xs="http://www.w3.org/2001/XMLSchema" xmlns:p="http://schemas.microsoft.com/office/2006/metadata/properties" xmlns:ns2="8581d4c4-e451-4996-917c-02bcbb0d4db4" xmlns:ns3="3bfe20fe-22dc-4249-9ce0-2158073bc72f" targetNamespace="http://schemas.microsoft.com/office/2006/metadata/properties" ma:root="true" ma:fieldsID="c08b478d3798dcb4ce51203b2cdfa502" ns2:_="" ns3:_="">
    <xsd:import namespace="8581d4c4-e451-4996-917c-02bcbb0d4db4"/>
    <xsd:import namespace="3bfe20fe-22dc-4249-9ce0-2158073bc7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81d4c4-e451-4996-917c-02bcbb0d4d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Afmeldingsstatus" ma:internalName="Afmeldings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5bec50a-3b81-4955-ac34-98a609113f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e20fe-22dc-4249-9ce0-2158073bc72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dc5bd4e-51dc-4cb3-95ab-1fdadbf45210}" ma:internalName="TaxCatchAll" ma:showField="CatchAllData" ma:web="3bfe20fe-22dc-4249-9ce0-2158073bc7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8581d4c4-e451-4996-917c-02bcbb0d4db4" xsi:nil="true"/>
    <TaxCatchAll xmlns="3bfe20fe-22dc-4249-9ce0-2158073bc72f" xsi:nil="true"/>
    <lcf76f155ced4ddcb4097134ff3c332f xmlns="8581d4c4-e451-4996-917c-02bcbb0d4db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FFF6D69-880A-4A51-AF33-D6FBB4B452A5}"/>
</file>

<file path=customXml/itemProps2.xml><?xml version="1.0" encoding="utf-8"?>
<ds:datastoreItem xmlns:ds="http://schemas.openxmlformats.org/officeDocument/2006/customXml" ds:itemID="{88BA7036-782D-42FA-9479-B921CC9BDCA5}"/>
</file>

<file path=customXml/itemProps3.xml><?xml version="1.0" encoding="utf-8"?>
<ds:datastoreItem xmlns:ds="http://schemas.openxmlformats.org/officeDocument/2006/customXml" ds:itemID="{12259D3C-3917-44CA-A880-83F3EC6730B6}"/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313</Words>
  <Application>Microsoft Office PowerPoint</Application>
  <PresentationFormat>Widescreen</PresentationFormat>
  <Paragraphs>71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Aptos</vt:lpstr>
      <vt:lpstr>Aptos Display</vt:lpstr>
      <vt:lpstr>Arial</vt:lpstr>
      <vt:lpstr>Book Antiqua</vt:lpstr>
      <vt:lpstr>Calibri</vt:lpstr>
      <vt:lpstr>Calibri Light</vt:lpstr>
      <vt:lpstr>geomanist</vt:lpstr>
      <vt:lpstr>Source Sans Pro</vt:lpstr>
      <vt:lpstr>Office Theme</vt:lpstr>
      <vt:lpstr>1_Office Theme</vt:lpstr>
      <vt:lpstr>Universities as Innovators</vt:lpstr>
      <vt:lpstr>PowerPoint Presentation</vt:lpstr>
      <vt:lpstr>Overall Systematic Approach: Climate-Nature-Health</vt:lpstr>
      <vt:lpstr>Research &amp; Innovation</vt:lpstr>
      <vt:lpstr>Research &amp; Innovation</vt:lpstr>
      <vt:lpstr>Research &amp; Innovation</vt:lpstr>
      <vt:lpstr>Education &amp; Innovation</vt:lpstr>
      <vt:lpstr>Education &amp; Innovation</vt:lpstr>
      <vt:lpstr>Education &amp; Innovation</vt:lpstr>
      <vt:lpstr>Making the connections…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Jane Stout</dc:creator>
  <cp:lastModifiedBy>CHARILAOU, LUCY</cp:lastModifiedBy>
  <cp:revision>3</cp:revision>
  <dcterms:created xsi:type="dcterms:W3CDTF">2025-03-20T08:38:40Z</dcterms:created>
  <dcterms:modified xsi:type="dcterms:W3CDTF">2025-03-20T14:52:37Z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0x0101002F4F25B427B0364E801836986D5287E7</vt:lpwstr>
  </property>
</Properties>
</file>