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21"/>
  </p:notesMasterIdLst>
  <p:sldIdLst>
    <p:sldId id="256" r:id="rId3"/>
    <p:sldId id="260" r:id="rId4"/>
    <p:sldId id="277" r:id="rId5"/>
    <p:sldId id="271" r:id="rId6"/>
    <p:sldId id="262" r:id="rId7"/>
    <p:sldId id="268" r:id="rId8"/>
    <p:sldId id="261" r:id="rId9"/>
    <p:sldId id="263" r:id="rId10"/>
    <p:sldId id="275" r:id="rId11"/>
    <p:sldId id="274" r:id="rId12"/>
    <p:sldId id="273" r:id="rId13"/>
    <p:sldId id="264" r:id="rId14"/>
    <p:sldId id="266" r:id="rId15"/>
    <p:sldId id="265" r:id="rId16"/>
    <p:sldId id="270" r:id="rId17"/>
    <p:sldId id="276" r:id="rId18"/>
    <p:sldId id="269" r:id="rId19"/>
    <p:sldId id="26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AC"/>
    <a:srgbClr val="2F5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83918" autoAdjust="0"/>
  </p:normalViewPr>
  <p:slideViewPr>
    <p:cSldViewPr snapToGrid="0">
      <p:cViewPr varScale="1">
        <p:scale>
          <a:sx n="57" d="100"/>
          <a:sy n="57" d="100"/>
        </p:scale>
        <p:origin x="976" y="36"/>
      </p:cViewPr>
      <p:guideLst>
        <p:guide orient="horz" pos="4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D664E-AF6B-45DE-BA9A-2C1BFE93629A}" type="datetimeFigureOut">
              <a:rPr lang="de-CH" smtClean="0"/>
              <a:t>31.10.2016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6985C-D3D6-4834-93D0-66981FC4842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910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6985C-D3D6-4834-93D0-66981FC48423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011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6985C-D3D6-4834-93D0-66981FC48423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513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6985C-D3D6-4834-93D0-66981FC48423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194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6985C-D3D6-4834-93D0-66981FC48423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4529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6985C-D3D6-4834-93D0-66981FC48423}" type="slidenum">
              <a:rPr lang="de-CH" smtClean="0">
                <a:solidFill>
                  <a:prstClr val="black"/>
                </a:solidFill>
              </a:rPr>
              <a:pPr/>
              <a:t>15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5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6985C-D3D6-4834-93D0-66981FC48423}" type="slidenum">
              <a:rPr lang="de-CH" smtClean="0">
                <a:solidFill>
                  <a:prstClr val="black"/>
                </a:solidFill>
              </a:rPr>
              <a:pPr/>
              <a:t>16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6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6985C-D3D6-4834-93D0-66981FC48423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328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90C2BE-8F56-4139-94FD-0F47BF1893EC}" type="datetimeFigureOut">
              <a:rPr lang="it-IT" smtClean="0"/>
              <a:t>31/10/2016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83AEC-C5F7-48FC-A81B-485E47B1D3F8}" type="slidenum">
              <a:rPr lang="it-IT" smtClean="0"/>
              <a:t>‹#›</a:t>
            </a:fld>
            <a:endParaRPr lang="it-IT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33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924288" y="5005134"/>
            <a:ext cx="2036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b="1" dirty="0" err="1">
                <a:solidFill>
                  <a:schemeClr val="bg1"/>
                </a:solidFill>
              </a:rPr>
              <a:t>Launch</a:t>
            </a:r>
            <a:r>
              <a:rPr lang="it-IT" sz="2200" b="1" baseline="0" dirty="0">
                <a:solidFill>
                  <a:schemeClr val="bg1"/>
                </a:solidFill>
              </a:rPr>
              <a:t> </a:t>
            </a:r>
            <a:r>
              <a:rPr lang="it-IT" sz="2200" b="1" baseline="0" dirty="0" err="1">
                <a:solidFill>
                  <a:schemeClr val="bg1"/>
                </a:solidFill>
              </a:rPr>
              <a:t>event</a:t>
            </a:r>
            <a:r>
              <a:rPr lang="it-IT" sz="2200" b="1" baseline="0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it-IT" sz="2200" baseline="0" dirty="0">
                <a:solidFill>
                  <a:schemeClr val="bg1"/>
                </a:solidFill>
              </a:rPr>
              <a:t>ICRI 2016</a:t>
            </a:r>
          </a:p>
          <a:p>
            <a:pPr algn="r"/>
            <a:r>
              <a:rPr lang="it-IT" sz="2200" baseline="0" dirty="0">
                <a:solidFill>
                  <a:schemeClr val="bg1"/>
                </a:solidFill>
              </a:rPr>
              <a:t>Cape Town</a:t>
            </a:r>
          </a:p>
          <a:p>
            <a:pPr algn="r"/>
            <a:r>
              <a:rPr lang="it-IT" sz="2200" baseline="0" dirty="0">
                <a:solidFill>
                  <a:schemeClr val="bg1"/>
                </a:solidFill>
              </a:rPr>
              <a:t>South Africa</a:t>
            </a:r>
            <a:endParaRPr lang="it-IT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263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01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762"/>
            <a:ext cx="12191833" cy="6857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6256"/>
            <a:ext cx="10598726" cy="8035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108364"/>
            <a:ext cx="10598727" cy="47244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546848" y="5905917"/>
            <a:ext cx="4523232" cy="860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000" b="1" dirty="0" err="1">
                <a:solidFill>
                  <a:srgbClr val="0068AC"/>
                </a:solidFill>
              </a:rPr>
              <a:t>Launch</a:t>
            </a:r>
            <a:r>
              <a:rPr lang="it-IT" sz="2000" b="1" baseline="0" dirty="0">
                <a:solidFill>
                  <a:srgbClr val="0068AC"/>
                </a:solidFill>
              </a:rPr>
              <a:t> </a:t>
            </a:r>
            <a:r>
              <a:rPr lang="it-IT" sz="2000" b="1" baseline="0" dirty="0" err="1">
                <a:solidFill>
                  <a:srgbClr val="0068AC"/>
                </a:solidFill>
              </a:rPr>
              <a:t>event</a:t>
            </a:r>
            <a:endParaRPr lang="it-IT" sz="2000" b="1" baseline="0" dirty="0">
              <a:solidFill>
                <a:srgbClr val="0068AC"/>
              </a:solidFill>
            </a:endParaRPr>
          </a:p>
          <a:p>
            <a:pPr algn="r"/>
            <a:r>
              <a:rPr lang="it-IT" sz="2000" baseline="0" dirty="0">
                <a:solidFill>
                  <a:srgbClr val="0068AC"/>
                </a:solidFill>
                <a:latin typeface="+mj-lt"/>
              </a:rPr>
              <a:t>ICRI 2016,</a:t>
            </a:r>
            <a:r>
              <a:rPr lang="it-IT" sz="2000" dirty="0">
                <a:solidFill>
                  <a:srgbClr val="0068AC"/>
                </a:solidFill>
                <a:latin typeface="+mj-lt"/>
              </a:rPr>
              <a:t> </a:t>
            </a:r>
            <a:r>
              <a:rPr lang="it-IT" sz="2000" baseline="0" dirty="0">
                <a:solidFill>
                  <a:srgbClr val="0068AC"/>
                </a:solidFill>
                <a:latin typeface="+mj-lt"/>
              </a:rPr>
              <a:t>Cape Town</a:t>
            </a:r>
            <a:r>
              <a:rPr lang="it-IT" sz="2000" dirty="0">
                <a:solidFill>
                  <a:srgbClr val="0068AC"/>
                </a:solidFill>
                <a:latin typeface="+mj-lt"/>
              </a:rPr>
              <a:t> - </a:t>
            </a:r>
            <a:r>
              <a:rPr lang="it-IT" sz="2000" baseline="0" dirty="0">
                <a:solidFill>
                  <a:srgbClr val="0068AC"/>
                </a:solidFill>
                <a:latin typeface="+mj-lt"/>
              </a:rPr>
              <a:t>South Africa</a:t>
            </a:r>
            <a:endParaRPr lang="it-IT" sz="2000" dirty="0">
              <a:solidFill>
                <a:srgbClr val="0068A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569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606594-256C-47AB-A17A-75C56B74D264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31/10/2016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918AB6F-15DB-4342-A48C-97052249477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1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90C2BE-8F56-4139-94FD-0F47BF1893EC}" type="datetimeFigureOut">
              <a:rPr lang="it-IT" smtClean="0">
                <a:solidFill>
                  <a:prstClr val="black"/>
                </a:solidFill>
              </a:rPr>
              <a:pPr/>
              <a:t>31/10/2016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83AEC-C5F7-48FC-A81B-485E47B1D3F8}" type="slidenum">
              <a:rPr lang="it-IT" smtClean="0">
                <a:solidFill>
                  <a:prstClr val="black"/>
                </a:solidFill>
              </a:rPr>
              <a:pPr/>
              <a:t>‹#›</a:t>
            </a:fld>
            <a:endParaRPr lang="it-IT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33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924288" y="5005134"/>
            <a:ext cx="2036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b="1" dirty="0" err="1">
                <a:solidFill>
                  <a:prstClr val="white"/>
                </a:solidFill>
              </a:rPr>
              <a:t>Launch</a:t>
            </a:r>
            <a:r>
              <a:rPr lang="it-IT" sz="2200" b="1" dirty="0">
                <a:solidFill>
                  <a:prstClr val="white"/>
                </a:solidFill>
              </a:rPr>
              <a:t> </a:t>
            </a:r>
            <a:r>
              <a:rPr lang="it-IT" sz="2200" b="1" dirty="0" err="1">
                <a:solidFill>
                  <a:prstClr val="white"/>
                </a:solidFill>
              </a:rPr>
              <a:t>event</a:t>
            </a:r>
            <a:r>
              <a:rPr lang="it-IT" sz="2200" b="1" dirty="0">
                <a:solidFill>
                  <a:prstClr val="white"/>
                </a:solidFill>
              </a:rPr>
              <a:t> </a:t>
            </a:r>
          </a:p>
          <a:p>
            <a:pPr algn="r"/>
            <a:r>
              <a:rPr lang="it-IT" sz="2200" dirty="0">
                <a:solidFill>
                  <a:prstClr val="white"/>
                </a:solidFill>
              </a:rPr>
              <a:t>ICRI 2016</a:t>
            </a:r>
          </a:p>
          <a:p>
            <a:pPr algn="r"/>
            <a:r>
              <a:rPr lang="it-IT" sz="2200" dirty="0">
                <a:solidFill>
                  <a:prstClr val="white"/>
                </a:solidFill>
              </a:rPr>
              <a:t>Cape Town</a:t>
            </a:r>
          </a:p>
          <a:p>
            <a:pPr algn="r"/>
            <a:r>
              <a:rPr lang="it-IT" sz="2200" dirty="0">
                <a:solidFill>
                  <a:prstClr val="white"/>
                </a:solidFill>
              </a:rPr>
              <a:t>South Africa</a:t>
            </a:r>
          </a:p>
        </p:txBody>
      </p:sp>
    </p:spTree>
    <p:extLst>
      <p:ext uri="{BB962C8B-B14F-4D97-AF65-F5344CB8AC3E}">
        <p14:creationId xmlns:p14="http://schemas.microsoft.com/office/powerpoint/2010/main" val="263050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6256"/>
            <a:ext cx="10598726" cy="8035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108364"/>
            <a:ext cx="10598727" cy="47244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861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762"/>
            <a:ext cx="12191833" cy="6857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6256"/>
            <a:ext cx="10598726" cy="8035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108364"/>
            <a:ext cx="10598727" cy="47244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546848" y="5905917"/>
            <a:ext cx="4523232" cy="860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000" b="1" dirty="0" err="1">
                <a:solidFill>
                  <a:srgbClr val="0068AC"/>
                </a:solidFill>
              </a:rPr>
              <a:t>Launch</a:t>
            </a:r>
            <a:r>
              <a:rPr lang="it-IT" sz="2000" b="1" dirty="0">
                <a:solidFill>
                  <a:srgbClr val="0068AC"/>
                </a:solidFill>
              </a:rPr>
              <a:t> </a:t>
            </a:r>
            <a:r>
              <a:rPr lang="it-IT" sz="2000" b="1" dirty="0" err="1">
                <a:solidFill>
                  <a:srgbClr val="0068AC"/>
                </a:solidFill>
              </a:rPr>
              <a:t>event</a:t>
            </a:r>
            <a:endParaRPr lang="it-IT" sz="2000" b="1" dirty="0">
              <a:solidFill>
                <a:srgbClr val="0068AC"/>
              </a:solidFill>
            </a:endParaRPr>
          </a:p>
          <a:p>
            <a:pPr algn="r"/>
            <a:r>
              <a:rPr lang="it-IT" sz="2000" dirty="0">
                <a:solidFill>
                  <a:srgbClr val="0068AC"/>
                </a:solidFill>
                <a:latin typeface="Calibri Light"/>
              </a:rPr>
              <a:t>ICRI 2016, Cape Town - South Africa</a:t>
            </a:r>
          </a:p>
        </p:txBody>
      </p:sp>
    </p:spTree>
    <p:extLst>
      <p:ext uri="{BB962C8B-B14F-4D97-AF65-F5344CB8AC3E}">
        <p14:creationId xmlns:p14="http://schemas.microsoft.com/office/powerpoint/2010/main" val="395264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762"/>
            <a:ext cx="12191833" cy="6857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6256"/>
            <a:ext cx="10598726" cy="8035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108364"/>
            <a:ext cx="10598727" cy="47244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546848" y="5905917"/>
            <a:ext cx="4523232" cy="860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000" b="1" dirty="0" err="1">
                <a:solidFill>
                  <a:srgbClr val="0068AC"/>
                </a:solidFill>
              </a:rPr>
              <a:t>Launch</a:t>
            </a:r>
            <a:r>
              <a:rPr lang="it-IT" sz="2000" b="1" dirty="0">
                <a:solidFill>
                  <a:srgbClr val="0068AC"/>
                </a:solidFill>
              </a:rPr>
              <a:t> </a:t>
            </a:r>
            <a:r>
              <a:rPr lang="it-IT" sz="2000" b="1" dirty="0" err="1">
                <a:solidFill>
                  <a:srgbClr val="0068AC"/>
                </a:solidFill>
              </a:rPr>
              <a:t>event</a:t>
            </a:r>
            <a:endParaRPr lang="it-IT" sz="2000" b="1" dirty="0">
              <a:solidFill>
                <a:srgbClr val="0068AC"/>
              </a:solidFill>
            </a:endParaRPr>
          </a:p>
          <a:p>
            <a:pPr algn="r"/>
            <a:r>
              <a:rPr lang="it-IT" sz="2000" dirty="0">
                <a:solidFill>
                  <a:srgbClr val="0068AC"/>
                </a:solidFill>
                <a:latin typeface="Calibri Light"/>
              </a:rPr>
              <a:t>ICRI 2016, Cape Town - South Africa</a:t>
            </a:r>
          </a:p>
        </p:txBody>
      </p:sp>
    </p:spTree>
    <p:extLst>
      <p:ext uri="{BB962C8B-B14F-4D97-AF65-F5344CB8AC3E}">
        <p14:creationId xmlns:p14="http://schemas.microsoft.com/office/powerpoint/2010/main" val="204002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762"/>
            <a:ext cx="12191830" cy="6857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6256"/>
            <a:ext cx="10598726" cy="8035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108364"/>
            <a:ext cx="10598727" cy="47244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546848" y="5905917"/>
            <a:ext cx="4523232" cy="860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000" b="1" dirty="0" err="1">
                <a:solidFill>
                  <a:srgbClr val="0068AC"/>
                </a:solidFill>
              </a:rPr>
              <a:t>L</a:t>
            </a:r>
            <a:r>
              <a:rPr lang="it-IT" sz="2000" b="1">
                <a:solidFill>
                  <a:srgbClr val="0068AC"/>
                </a:solidFill>
              </a:rPr>
              <a:t>aunch</a:t>
            </a:r>
            <a:r>
              <a:rPr lang="it-IT" sz="2000" b="1" dirty="0">
                <a:solidFill>
                  <a:srgbClr val="0068AC"/>
                </a:solidFill>
              </a:rPr>
              <a:t> </a:t>
            </a:r>
            <a:r>
              <a:rPr lang="it-IT" sz="2000" b="1" dirty="0" err="1">
                <a:solidFill>
                  <a:srgbClr val="0068AC"/>
                </a:solidFill>
              </a:rPr>
              <a:t>event</a:t>
            </a:r>
            <a:endParaRPr lang="it-IT" sz="2000" b="1" dirty="0">
              <a:solidFill>
                <a:srgbClr val="0068AC"/>
              </a:solidFill>
            </a:endParaRPr>
          </a:p>
          <a:p>
            <a:pPr algn="r"/>
            <a:r>
              <a:rPr lang="it-IT" sz="2000" dirty="0">
                <a:solidFill>
                  <a:srgbClr val="0068AC"/>
                </a:solidFill>
                <a:latin typeface="Calibri Light"/>
              </a:rPr>
              <a:t>ICRI 2016, Cape Town - South Africa</a:t>
            </a:r>
          </a:p>
        </p:txBody>
      </p:sp>
    </p:spTree>
    <p:extLst>
      <p:ext uri="{BB962C8B-B14F-4D97-AF65-F5344CB8AC3E}">
        <p14:creationId xmlns:p14="http://schemas.microsoft.com/office/powerpoint/2010/main" val="167562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9995"/>
            <a:ext cx="12191830" cy="6857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6256"/>
            <a:ext cx="10598726" cy="8035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108364"/>
            <a:ext cx="10598727" cy="47244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8" name="Rectangle 9"/>
          <p:cNvSpPr/>
          <p:nvPr userDrawn="1"/>
        </p:nvSpPr>
        <p:spPr>
          <a:xfrm>
            <a:off x="7546848" y="5905917"/>
            <a:ext cx="4523232" cy="860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000" b="1" dirty="0" err="1">
                <a:solidFill>
                  <a:srgbClr val="0068AC"/>
                </a:solidFill>
              </a:rPr>
              <a:t>L</a:t>
            </a:r>
            <a:r>
              <a:rPr lang="it-IT" sz="2000" b="1">
                <a:solidFill>
                  <a:srgbClr val="0068AC"/>
                </a:solidFill>
              </a:rPr>
              <a:t>aunch</a:t>
            </a:r>
            <a:r>
              <a:rPr lang="it-IT" sz="2000" b="1" dirty="0">
                <a:solidFill>
                  <a:srgbClr val="0068AC"/>
                </a:solidFill>
              </a:rPr>
              <a:t> </a:t>
            </a:r>
            <a:r>
              <a:rPr lang="it-IT" sz="2000" b="1" dirty="0" err="1">
                <a:solidFill>
                  <a:srgbClr val="0068AC"/>
                </a:solidFill>
              </a:rPr>
              <a:t>event</a:t>
            </a:r>
            <a:endParaRPr lang="it-IT" sz="2000" b="1" dirty="0">
              <a:solidFill>
                <a:srgbClr val="0068AC"/>
              </a:solidFill>
            </a:endParaRPr>
          </a:p>
          <a:p>
            <a:pPr algn="r"/>
            <a:r>
              <a:rPr lang="it-IT" sz="2000" dirty="0">
                <a:solidFill>
                  <a:srgbClr val="0068AC"/>
                </a:solidFill>
                <a:latin typeface="Calibri Light"/>
              </a:rPr>
              <a:t>ICRI 2016, Cape Town - South Africa</a:t>
            </a:r>
          </a:p>
        </p:txBody>
      </p:sp>
    </p:spTree>
    <p:extLst>
      <p:ext uri="{BB962C8B-B14F-4D97-AF65-F5344CB8AC3E}">
        <p14:creationId xmlns:p14="http://schemas.microsoft.com/office/powerpoint/2010/main" val="161272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" y="0"/>
            <a:ext cx="12191833" cy="68572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66256"/>
            <a:ext cx="105987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1704113"/>
            <a:ext cx="10598727" cy="4128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546848" y="5905917"/>
            <a:ext cx="4523232" cy="860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000" b="1" dirty="0" err="1">
                <a:solidFill>
                  <a:srgbClr val="0068AC"/>
                </a:solidFill>
              </a:rPr>
              <a:t>Launch</a:t>
            </a:r>
            <a:r>
              <a:rPr lang="it-IT" sz="2000" b="1" baseline="0" dirty="0">
                <a:solidFill>
                  <a:srgbClr val="0068AC"/>
                </a:solidFill>
              </a:rPr>
              <a:t> </a:t>
            </a:r>
            <a:r>
              <a:rPr lang="it-IT" sz="2000" b="1" baseline="0" dirty="0" err="1">
                <a:solidFill>
                  <a:srgbClr val="0068AC"/>
                </a:solidFill>
              </a:rPr>
              <a:t>event</a:t>
            </a:r>
            <a:endParaRPr lang="it-IT" sz="2000" b="1" baseline="0" dirty="0">
              <a:solidFill>
                <a:srgbClr val="0068AC"/>
              </a:solidFill>
            </a:endParaRPr>
          </a:p>
          <a:p>
            <a:pPr algn="r"/>
            <a:r>
              <a:rPr lang="it-IT" sz="2000" baseline="0" dirty="0">
                <a:solidFill>
                  <a:srgbClr val="0068AC"/>
                </a:solidFill>
                <a:latin typeface="+mj-lt"/>
              </a:rPr>
              <a:t>ICRI 2016,</a:t>
            </a:r>
            <a:r>
              <a:rPr lang="it-IT" sz="2000" dirty="0">
                <a:solidFill>
                  <a:srgbClr val="0068AC"/>
                </a:solidFill>
                <a:latin typeface="+mj-lt"/>
              </a:rPr>
              <a:t> </a:t>
            </a:r>
            <a:r>
              <a:rPr lang="it-IT" sz="2000" baseline="0" dirty="0">
                <a:solidFill>
                  <a:srgbClr val="0068AC"/>
                </a:solidFill>
                <a:latin typeface="+mj-lt"/>
              </a:rPr>
              <a:t>Cape Town - South Africa</a:t>
            </a:r>
            <a:endParaRPr lang="it-IT" sz="2000" dirty="0">
              <a:solidFill>
                <a:srgbClr val="0068A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157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8A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2F5D7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762"/>
            <a:ext cx="12191833" cy="68572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66256"/>
            <a:ext cx="105987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1704113"/>
            <a:ext cx="10598727" cy="4128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546848" y="5905917"/>
            <a:ext cx="4523232" cy="860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000" b="1" dirty="0" err="1">
                <a:solidFill>
                  <a:srgbClr val="0068AC"/>
                </a:solidFill>
              </a:rPr>
              <a:t>Launch</a:t>
            </a:r>
            <a:r>
              <a:rPr lang="it-IT" sz="2000" b="1" dirty="0">
                <a:solidFill>
                  <a:srgbClr val="0068AC"/>
                </a:solidFill>
              </a:rPr>
              <a:t> </a:t>
            </a:r>
            <a:r>
              <a:rPr lang="it-IT" sz="2000" b="1" dirty="0" err="1">
                <a:solidFill>
                  <a:srgbClr val="0068AC"/>
                </a:solidFill>
              </a:rPr>
              <a:t>event</a:t>
            </a:r>
            <a:endParaRPr lang="it-IT" sz="2000" b="1" dirty="0">
              <a:solidFill>
                <a:srgbClr val="0068AC"/>
              </a:solidFill>
            </a:endParaRPr>
          </a:p>
          <a:p>
            <a:pPr algn="r"/>
            <a:r>
              <a:rPr lang="it-IT" sz="2000" dirty="0">
                <a:solidFill>
                  <a:srgbClr val="0068AC"/>
                </a:solidFill>
                <a:latin typeface="Calibri Light"/>
              </a:rPr>
              <a:t>ICRI 2016, Cape Town - South Africa</a:t>
            </a:r>
          </a:p>
        </p:txBody>
      </p:sp>
    </p:spTree>
    <p:extLst>
      <p:ext uri="{BB962C8B-B14F-4D97-AF65-F5344CB8AC3E}">
        <p14:creationId xmlns:p14="http://schemas.microsoft.com/office/powerpoint/2010/main" val="181814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8A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2F5D7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8166945" y="3885911"/>
            <a:ext cx="4198374" cy="1188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David Bohmert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Member ESFRI Executive Board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</a:rPr>
              <a:t>Swiss ESFRI Delegate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45159" y="3364959"/>
            <a:ext cx="7783487" cy="1041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4200" cap="all" dirty="0">
                <a:solidFill>
                  <a:schemeClr val="bg1"/>
                </a:solidFill>
                <a:latin typeface="+mj-lt"/>
              </a:rPr>
              <a:t>European Strategy forum on Research infrastructures (ESFRI)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8" y="4962432"/>
            <a:ext cx="2159317" cy="1487529"/>
          </a:xfrm>
          <a:prstGeom prst="rect">
            <a:avLst/>
          </a:prstGeom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8166945" y="5275007"/>
            <a:ext cx="4198374" cy="137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en-GB" sz="2000" b="1" dirty="0">
                <a:solidFill>
                  <a:schemeClr val="bg1"/>
                </a:solidFill>
                <a:latin typeface="+mj-lt"/>
              </a:rPr>
              <a:t>COIMBRA Seminar on Research Policy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  <a:p>
            <a:pPr lvl="0" algn="l">
              <a:defRPr/>
            </a:pPr>
            <a:r>
              <a:rPr lang="en-GB" sz="2000" i="1" dirty="0">
                <a:solidFill>
                  <a:schemeClr val="bg1"/>
                </a:solidFill>
                <a:latin typeface="+mj-lt"/>
              </a:rPr>
              <a:t>Isola di San </a:t>
            </a:r>
            <a:r>
              <a:rPr lang="en-GB" sz="2000" i="1" dirty="0" err="1">
                <a:solidFill>
                  <a:schemeClr val="bg1"/>
                </a:solidFill>
                <a:latin typeface="+mj-lt"/>
              </a:rPr>
              <a:t>Servolo</a:t>
            </a:r>
            <a:r>
              <a:rPr lang="en-GB" sz="2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(ITALY)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  <a:p>
            <a:pPr lvl="0" algn="l">
              <a:defRPr/>
            </a:pPr>
            <a:r>
              <a:rPr lang="en-GB" sz="2000" dirty="0">
                <a:solidFill>
                  <a:schemeClr val="bg1"/>
                </a:solidFill>
                <a:latin typeface="+mj-lt"/>
              </a:rPr>
              <a:t>Friday, 28</a:t>
            </a:r>
            <a:r>
              <a:rPr lang="en-GB" sz="2000" baseline="30000" dirty="0">
                <a:solidFill>
                  <a:schemeClr val="bg1"/>
                </a:solidFill>
                <a:latin typeface="+mj-lt"/>
              </a:rPr>
              <a:t>th</a:t>
            </a:r>
            <a:r>
              <a:rPr lang="en-GB" sz="2000" dirty="0">
                <a:solidFill>
                  <a:schemeClr val="bg1"/>
                </a:solidFill>
                <a:latin typeface="+mj-lt"/>
              </a:rPr>
              <a:t> October 2016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7" y="152400"/>
            <a:ext cx="1282152" cy="118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5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072" y="318304"/>
            <a:ext cx="8322279" cy="803562"/>
          </a:xfrm>
        </p:spPr>
        <p:txBody>
          <a:bodyPr/>
          <a:lstStyle/>
          <a:p>
            <a:r>
              <a:rPr lang="de-CH" cap="all" dirty="0">
                <a:latin typeface="Calibri Light" panose="020F0302020204030204"/>
              </a:rPr>
              <a:t>LANDMARKS on Roadmap 2016</a:t>
            </a:r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878" y="5959747"/>
            <a:ext cx="4176122" cy="87790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1918170" y="1303930"/>
            <a:ext cx="8505990" cy="5124885"/>
            <a:chOff x="1918170" y="1303930"/>
            <a:chExt cx="8505990" cy="5124885"/>
          </a:xfrm>
        </p:grpSpPr>
        <p:sp>
          <p:nvSpPr>
            <p:cNvPr id="5" name="Rettangolo 36"/>
            <p:cNvSpPr>
              <a:spLocks noChangeAspect="1"/>
            </p:cNvSpPr>
            <p:nvPr/>
          </p:nvSpPr>
          <p:spPr>
            <a:xfrm>
              <a:off x="3432751" y="1303930"/>
              <a:ext cx="1303004" cy="463315"/>
            </a:xfrm>
            <a:prstGeom prst="rect">
              <a:avLst/>
            </a:prstGeom>
            <a:solidFill>
              <a:srgbClr val="00B050"/>
            </a:solidFill>
            <a:ln w="12700" cmpd="sng">
              <a:solidFill>
                <a:srgbClr val="0070C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chemeClr val="tx1"/>
                  </a:solidFill>
                  <a:latin typeface="Myriad Pro"/>
                  <a:cs typeface="Myriad Pro"/>
                </a:rPr>
                <a:t>ENV</a:t>
              </a:r>
            </a:p>
          </p:txBody>
        </p:sp>
        <p:sp>
          <p:nvSpPr>
            <p:cNvPr id="6" name="Rettangolo 37"/>
            <p:cNvSpPr>
              <a:spLocks noChangeAspect="1"/>
            </p:cNvSpPr>
            <p:nvPr/>
          </p:nvSpPr>
          <p:spPr>
            <a:xfrm>
              <a:off x="2010073" y="1303930"/>
              <a:ext cx="1303004" cy="463315"/>
            </a:xfrm>
            <a:prstGeom prst="rect">
              <a:avLst/>
            </a:prstGeom>
            <a:solidFill>
              <a:srgbClr val="F1FF07"/>
            </a:solidFill>
            <a:ln w="12700" cmpd="sng">
              <a:solidFill>
                <a:srgbClr val="0070C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chemeClr val="tx1"/>
                  </a:solidFill>
                  <a:latin typeface="Myriad Pro"/>
                  <a:cs typeface="Myriad Pro"/>
                </a:rPr>
                <a:t>ENE</a:t>
              </a:r>
            </a:p>
          </p:txBody>
        </p:sp>
        <p:sp>
          <p:nvSpPr>
            <p:cNvPr id="7" name="Rettangolo 38"/>
            <p:cNvSpPr>
              <a:spLocks noChangeAspect="1"/>
            </p:cNvSpPr>
            <p:nvPr/>
          </p:nvSpPr>
          <p:spPr>
            <a:xfrm>
              <a:off x="4852041" y="1303930"/>
              <a:ext cx="1303004" cy="463315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rgbClr val="0070C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chemeClr val="tx1"/>
                  </a:solidFill>
                  <a:latin typeface="Myriad Pro"/>
                  <a:cs typeface="Myriad Pro"/>
                </a:rPr>
                <a:t>H&amp;F</a:t>
              </a:r>
            </a:p>
          </p:txBody>
        </p:sp>
        <p:sp>
          <p:nvSpPr>
            <p:cNvPr id="8" name="Rettangolo 39"/>
            <p:cNvSpPr>
              <a:spLocks noChangeAspect="1"/>
            </p:cNvSpPr>
            <p:nvPr/>
          </p:nvSpPr>
          <p:spPr>
            <a:xfrm>
              <a:off x="6250359" y="1303930"/>
              <a:ext cx="1303004" cy="463315"/>
            </a:xfrm>
            <a:prstGeom prst="rect">
              <a:avLst/>
            </a:prstGeom>
            <a:solidFill>
              <a:srgbClr val="7030A0"/>
            </a:solidFill>
            <a:ln w="12700" cmpd="sng">
              <a:solidFill>
                <a:srgbClr val="0070C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chemeClr val="tx1"/>
                  </a:solidFill>
                  <a:latin typeface="Myriad Pro"/>
                  <a:cs typeface="Myriad Pro"/>
                </a:rPr>
                <a:t>PSE</a:t>
              </a:r>
            </a:p>
          </p:txBody>
        </p:sp>
        <p:sp>
          <p:nvSpPr>
            <p:cNvPr id="9" name="Rettangolo 40"/>
            <p:cNvSpPr>
              <a:spLocks noChangeAspect="1"/>
            </p:cNvSpPr>
            <p:nvPr/>
          </p:nvSpPr>
          <p:spPr>
            <a:xfrm>
              <a:off x="7664596" y="1303930"/>
              <a:ext cx="1303004" cy="463315"/>
            </a:xfrm>
            <a:prstGeom prst="rect">
              <a:avLst/>
            </a:prstGeom>
            <a:solidFill>
              <a:srgbClr val="FF0000"/>
            </a:solidFill>
            <a:ln w="12700" cmpd="sng">
              <a:solidFill>
                <a:srgbClr val="0070C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chemeClr val="tx1"/>
                  </a:solidFill>
                  <a:latin typeface="Myriad Pro"/>
                  <a:cs typeface="Myriad Pro"/>
                </a:rPr>
                <a:t>SCI</a:t>
              </a:r>
            </a:p>
          </p:txBody>
        </p:sp>
        <p:sp>
          <p:nvSpPr>
            <p:cNvPr id="10" name="Rettangolo 41"/>
            <p:cNvSpPr>
              <a:spLocks noChangeAspect="1"/>
            </p:cNvSpPr>
            <p:nvPr/>
          </p:nvSpPr>
          <p:spPr>
            <a:xfrm>
              <a:off x="9041673" y="1303930"/>
              <a:ext cx="1303004" cy="4633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mpd="sng">
              <a:solidFill>
                <a:srgbClr val="0070C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chemeClr val="tx1"/>
                  </a:solidFill>
                  <a:latin typeface="Myriad Pro"/>
                  <a:cs typeface="Myriad Pro"/>
                </a:rPr>
                <a:t>e-RI</a:t>
              </a:r>
            </a:p>
          </p:txBody>
        </p:sp>
        <p:sp>
          <p:nvSpPr>
            <p:cNvPr id="11" name="Rettangolo 42"/>
            <p:cNvSpPr>
              <a:spLocks noChangeAspect="1"/>
            </p:cNvSpPr>
            <p:nvPr/>
          </p:nvSpPr>
          <p:spPr>
            <a:xfrm>
              <a:off x="7664596" y="1860340"/>
              <a:ext cx="1303004" cy="333935"/>
            </a:xfrm>
            <a:prstGeom prst="rect">
              <a:avLst/>
            </a:prstGeom>
            <a:solidFill>
              <a:srgbClr val="FF0000"/>
            </a:solidFill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CESSDA</a:t>
              </a:r>
            </a:p>
          </p:txBody>
        </p:sp>
        <p:sp>
          <p:nvSpPr>
            <p:cNvPr id="12" name="Rettangolo 43"/>
            <p:cNvSpPr>
              <a:spLocks noChangeAspect="1"/>
            </p:cNvSpPr>
            <p:nvPr/>
          </p:nvSpPr>
          <p:spPr>
            <a:xfrm>
              <a:off x="7664596" y="3086635"/>
              <a:ext cx="1303004" cy="333935"/>
            </a:xfrm>
            <a:prstGeom prst="rect">
              <a:avLst/>
            </a:prstGeom>
            <a:solidFill>
              <a:srgbClr val="FF0000"/>
            </a:solidFill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ESS ERIC</a:t>
              </a:r>
            </a:p>
          </p:txBody>
        </p:sp>
        <p:sp>
          <p:nvSpPr>
            <p:cNvPr id="13" name="Rettangolo 44"/>
            <p:cNvSpPr>
              <a:spLocks noChangeAspect="1"/>
            </p:cNvSpPr>
            <p:nvPr/>
          </p:nvSpPr>
          <p:spPr>
            <a:xfrm>
              <a:off x="7664596" y="3485140"/>
              <a:ext cx="1303004" cy="333935"/>
            </a:xfrm>
            <a:prstGeom prst="rect">
              <a:avLst/>
            </a:prstGeom>
            <a:solidFill>
              <a:srgbClr val="FF0000"/>
            </a:solidFill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SHARE ERIC</a:t>
              </a:r>
            </a:p>
          </p:txBody>
        </p:sp>
        <p:sp>
          <p:nvSpPr>
            <p:cNvPr id="14" name="Rettangolo 45"/>
            <p:cNvSpPr>
              <a:spLocks noChangeAspect="1"/>
            </p:cNvSpPr>
            <p:nvPr/>
          </p:nvSpPr>
          <p:spPr>
            <a:xfrm>
              <a:off x="9041673" y="1860340"/>
              <a:ext cx="1303004" cy="3339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PRACE</a:t>
              </a:r>
            </a:p>
          </p:txBody>
        </p:sp>
        <p:sp>
          <p:nvSpPr>
            <p:cNvPr id="15" name="Rettangolo 46"/>
            <p:cNvSpPr>
              <a:spLocks noChangeAspect="1"/>
            </p:cNvSpPr>
            <p:nvPr/>
          </p:nvSpPr>
          <p:spPr>
            <a:xfrm>
              <a:off x="7664429" y="2269488"/>
              <a:ext cx="1303339" cy="333375"/>
            </a:xfrm>
            <a:prstGeom prst="rect">
              <a:avLst/>
            </a:prstGeom>
            <a:solidFill>
              <a:srgbClr val="FF0000"/>
            </a:solidFill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CLARIN ERIC</a:t>
              </a:r>
            </a:p>
          </p:txBody>
        </p:sp>
        <p:sp>
          <p:nvSpPr>
            <p:cNvPr id="16" name="Rettangolo 47"/>
            <p:cNvSpPr>
              <a:spLocks noChangeAspect="1"/>
            </p:cNvSpPr>
            <p:nvPr/>
          </p:nvSpPr>
          <p:spPr>
            <a:xfrm>
              <a:off x="7664429" y="2670389"/>
              <a:ext cx="1303339" cy="334963"/>
            </a:xfrm>
            <a:prstGeom prst="rect">
              <a:avLst/>
            </a:prstGeom>
            <a:solidFill>
              <a:srgbClr val="FF0000"/>
            </a:solidFill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DARIAH ERIC</a:t>
              </a:r>
            </a:p>
          </p:txBody>
        </p:sp>
        <p:sp>
          <p:nvSpPr>
            <p:cNvPr id="17" name="Rettangolo 48"/>
            <p:cNvSpPr>
              <a:spLocks noChangeAspect="1"/>
            </p:cNvSpPr>
            <p:nvPr/>
          </p:nvSpPr>
          <p:spPr>
            <a:xfrm>
              <a:off x="3432429" y="1859826"/>
              <a:ext cx="1303339" cy="334963"/>
            </a:xfrm>
            <a:prstGeom prst="rect">
              <a:avLst/>
            </a:prstGeom>
            <a:solidFill>
              <a:srgbClr val="00B050"/>
            </a:solidFill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EMSO</a:t>
              </a:r>
            </a:p>
          </p:txBody>
        </p:sp>
        <p:sp>
          <p:nvSpPr>
            <p:cNvPr id="18" name="Rettangolo 49"/>
            <p:cNvSpPr>
              <a:spLocks noChangeAspect="1"/>
            </p:cNvSpPr>
            <p:nvPr/>
          </p:nvSpPr>
          <p:spPr>
            <a:xfrm>
              <a:off x="3432429" y="3484626"/>
              <a:ext cx="1303339" cy="334963"/>
            </a:xfrm>
            <a:prstGeom prst="rect">
              <a:avLst/>
            </a:prstGeom>
            <a:solidFill>
              <a:srgbClr val="00B05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 err="1">
                  <a:solidFill>
                    <a:schemeClr val="tx1"/>
                  </a:solidFill>
                  <a:latin typeface="Myriad Pro"/>
                  <a:cs typeface="Myriad Pro"/>
                </a:rPr>
                <a:t>LifeWatch</a:t>
              </a:r>
              <a:endParaRPr lang="it-IT" sz="1200" dirty="0">
                <a:solidFill>
                  <a:schemeClr val="tx1"/>
                </a:solidFill>
                <a:latin typeface="Myriad Pro"/>
                <a:cs typeface="Myriad Pro"/>
              </a:endParaRPr>
            </a:p>
          </p:txBody>
        </p:sp>
        <p:sp>
          <p:nvSpPr>
            <p:cNvPr id="19" name="Rettangolo 50"/>
            <p:cNvSpPr>
              <a:spLocks noChangeAspect="1"/>
            </p:cNvSpPr>
            <p:nvPr/>
          </p:nvSpPr>
          <p:spPr>
            <a:xfrm>
              <a:off x="3432429" y="3086915"/>
              <a:ext cx="1303339" cy="333375"/>
            </a:xfrm>
            <a:prstGeom prst="rect">
              <a:avLst/>
            </a:prstGeom>
            <a:solidFill>
              <a:srgbClr val="00B05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ICOS ERIC</a:t>
              </a:r>
            </a:p>
          </p:txBody>
        </p:sp>
        <p:sp>
          <p:nvSpPr>
            <p:cNvPr id="20" name="Rettangolo 51"/>
            <p:cNvSpPr>
              <a:spLocks noChangeAspect="1"/>
            </p:cNvSpPr>
            <p:nvPr/>
          </p:nvSpPr>
          <p:spPr>
            <a:xfrm>
              <a:off x="3432429" y="2269488"/>
              <a:ext cx="1303339" cy="333375"/>
            </a:xfrm>
            <a:prstGeom prst="rect">
              <a:avLst/>
            </a:prstGeom>
            <a:solidFill>
              <a:srgbClr val="00B05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EURO-ARGO ERIC</a:t>
              </a:r>
            </a:p>
          </p:txBody>
        </p:sp>
        <p:sp>
          <p:nvSpPr>
            <p:cNvPr id="21" name="Rettangolo 52"/>
            <p:cNvSpPr>
              <a:spLocks noChangeAspect="1"/>
            </p:cNvSpPr>
            <p:nvPr/>
          </p:nvSpPr>
          <p:spPr>
            <a:xfrm>
              <a:off x="3432429" y="2670389"/>
              <a:ext cx="1303339" cy="334963"/>
            </a:xfrm>
            <a:prstGeom prst="rect">
              <a:avLst/>
            </a:prstGeom>
            <a:solidFill>
              <a:srgbClr val="00B05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IAGOS</a:t>
              </a:r>
            </a:p>
          </p:txBody>
        </p:sp>
        <p:sp>
          <p:nvSpPr>
            <p:cNvPr id="22" name="Rettangolo 53"/>
            <p:cNvSpPr>
              <a:spLocks noChangeAspect="1"/>
            </p:cNvSpPr>
            <p:nvPr/>
          </p:nvSpPr>
          <p:spPr>
            <a:xfrm>
              <a:off x="4851653" y="1859826"/>
              <a:ext cx="1303339" cy="334963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BBMRI ERIC</a:t>
              </a:r>
            </a:p>
          </p:txBody>
        </p:sp>
        <p:sp>
          <p:nvSpPr>
            <p:cNvPr id="23" name="Rettangolo 54"/>
            <p:cNvSpPr>
              <a:spLocks noChangeAspect="1"/>
            </p:cNvSpPr>
            <p:nvPr/>
          </p:nvSpPr>
          <p:spPr>
            <a:xfrm>
              <a:off x="4851653" y="2269488"/>
              <a:ext cx="1303339" cy="333375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EATRIS ERIC</a:t>
              </a:r>
            </a:p>
          </p:txBody>
        </p:sp>
        <p:sp>
          <p:nvSpPr>
            <p:cNvPr id="24" name="Rettangolo 55"/>
            <p:cNvSpPr>
              <a:spLocks noChangeAspect="1"/>
            </p:cNvSpPr>
            <p:nvPr/>
          </p:nvSpPr>
          <p:spPr>
            <a:xfrm>
              <a:off x="4851653" y="3493307"/>
              <a:ext cx="1303339" cy="333375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INFRAFRONTIER</a:t>
              </a:r>
            </a:p>
          </p:txBody>
        </p:sp>
        <p:sp>
          <p:nvSpPr>
            <p:cNvPr id="25" name="Rettangolo 56"/>
            <p:cNvSpPr>
              <a:spLocks noChangeAspect="1"/>
            </p:cNvSpPr>
            <p:nvPr/>
          </p:nvSpPr>
          <p:spPr>
            <a:xfrm>
              <a:off x="4851653" y="2670389"/>
              <a:ext cx="1303339" cy="334963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ECRIN ERIC</a:t>
              </a:r>
            </a:p>
          </p:txBody>
        </p:sp>
        <p:sp>
          <p:nvSpPr>
            <p:cNvPr id="26" name="Rettangolo 57"/>
            <p:cNvSpPr>
              <a:spLocks noChangeAspect="1"/>
            </p:cNvSpPr>
            <p:nvPr/>
          </p:nvSpPr>
          <p:spPr>
            <a:xfrm>
              <a:off x="4851653" y="3891018"/>
              <a:ext cx="1303339" cy="334963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INSTRUCT</a:t>
              </a:r>
            </a:p>
          </p:txBody>
        </p:sp>
        <p:sp>
          <p:nvSpPr>
            <p:cNvPr id="27" name="Rettangolo 58"/>
            <p:cNvSpPr>
              <a:spLocks/>
            </p:cNvSpPr>
            <p:nvPr/>
          </p:nvSpPr>
          <p:spPr>
            <a:xfrm>
              <a:off x="4851653" y="3099427"/>
              <a:ext cx="1303339" cy="333375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ELIXIR</a:t>
              </a:r>
            </a:p>
          </p:txBody>
        </p:sp>
        <p:sp>
          <p:nvSpPr>
            <p:cNvPr id="28" name="Rettangolo 59"/>
            <p:cNvSpPr>
              <a:spLocks noChangeAspect="1"/>
            </p:cNvSpPr>
            <p:nvPr/>
          </p:nvSpPr>
          <p:spPr>
            <a:xfrm>
              <a:off x="6250359" y="3086635"/>
              <a:ext cx="1303004" cy="333935"/>
            </a:xfrm>
            <a:prstGeom prst="rect">
              <a:avLst/>
            </a:prstGeom>
            <a:solidFill>
              <a:srgbClr val="7030A0"/>
            </a:solidFill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Eu-XFEL</a:t>
              </a:r>
            </a:p>
          </p:txBody>
        </p:sp>
        <p:sp>
          <p:nvSpPr>
            <p:cNvPr id="29" name="Rettangolo 60"/>
            <p:cNvSpPr>
              <a:spLocks noChangeAspect="1"/>
            </p:cNvSpPr>
            <p:nvPr/>
          </p:nvSpPr>
          <p:spPr>
            <a:xfrm>
              <a:off x="6250359" y="3878065"/>
              <a:ext cx="1303004" cy="333935"/>
            </a:xfrm>
            <a:prstGeom prst="rect">
              <a:avLst/>
            </a:prstGeom>
            <a:solidFill>
              <a:srgbClr val="7030A0"/>
            </a:solidFill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ILL</a:t>
              </a:r>
            </a:p>
          </p:txBody>
        </p:sp>
        <p:sp>
          <p:nvSpPr>
            <p:cNvPr id="30" name="Rettangolo 61"/>
            <p:cNvSpPr>
              <a:spLocks noChangeAspect="1"/>
            </p:cNvSpPr>
            <p:nvPr/>
          </p:nvSpPr>
          <p:spPr>
            <a:xfrm>
              <a:off x="6250359" y="3485140"/>
              <a:ext cx="1303004" cy="333935"/>
            </a:xfrm>
            <a:prstGeom prst="rect">
              <a:avLst/>
            </a:prstGeom>
            <a:solidFill>
              <a:srgbClr val="7030A0"/>
            </a:solidFill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FAIR</a:t>
              </a:r>
            </a:p>
          </p:txBody>
        </p:sp>
        <p:sp>
          <p:nvSpPr>
            <p:cNvPr id="31" name="Rettangolo 62"/>
            <p:cNvSpPr>
              <a:spLocks noChangeAspect="1"/>
            </p:cNvSpPr>
            <p:nvPr/>
          </p:nvSpPr>
          <p:spPr>
            <a:xfrm>
              <a:off x="6250359" y="4648154"/>
              <a:ext cx="1303004" cy="333935"/>
            </a:xfrm>
            <a:prstGeom prst="rect">
              <a:avLst/>
            </a:prstGeom>
            <a:solidFill>
              <a:srgbClr val="7030A0"/>
            </a:solidFill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SPIRAL2</a:t>
              </a:r>
            </a:p>
          </p:txBody>
        </p:sp>
        <p:sp>
          <p:nvSpPr>
            <p:cNvPr id="32" name="Rettangolo 63"/>
            <p:cNvSpPr>
              <a:spLocks noChangeAspect="1"/>
            </p:cNvSpPr>
            <p:nvPr/>
          </p:nvSpPr>
          <p:spPr>
            <a:xfrm>
              <a:off x="6250193" y="2269488"/>
              <a:ext cx="1303337" cy="333375"/>
            </a:xfrm>
            <a:prstGeom prst="rect">
              <a:avLst/>
            </a:prstGeom>
            <a:solidFill>
              <a:srgbClr val="7030A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ELI</a:t>
              </a:r>
            </a:p>
          </p:txBody>
        </p:sp>
        <p:sp>
          <p:nvSpPr>
            <p:cNvPr id="33" name="Rettangolo 64"/>
            <p:cNvSpPr>
              <a:spLocks noChangeAspect="1"/>
            </p:cNvSpPr>
            <p:nvPr/>
          </p:nvSpPr>
          <p:spPr>
            <a:xfrm>
              <a:off x="6250193" y="2670389"/>
              <a:ext cx="1303337" cy="334963"/>
            </a:xfrm>
            <a:prstGeom prst="rect">
              <a:avLst/>
            </a:prstGeom>
            <a:solidFill>
              <a:srgbClr val="7030A0"/>
            </a:solidFill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800" dirty="0">
                  <a:solidFill>
                    <a:schemeClr val="tx1"/>
                  </a:solidFill>
                  <a:latin typeface="Myriad Pro"/>
                  <a:cs typeface="Myriad Pro"/>
                </a:rPr>
                <a:t>EUROPEAN SPALLATION SOURCE ERIC</a:t>
              </a:r>
            </a:p>
          </p:txBody>
        </p:sp>
        <p:sp>
          <p:nvSpPr>
            <p:cNvPr id="34" name="Rettangolo 65"/>
            <p:cNvSpPr>
              <a:spLocks noChangeAspect="1"/>
            </p:cNvSpPr>
            <p:nvPr/>
          </p:nvSpPr>
          <p:spPr>
            <a:xfrm>
              <a:off x="6250193" y="1859826"/>
              <a:ext cx="1303337" cy="334963"/>
            </a:xfrm>
            <a:prstGeom prst="rect">
              <a:avLst/>
            </a:prstGeom>
            <a:solidFill>
              <a:srgbClr val="7030A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E-ELT</a:t>
              </a:r>
            </a:p>
          </p:txBody>
        </p:sp>
        <p:sp>
          <p:nvSpPr>
            <p:cNvPr id="35" name="Rettangolo 66"/>
            <p:cNvSpPr>
              <a:spLocks noChangeAspect="1"/>
            </p:cNvSpPr>
            <p:nvPr/>
          </p:nvSpPr>
          <p:spPr>
            <a:xfrm>
              <a:off x="6250193" y="4256966"/>
              <a:ext cx="1303337" cy="333375"/>
            </a:xfrm>
            <a:prstGeom prst="rect">
              <a:avLst/>
            </a:prstGeom>
            <a:solidFill>
              <a:srgbClr val="7030A0"/>
            </a:solidFill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SKA</a:t>
              </a:r>
            </a:p>
          </p:txBody>
        </p:sp>
        <p:sp>
          <p:nvSpPr>
            <p:cNvPr id="36" name="Rettangolo 67"/>
            <p:cNvSpPr>
              <a:spLocks noChangeAspect="1"/>
            </p:cNvSpPr>
            <p:nvPr/>
          </p:nvSpPr>
          <p:spPr>
            <a:xfrm>
              <a:off x="6250193" y="5096196"/>
              <a:ext cx="1303337" cy="367418"/>
            </a:xfrm>
            <a:prstGeom prst="rect">
              <a:avLst/>
            </a:prstGeom>
            <a:solidFill>
              <a:srgbClr val="7030A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EMFL</a:t>
              </a:r>
            </a:p>
          </p:txBody>
        </p:sp>
        <p:sp>
          <p:nvSpPr>
            <p:cNvPr id="37" name="Rettangolo 68"/>
            <p:cNvSpPr>
              <a:spLocks noChangeAspect="1"/>
            </p:cNvSpPr>
            <p:nvPr/>
          </p:nvSpPr>
          <p:spPr>
            <a:xfrm>
              <a:off x="2010073" y="1860340"/>
              <a:ext cx="1303004" cy="333935"/>
            </a:xfrm>
            <a:prstGeom prst="rect">
              <a:avLst/>
            </a:prstGeom>
            <a:solidFill>
              <a:srgbClr val="F1FF07"/>
            </a:solidFill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JHR</a:t>
              </a:r>
            </a:p>
          </p:txBody>
        </p:sp>
        <p:sp>
          <p:nvSpPr>
            <p:cNvPr id="38" name="Rettangolo 69"/>
            <p:cNvSpPr>
              <a:spLocks/>
            </p:cNvSpPr>
            <p:nvPr/>
          </p:nvSpPr>
          <p:spPr>
            <a:xfrm>
              <a:off x="6238660" y="5606897"/>
              <a:ext cx="1301750" cy="360000"/>
            </a:xfrm>
            <a:prstGeom prst="rect">
              <a:avLst/>
            </a:prstGeom>
            <a:solidFill>
              <a:srgbClr val="7030A0"/>
            </a:solidFill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ESRF-EBS</a:t>
              </a:r>
            </a:p>
          </p:txBody>
        </p:sp>
        <p:sp>
          <p:nvSpPr>
            <p:cNvPr id="39" name="Rettangolo 70"/>
            <p:cNvSpPr>
              <a:spLocks/>
            </p:cNvSpPr>
            <p:nvPr/>
          </p:nvSpPr>
          <p:spPr>
            <a:xfrm>
              <a:off x="6238660" y="6021170"/>
              <a:ext cx="1301750" cy="360000"/>
            </a:xfrm>
            <a:prstGeom prst="rect">
              <a:avLst/>
            </a:prstGeom>
            <a:solidFill>
              <a:srgbClr val="7030A0"/>
            </a:solidFill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HL-LHC</a:t>
              </a:r>
            </a:p>
          </p:txBody>
        </p:sp>
        <p:sp>
          <p:nvSpPr>
            <p:cNvPr id="40" name="Rettangolo 71"/>
            <p:cNvSpPr/>
            <p:nvPr/>
          </p:nvSpPr>
          <p:spPr>
            <a:xfrm>
              <a:off x="1930400" y="1799806"/>
              <a:ext cx="8481331" cy="3213100"/>
            </a:xfrm>
            <a:prstGeom prst="rect">
              <a:avLst/>
            </a:prstGeom>
            <a:noFill/>
            <a:ln w="28575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  <a:latin typeface="Myriad Pro"/>
                <a:cs typeface="Myriad Pro"/>
              </a:endParaRPr>
            </a:p>
          </p:txBody>
        </p:sp>
        <p:sp>
          <p:nvSpPr>
            <p:cNvPr id="41" name="Rettangolo 72"/>
            <p:cNvSpPr/>
            <p:nvPr/>
          </p:nvSpPr>
          <p:spPr>
            <a:xfrm>
              <a:off x="9479280" y="4616658"/>
              <a:ext cx="782321" cy="33855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Myriad Pro"/>
                  <a:cs typeface="Myriad Pro"/>
                </a:rPr>
                <a:t>2006</a:t>
              </a:r>
            </a:p>
          </p:txBody>
        </p:sp>
        <p:sp>
          <p:nvSpPr>
            <p:cNvPr id="42" name="Rettangolo 73"/>
            <p:cNvSpPr/>
            <p:nvPr/>
          </p:nvSpPr>
          <p:spPr>
            <a:xfrm>
              <a:off x="1930502" y="5080639"/>
              <a:ext cx="8493658" cy="430313"/>
            </a:xfrm>
            <a:prstGeom prst="rect">
              <a:avLst/>
            </a:prstGeom>
            <a:noFill/>
            <a:ln w="28575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tx1"/>
                </a:solidFill>
                <a:latin typeface="Myriad Pro"/>
                <a:cs typeface="Myriad Pro"/>
              </a:endParaRPr>
            </a:p>
          </p:txBody>
        </p:sp>
        <p:sp>
          <p:nvSpPr>
            <p:cNvPr id="43" name="Rettangolo 74"/>
            <p:cNvSpPr/>
            <p:nvPr/>
          </p:nvSpPr>
          <p:spPr>
            <a:xfrm>
              <a:off x="9479280" y="6042800"/>
              <a:ext cx="865396" cy="33855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Myriad Pro"/>
                  <a:cs typeface="Myriad Pro"/>
                </a:rPr>
                <a:t>2016</a:t>
              </a:r>
            </a:p>
          </p:txBody>
        </p:sp>
        <p:sp>
          <p:nvSpPr>
            <p:cNvPr id="44" name="Rettangolo 75"/>
            <p:cNvSpPr/>
            <p:nvPr/>
          </p:nvSpPr>
          <p:spPr>
            <a:xfrm>
              <a:off x="1918170" y="5565225"/>
              <a:ext cx="8493658" cy="863590"/>
            </a:xfrm>
            <a:prstGeom prst="rect">
              <a:avLst/>
            </a:prstGeom>
            <a:noFill/>
            <a:ln w="28575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  <a:latin typeface="Myriad Pro"/>
                <a:cs typeface="Myriad Pro"/>
              </a:endParaRPr>
            </a:p>
          </p:txBody>
        </p:sp>
        <p:sp>
          <p:nvSpPr>
            <p:cNvPr id="45" name="Rettangolo 76"/>
            <p:cNvSpPr/>
            <p:nvPr/>
          </p:nvSpPr>
          <p:spPr>
            <a:xfrm>
              <a:off x="9479281" y="5123124"/>
              <a:ext cx="782320" cy="33855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Myriad Pro"/>
                  <a:cs typeface="Myriad Pro"/>
                </a:rPr>
                <a:t>2008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20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371600" y="55719"/>
            <a:ext cx="10598726" cy="803562"/>
          </a:xfrm>
        </p:spPr>
        <p:txBody>
          <a:bodyPr>
            <a:normAutofit/>
          </a:bodyPr>
          <a:lstStyle/>
          <a:p>
            <a:r>
              <a:rPr lang="en-GB" cap="all" dirty="0">
                <a:latin typeface="Calibri Light" panose="020F0302020204030204"/>
              </a:rPr>
              <a:t>Roadmap 2018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23339"/>
            <a:ext cx="10738617" cy="5829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Freccia giù 11"/>
          <p:cNvSpPr/>
          <p:nvPr/>
        </p:nvSpPr>
        <p:spPr>
          <a:xfrm>
            <a:off x="7695293" y="1462595"/>
            <a:ext cx="226529" cy="77563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935177" y="1063025"/>
            <a:ext cx="1746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CAPE TOWN</a:t>
            </a:r>
          </a:p>
        </p:txBody>
      </p:sp>
      <p:sp>
        <p:nvSpPr>
          <p:cNvPr id="6" name="Freccia giù 5"/>
          <p:cNvSpPr/>
          <p:nvPr/>
        </p:nvSpPr>
        <p:spPr>
          <a:xfrm>
            <a:off x="11379199" y="5407715"/>
            <a:ext cx="223520" cy="751156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/>
              </a:solidFill>
            </a:endParaRPr>
          </a:p>
        </p:txBody>
      </p:sp>
      <p:sp>
        <p:nvSpPr>
          <p:cNvPr id="7" name="CasellaDiTesto 12"/>
          <p:cNvSpPr txBox="1"/>
          <p:nvPr/>
        </p:nvSpPr>
        <p:spPr>
          <a:xfrm>
            <a:off x="10896084" y="4896439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>
                <a:solidFill>
                  <a:srgbClr val="92D050"/>
                </a:solidFill>
              </a:rPr>
              <a:t>VIENNA</a:t>
            </a:r>
            <a:endParaRPr lang="it-IT" sz="2400" b="1" dirty="0">
              <a:solidFill>
                <a:srgbClr val="92D050"/>
              </a:solidFill>
            </a:endParaRPr>
          </a:p>
        </p:txBody>
      </p:sp>
      <p:sp>
        <p:nvSpPr>
          <p:cNvPr id="8" name="Freccia giù 11"/>
          <p:cNvSpPr/>
          <p:nvPr/>
        </p:nvSpPr>
        <p:spPr>
          <a:xfrm>
            <a:off x="9293391" y="3119119"/>
            <a:ext cx="226529" cy="775631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9" name="CasellaDiTesto 12"/>
          <p:cNvSpPr txBox="1"/>
          <p:nvPr/>
        </p:nvSpPr>
        <p:spPr>
          <a:xfrm>
            <a:off x="8681937" y="2657454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</a:rPr>
              <a:t>BRUSSELS</a:t>
            </a:r>
          </a:p>
        </p:txBody>
      </p:sp>
      <p:sp>
        <p:nvSpPr>
          <p:cNvPr id="17" name="Freccia giù 11"/>
          <p:cNvSpPr/>
          <p:nvPr/>
        </p:nvSpPr>
        <p:spPr>
          <a:xfrm>
            <a:off x="8158480" y="2754161"/>
            <a:ext cx="217731" cy="1140589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CasellaDiTesto 12"/>
          <p:cNvSpPr txBox="1"/>
          <p:nvPr/>
        </p:nvSpPr>
        <p:spPr>
          <a:xfrm>
            <a:off x="7600624" y="2292496"/>
            <a:ext cx="1333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C000"/>
                </a:solidFill>
              </a:rPr>
              <a:t>MALAGA</a:t>
            </a:r>
          </a:p>
        </p:txBody>
      </p:sp>
      <p:sp>
        <p:nvSpPr>
          <p:cNvPr id="14" name="Freccia giù 11"/>
          <p:cNvSpPr/>
          <p:nvPr/>
        </p:nvSpPr>
        <p:spPr>
          <a:xfrm>
            <a:off x="10131374" y="3635054"/>
            <a:ext cx="226529" cy="77563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CasellaDiTesto 12"/>
          <p:cNvSpPr txBox="1"/>
          <p:nvPr/>
        </p:nvSpPr>
        <p:spPr>
          <a:xfrm>
            <a:off x="9519920" y="3173389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BRUSSELS</a:t>
            </a:r>
          </a:p>
        </p:txBody>
      </p:sp>
    </p:spTree>
    <p:extLst>
      <p:ext uri="{BB962C8B-B14F-4D97-AF65-F5344CB8AC3E}">
        <p14:creationId xmlns:p14="http://schemas.microsoft.com/office/powerpoint/2010/main" val="29475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6" grpId="0" animBg="1"/>
      <p:bldP spid="7" grpId="0"/>
      <p:bldP spid="8" grpId="0" animBg="1"/>
      <p:bldP spid="9" grpId="0"/>
      <p:bldP spid="17" grpId="0" animBg="1"/>
      <p:bldP spid="18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623" y="251317"/>
            <a:ext cx="4019108" cy="803562"/>
          </a:xfrm>
        </p:spPr>
        <p:txBody>
          <a:bodyPr/>
          <a:lstStyle/>
          <a:p>
            <a:r>
              <a:rPr lang="de-CH" dirty="0">
                <a:latin typeface="+mj-lt"/>
              </a:rPr>
              <a:t>NEW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0623" y="1193425"/>
            <a:ext cx="4019108" cy="4724401"/>
          </a:xfrm>
        </p:spPr>
        <p:txBody>
          <a:bodyPr>
            <a:normAutofit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Guide for Proposers &amp; submission questionnaire online in January 2017 &amp; other forms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 err="1"/>
              <a:t>Infoday</a:t>
            </a:r>
            <a:r>
              <a:rPr lang="en-GB" sz="2400" b="0" dirty="0"/>
              <a:t> for Proposers in Malaga on 17</a:t>
            </a:r>
            <a:r>
              <a:rPr lang="en-GB" sz="2400" b="0" baseline="30000" dirty="0"/>
              <a:t>th</a:t>
            </a:r>
            <a:r>
              <a:rPr lang="en-GB" sz="2400" b="0" dirty="0"/>
              <a:t> January 2017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only EU MS, AC &amp; </a:t>
            </a:r>
            <a:r>
              <a:rPr lang="en-GB" sz="2400" b="0" dirty="0" err="1"/>
              <a:t>EIFOforum</a:t>
            </a:r>
            <a:r>
              <a:rPr lang="en-GB" sz="2400" b="0" dirty="0"/>
              <a:t> members can apply until 31</a:t>
            </a:r>
            <a:r>
              <a:rPr lang="en-GB" sz="2400" b="0" baseline="30000" dirty="0"/>
              <a:t>st</a:t>
            </a:r>
            <a:r>
              <a:rPr lang="en-GB" sz="2400" b="0" dirty="0"/>
              <a:t> August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746" y="91440"/>
            <a:ext cx="5132663" cy="6766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623" y="5917826"/>
            <a:ext cx="417612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1963" y="336377"/>
            <a:ext cx="10077731" cy="803562"/>
          </a:xfrm>
        </p:spPr>
        <p:txBody>
          <a:bodyPr>
            <a:normAutofit/>
          </a:bodyPr>
          <a:lstStyle/>
          <a:p>
            <a:r>
              <a:rPr lang="en-US" cap="all" dirty="0">
                <a:latin typeface="+mj-lt"/>
              </a:rPr>
              <a:t>NEW Projects must demonstrate maturity</a:t>
            </a:r>
            <a:endParaRPr lang="it-IT" cap="all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81962" y="1299750"/>
            <a:ext cx="10077732" cy="4724401"/>
          </a:xfrm>
        </p:spPr>
        <p:txBody>
          <a:bodyPr>
            <a:normAutofit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/>
              <a:t>have successfully completed a design/feasibility study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/>
              <a:t>have planned its business case/delivery strategy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/>
              <a:t>provide proof of political support, i.e. </a:t>
            </a:r>
            <a:r>
              <a:rPr lang="en-US" sz="2400" b="0" dirty="0" err="1"/>
              <a:t>EoS</a:t>
            </a:r>
            <a:r>
              <a:rPr lang="en-US" sz="2400" b="0" dirty="0"/>
              <a:t> by lead country AND at least two additional MS &amp; AC signed by national ministries responsible for RI (or Council resolution)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/>
              <a:t>provide proof of financial commitment, i.e. </a:t>
            </a:r>
            <a:r>
              <a:rPr lang="en-US" sz="2400" b="0" dirty="0" err="1"/>
              <a:t>EoC</a:t>
            </a:r>
            <a:r>
              <a:rPr lang="en-US" sz="2400" b="0" dirty="0"/>
              <a:t> to financially contribute to preparation and implementation phases by an authority from lead country (or financial commitment in Council resolution)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/>
              <a:t>provide proof of an inter-institutional and multi-lateral agreement, e.g. MoU signed by core partners - being research institutions - formally involved in the consortium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878" y="5980100"/>
            <a:ext cx="417612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4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623" y="251316"/>
            <a:ext cx="4019108" cy="1361173"/>
          </a:xfrm>
        </p:spPr>
        <p:txBody>
          <a:bodyPr>
            <a:normAutofit/>
          </a:bodyPr>
          <a:lstStyle/>
          <a:p>
            <a:r>
              <a:rPr lang="de-CH" dirty="0">
                <a:latin typeface="+mj-lt"/>
              </a:rPr>
              <a:t>MONITORING &amp; PERIODIC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0623" y="1612489"/>
            <a:ext cx="4019108" cy="4305337"/>
          </a:xfrm>
        </p:spPr>
        <p:txBody>
          <a:bodyPr>
            <a:normAutofit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Guide for Projects &amp; Landmarks in January 2017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Exchange of Experience Workshop for Projects &amp; Landmarks in Malaga on 17</a:t>
            </a:r>
            <a:r>
              <a:rPr lang="en-GB" sz="2400" b="0" baseline="30000" dirty="0"/>
              <a:t>th</a:t>
            </a:r>
            <a:r>
              <a:rPr lang="en-GB" sz="2400" b="0" dirty="0"/>
              <a:t> January 2017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various publication dates &amp; deadlines for specific questionnaires &amp; forms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69" y="116811"/>
            <a:ext cx="4767282" cy="6459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623" y="5980100"/>
            <a:ext cx="417612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2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1964" y="336377"/>
            <a:ext cx="9562786" cy="803562"/>
          </a:xfrm>
        </p:spPr>
        <p:txBody>
          <a:bodyPr/>
          <a:lstStyle/>
          <a:p>
            <a:r>
              <a:rPr lang="it-IT" dirty="0">
                <a:latin typeface="+mj-lt"/>
              </a:rPr>
              <a:t>CURRENT ISSUES: LTS 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81963" y="1219200"/>
            <a:ext cx="9562786" cy="5309419"/>
          </a:xfrm>
        </p:spPr>
        <p:txBody>
          <a:bodyPr>
            <a:noAutofit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ensure (continuous) scientific excellence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align institutional, regional, national, European, international and global road mapping (e.g. long list versus short list; new ones versus portfolio approach; proactivity) &amp; roles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unlock innovation potential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improve link between access policies &amp; business case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create transparency in RI funding instruments &amp; cost calculation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resistance: incorporate stakeholder engagement strategies in mission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professionalise leadership &amp; sustain funding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better exploit data generated by RI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structure INCO RI at global level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en-GB" sz="2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8278760" y="6066502"/>
            <a:ext cx="3913239" cy="791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1964" y="336377"/>
            <a:ext cx="10025556" cy="803562"/>
          </a:xfrm>
        </p:spPr>
        <p:txBody>
          <a:bodyPr>
            <a:noAutofit/>
          </a:bodyPr>
          <a:lstStyle/>
          <a:p>
            <a:r>
              <a:rPr lang="en-GB" cap="all" dirty="0">
                <a:latin typeface="+mj-lt"/>
              </a:rPr>
              <a:t>standardise &amp; normalise</a:t>
            </a:r>
            <a:br>
              <a:rPr lang="en-GB" cap="all" dirty="0">
                <a:latin typeface="+mj-lt"/>
              </a:rPr>
            </a:br>
            <a:r>
              <a:rPr lang="en-GB" cap="all" dirty="0">
                <a:latin typeface="+mj-lt"/>
              </a:rPr>
              <a:t>impact assessment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8760" y="6066502"/>
            <a:ext cx="3913239" cy="791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81964" y="1402080"/>
            <a:ext cx="9562786" cy="516717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0" dirty="0"/>
              <a:t>scientific (</a:t>
            </a:r>
            <a:r>
              <a:rPr lang="en-US" sz="2000" b="0" dirty="0" err="1"/>
              <a:t>bibliometrics</a:t>
            </a:r>
            <a:r>
              <a:rPr lang="en-US" sz="2000" b="0" dirty="0"/>
              <a:t>, peer review, </a:t>
            </a:r>
            <a:r>
              <a:rPr lang="en-US" sz="2000" b="0" dirty="0" err="1"/>
              <a:t>altmetrics</a:t>
            </a:r>
            <a:r>
              <a:rPr lang="en-US" sz="2000" b="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/>
              <a:t>economic (econometrics)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/>
              <a:t>social (statistics, e.g. longitudinal studies)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/>
              <a:t>impact on innovation (statistics)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/>
              <a:t>societal impact (primarily via qualitative methods)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000" b="0" dirty="0"/>
              <a:t>case study approach resulting in non-reliable, non-replicable, difficult &amp; complex methodologies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000" b="0" dirty="0"/>
              <a:t>shortcomings: quantifying research impact; causality; delineation between short, mid and long-term effects; timeframes &amp; lags; opportunity costs; counterfactual &amp; net benefits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000" b="0" dirty="0"/>
              <a:t>call for common, reliable and </a:t>
            </a:r>
            <a:r>
              <a:rPr lang="en-US" sz="2000" b="0" dirty="0" err="1"/>
              <a:t>normalised</a:t>
            </a:r>
            <a:r>
              <a:rPr lang="en-US" sz="2000" b="0" dirty="0"/>
              <a:t> reference framework for impact assessment taking diversity of RI &amp; evolution of impact along cycle into account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000" b="0" dirty="0"/>
              <a:t>based on set of common minimal indicators of along lifecycle linking external demand for proof of socio-economic impact assessment internal mission, strategy &amp; monitoring of RI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31100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1964" y="336377"/>
            <a:ext cx="9484128" cy="803562"/>
          </a:xfrm>
        </p:spPr>
        <p:txBody>
          <a:bodyPr>
            <a:normAutofit/>
          </a:bodyPr>
          <a:lstStyle/>
          <a:p>
            <a:r>
              <a:rPr lang="en-GB" cap="all" dirty="0">
                <a:latin typeface="+mj-lt"/>
              </a:rPr>
              <a:t>questions to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13290" y="5574890"/>
            <a:ext cx="4178710" cy="1283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81963" y="1139939"/>
            <a:ext cx="9484128" cy="4724401"/>
          </a:xfrm>
        </p:spPr>
        <p:txBody>
          <a:bodyPr>
            <a:noAutofit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What are your roles &amp; corresponding responsibilities in RI?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How do you deal with the number of small and mediate-size RI decreasing constantly in favour of few big ones resulting in concentration of RI in few regions?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Do you have institutional RI policies &amp; roadmaps?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Do you comply with the European Charter for Access to RI?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Do you use concept development, design &amp; termination?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Where do you stand in ensuring basic provider-driven infrastructure versus eligibility of access costs in principal investigator-driven &amp; competitive research grants?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What do you do about pseudo-science propaganda feeding further into post factual politics?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sz="2400" b="0" dirty="0"/>
              <a:t>How to make toothpaste out of the Higgs boson?</a:t>
            </a:r>
          </a:p>
        </p:txBody>
      </p:sp>
    </p:spTree>
    <p:extLst>
      <p:ext uri="{BB962C8B-B14F-4D97-AF65-F5344CB8AC3E}">
        <p14:creationId xmlns:p14="http://schemas.microsoft.com/office/powerpoint/2010/main" val="255503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8170605" y="3711519"/>
            <a:ext cx="3688352" cy="1041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CH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david.bohmert@snf.ch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535857" y="3190568"/>
            <a:ext cx="6290970" cy="1041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CH" sz="4400" b="1" cap="all" dirty="0">
                <a:solidFill>
                  <a:schemeClr val="bg1"/>
                </a:solidFill>
                <a:latin typeface="+mj-lt"/>
              </a:rPr>
              <a:t>THANK YOU FOR YOUR ATTENTION</a:t>
            </a:r>
          </a:p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CH" sz="4400" b="1" i="0" u="none" strike="noStrike" kern="1200" cap="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QUESTIONS? DISCUSSION!</a:t>
            </a:r>
            <a:endParaRPr kumimoji="0" lang="en-US" sz="4400" b="1" i="0" u="none" strike="noStrike" kern="1200" cap="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759" y="4903439"/>
            <a:ext cx="2436944" cy="1678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18" y="94077"/>
            <a:ext cx="142049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1963" y="336377"/>
            <a:ext cx="10077731" cy="803562"/>
          </a:xfrm>
        </p:spPr>
        <p:txBody>
          <a:bodyPr/>
          <a:lstStyle/>
          <a:p>
            <a:r>
              <a:rPr lang="it-IT" dirty="0">
                <a:latin typeface="+mj-lt"/>
              </a:rPr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81962" y="1299750"/>
            <a:ext cx="8603158" cy="472440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/>
              <a:t>Rationale for INCO RI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/>
              <a:t>scope ESFRI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/>
              <a:t>strategic role &amp; robust methodology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/>
              <a:t>landscape analysis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/>
              <a:t>evaluation of scientific case &amp; assessment of implementation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/>
              <a:t>RI </a:t>
            </a:r>
            <a:r>
              <a:rPr lang="en-US" sz="2400" b="0" dirty="0">
                <a:solidFill>
                  <a:schemeClr val="accent1">
                    <a:lumMod val="50000"/>
                  </a:schemeClr>
                </a:solidFill>
              </a:rPr>
              <a:t>lifecycle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>
                <a:solidFill>
                  <a:schemeClr val="accent1">
                    <a:lumMod val="50000"/>
                  </a:schemeClr>
                </a:solidFill>
              </a:rPr>
              <a:t>Roadmap 2016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/>
              <a:t>Roadmap 2018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/>
              <a:t>evaluation &amp; assessment of new proposals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/>
              <a:t>monitoring of Projects &amp; periodic review of Landmarks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/>
              <a:t>current issues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/>
              <a:t>impact assessment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400" b="0" dirty="0"/>
              <a:t>questions to universities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13290" y="5574890"/>
            <a:ext cx="4178710" cy="1283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16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1963" y="336377"/>
            <a:ext cx="10077731" cy="803562"/>
          </a:xfrm>
        </p:spPr>
        <p:txBody>
          <a:bodyPr/>
          <a:lstStyle/>
          <a:p>
            <a:r>
              <a:rPr lang="it-IT" dirty="0">
                <a:latin typeface="+mj-lt"/>
              </a:rPr>
              <a:t>RATIONALE FOR INCO 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81963" y="1299750"/>
            <a:ext cx="9484128" cy="4724401"/>
          </a:xfrm>
        </p:spPr>
        <p:txBody>
          <a:bodyPr>
            <a:normAutofit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b="0" dirty="0"/>
              <a:t>deliver frontier science, innovation, education and training (e.g. relevance, validity, standardisation, interoperability)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b="0" dirty="0"/>
              <a:t>fight fragmentation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b="0" dirty="0"/>
              <a:t>effectively contribute to tackling societal challenges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b="0" dirty="0"/>
              <a:t>science for diplomacy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b="0" dirty="0"/>
              <a:t>ensure competitive position of (limited) science system at global level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b="0" dirty="0"/>
              <a:t>efficiently spend scarce public resources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GB" b="0" dirty="0"/>
              <a:t>safeguard Long Term Sustainability (LTS) RI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endParaRPr lang="en-GB" b="0" dirty="0"/>
          </a:p>
          <a:p>
            <a:pPr marL="457200" indent="-457200">
              <a:buFont typeface="Symbol" panose="05050102010706020507" pitchFamily="18" charset="2"/>
              <a:buChar char="-"/>
            </a:pPr>
            <a:endParaRPr lang="en-GB" b="0" dirty="0"/>
          </a:p>
          <a:p>
            <a:pPr marL="457200" indent="-457200">
              <a:buFont typeface="Symbol" panose="05050102010706020507" pitchFamily="18" charset="2"/>
              <a:buChar char="-"/>
            </a:pPr>
            <a:endParaRPr lang="en-GB" b="0" dirty="0"/>
          </a:p>
        </p:txBody>
      </p:sp>
      <p:sp>
        <p:nvSpPr>
          <p:cNvPr id="2" name="TextBox 1"/>
          <p:cNvSpPr txBox="1"/>
          <p:nvPr/>
        </p:nvSpPr>
        <p:spPr>
          <a:xfrm>
            <a:off x="8013290" y="5574890"/>
            <a:ext cx="4178710" cy="1283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9239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70203" y="1660400"/>
            <a:ext cx="6693077" cy="476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 eaLnBrk="1" fontAlgn="auto" hangingPunct="1">
              <a:spcBef>
                <a:spcPts val="10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GB" sz="2400" dirty="0">
                <a:solidFill>
                  <a:srgbClr val="2F5D78"/>
                </a:solidFill>
                <a:latin typeface="+mn-lt"/>
                <a:ea typeface="+mn-ea"/>
                <a:cs typeface="+mn-cs"/>
              </a:rPr>
              <a:t>support coherent and strategy-led approach to policy making on RI in Europe</a:t>
            </a:r>
          </a:p>
          <a:p>
            <a:pPr marL="457200" indent="-457200" eaLnBrk="1" fontAlgn="auto" hangingPunct="1">
              <a:spcBef>
                <a:spcPts val="10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GB" sz="2400" dirty="0">
                <a:solidFill>
                  <a:srgbClr val="2F5D78"/>
                </a:solidFill>
                <a:latin typeface="+mn-lt"/>
                <a:ea typeface="+mn-ea"/>
                <a:cs typeface="+mn-cs"/>
              </a:rPr>
              <a:t>facilitate multilateral initiatives leading to better use and development of RI acting as incubator for pan-European RI and Global Research Infrastructures</a:t>
            </a:r>
          </a:p>
          <a:p>
            <a:pPr marL="457200" indent="-457200" eaLnBrk="1" fontAlgn="auto" hangingPunct="1">
              <a:spcBef>
                <a:spcPts val="10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GB" sz="2400" dirty="0">
                <a:solidFill>
                  <a:srgbClr val="2F5D78"/>
                </a:solidFill>
                <a:latin typeface="+mn-lt"/>
                <a:ea typeface="+mn-ea"/>
                <a:cs typeface="+mn-cs"/>
              </a:rPr>
              <a:t>establish European roadmap for RI for the coming 10 to 20 years, stimulate implementation of these facilities and update roadmap as need arises</a:t>
            </a:r>
          </a:p>
          <a:p>
            <a:pPr marL="457200" indent="-457200" eaLnBrk="1" fontAlgn="auto" hangingPunct="1">
              <a:spcBef>
                <a:spcPts val="10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en-GB" sz="2400" dirty="0">
                <a:solidFill>
                  <a:srgbClr val="2F5D78"/>
                </a:solidFill>
                <a:latin typeface="+mn-lt"/>
                <a:ea typeface="+mn-ea"/>
                <a:cs typeface="+mn-cs"/>
              </a:rPr>
              <a:t>ensure follow-up of implementation of on-going Projects after comprehensive assessment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+mj-ea"/>
                <a:cs typeface="Tahoma"/>
              </a:rPr>
              <a:t> as prioritisation of Projects listed in Roadmap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760" y="6054396"/>
            <a:ext cx="3952240" cy="803604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770203" y="610697"/>
            <a:ext cx="10077731" cy="803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8A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000" dirty="0">
                <a:latin typeface="+mj-lt"/>
              </a:rPr>
              <a:t>SCOPE ESFRI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45501" y="1219862"/>
            <a:ext cx="3015009" cy="5028932"/>
            <a:chOff x="8745501" y="1219862"/>
            <a:chExt cx="3015009" cy="5028932"/>
          </a:xfrm>
        </p:grpSpPr>
        <p:grpSp>
          <p:nvGrpSpPr>
            <p:cNvPr id="7" name="Group 6"/>
            <p:cNvGrpSpPr/>
            <p:nvPr/>
          </p:nvGrpSpPr>
          <p:grpSpPr>
            <a:xfrm>
              <a:off x="8745501" y="1219862"/>
              <a:ext cx="2359379" cy="3837396"/>
              <a:chOff x="309588" y="2104677"/>
              <a:chExt cx="2462212" cy="3484563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588" y="2104677"/>
                <a:ext cx="1509712" cy="206851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" name="Group 2"/>
              <p:cNvGrpSpPr>
                <a:grpSpLocks/>
              </p:cNvGrpSpPr>
              <p:nvPr/>
            </p:nvGrpSpPr>
            <p:grpSpPr bwMode="auto">
              <a:xfrm>
                <a:off x="877913" y="2735763"/>
                <a:ext cx="1584325" cy="2087562"/>
                <a:chOff x="6672026" y="1353458"/>
                <a:chExt cx="1528525" cy="2120898"/>
              </a:xfrm>
            </p:grpSpPr>
            <p:sp>
              <p:nvSpPr>
                <p:cNvPr id="11" name="Rectangle 11"/>
                <p:cNvSpPr>
                  <a:spLocks noChangeArrowheads="1"/>
                </p:cNvSpPr>
                <p:nvPr/>
              </p:nvSpPr>
              <p:spPr bwMode="auto">
                <a:xfrm>
                  <a:off x="6733290" y="1426036"/>
                  <a:ext cx="1467261" cy="204832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bg1">
                      <a:lumMod val="8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104306" tIns="52153" rIns="104306" bIns="52153" anchor="ctr"/>
                <a:lstStyle/>
                <a:p>
                  <a:pPr algn="ctr" defTabSz="914179">
                    <a:defRPr/>
                  </a:pPr>
                  <a:endParaRPr lang="fr-FR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endParaRPr>
                </a:p>
              </p:txBody>
            </p:sp>
            <p:pic>
              <p:nvPicPr>
                <p:cNvPr id="12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2026" y="1353458"/>
                  <a:ext cx="1471384" cy="20669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" name="Picture 13"/>
              <p:cNvPicPr>
                <a:picLocks noChangeAspect="1" noChangeArrowheads="1"/>
              </p:cNvPicPr>
              <p:nvPr/>
            </p:nvPicPr>
            <p:blipFill rotWithShape="1">
              <a:blip r:embed="rId5"/>
              <a:stretch/>
            </p:blipFill>
            <p:spPr bwMode="auto">
              <a:xfrm>
                <a:off x="1246213" y="3436590"/>
                <a:ext cx="1525587" cy="215265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0" dir="2700000" algn="ctr" rotWithShape="0">
                  <a:schemeClr val="bg1">
                    <a:lumMod val="85000"/>
                  </a:scheme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Immagin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79592" y="3865721"/>
              <a:ext cx="1680918" cy="2383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31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11" y="282787"/>
            <a:ext cx="10011415" cy="803562"/>
          </a:xfrm>
        </p:spPr>
        <p:txBody>
          <a:bodyPr/>
          <a:lstStyle/>
          <a:p>
            <a:r>
              <a:rPr lang="en-US" dirty="0">
                <a:latin typeface="+mj-lt"/>
              </a:rPr>
              <a:t>STATE OF THE ART RI ROADMAPPING</a:t>
            </a:r>
            <a:endParaRPr lang="de-CH" dirty="0">
              <a:latin typeface="+mj-lt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340077" y="1340921"/>
            <a:ext cx="3858566" cy="82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F5D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cap="all" dirty="0">
                <a:solidFill>
                  <a:srgbClr val="0070C0"/>
                </a:solidFill>
              </a:rPr>
              <a:t>strategic role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097272" y="1850065"/>
            <a:ext cx="4835155" cy="439172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en-GB" sz="2000" b="0" dirty="0"/>
              <a:t>operate at forefront of European and global science policy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000" b="0" dirty="0"/>
              <a:t>carry out analysis of RI landscapes in five scientific domains</a:t>
            </a:r>
            <a:endParaRPr lang="en-US" sz="20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ensure national commitments to implementation of RI on Roadmap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000" b="0" dirty="0"/>
              <a:t>provide advice &amp; guidance on overcoming obstacles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000" b="0" dirty="0"/>
              <a:t>offer support to RI in portfolio and facilitate their implementation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link regional, national, European &amp; international levels</a:t>
            </a:r>
            <a:endParaRPr lang="en-GB" sz="2000" b="0" dirty="0">
              <a:solidFill>
                <a:srgbClr val="0070C0"/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7315200" y="1340921"/>
            <a:ext cx="3642980" cy="823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2F5D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cap="all" dirty="0">
                <a:solidFill>
                  <a:srgbClr val="0070C0"/>
                </a:solidFill>
              </a:rPr>
              <a:t>robust methodology 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7070788" y="1850065"/>
            <a:ext cx="4899537" cy="43917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apply &amp; improve common </a:t>
            </a:r>
            <a:r>
              <a:rPr lang="en-GB" sz="2000" b="0" dirty="0"/>
              <a:t>definitions, models, methods and procedures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000" b="0" dirty="0"/>
              <a:t>addresses entire life cycle safeguarding long term sustainability of RI portfolio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000" b="0" dirty="0"/>
              <a:t>organise open calls, check eligibility &amp; review against clear &amp; transparent criteria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000" b="0" dirty="0"/>
              <a:t>apply independent &amp; international peer review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000" b="0" dirty="0"/>
              <a:t>adhere to strict principles, avoid conflict of interest and safeguard confidentiality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GB" sz="2000" b="0" dirty="0"/>
              <a:t>apply `parallel` evaluation of scientific case &amp; assessment of implementation</a:t>
            </a:r>
            <a:endParaRPr lang="de-CH" sz="2000" b="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878" y="5978013"/>
            <a:ext cx="4176122" cy="87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56" y="1989149"/>
            <a:ext cx="6754496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84751" y="350600"/>
            <a:ext cx="4209804" cy="8035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8A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4000" cap="all" dirty="0">
                <a:latin typeface="+mj-lt"/>
              </a:rPr>
              <a:t>Landscape</a:t>
            </a:r>
          </a:p>
          <a:p>
            <a:r>
              <a:rPr lang="en-GB" sz="4000" cap="all" dirty="0">
                <a:latin typeface="+mj-lt"/>
              </a:rPr>
              <a:t>analysis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84751" y="1824865"/>
            <a:ext cx="49116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cap="all" dirty="0">
                <a:solidFill>
                  <a:srgbClr val="0070C0"/>
                </a:solidFill>
              </a:rPr>
              <a:t>Criteria</a:t>
            </a:r>
            <a:endParaRPr lang="en-GB" cap="all" dirty="0">
              <a:solidFill>
                <a:srgbClr val="0070C0"/>
              </a:solidFill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dirty="0">
                <a:solidFill>
                  <a:prstClr val="black"/>
                </a:solidFill>
              </a:rPr>
              <a:t>scientific &amp; technological knowledge delivered or contribution to their advancement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dirty="0">
                <a:solidFill>
                  <a:prstClr val="black"/>
                </a:solidFill>
              </a:rPr>
              <a:t>potential for structuring ERA and addressing fragmentation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dirty="0">
                <a:solidFill>
                  <a:prstClr val="black"/>
                </a:solidFill>
              </a:rPr>
              <a:t>timeliness (urgency; opportunities lost if delayed)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dirty="0">
                <a:solidFill>
                  <a:prstClr val="black"/>
                </a:solidFill>
              </a:rPr>
              <a:t>range of scientific communities covered &amp; potential for integration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dirty="0">
                <a:solidFill>
                  <a:prstClr val="black"/>
                </a:solidFill>
              </a:rPr>
              <a:t>potential for knowledge &amp; technology transfer, training &amp; increasing capacity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dirty="0">
                <a:solidFill>
                  <a:prstClr val="black"/>
                </a:solidFill>
              </a:rPr>
              <a:t>extent to which RI responds to needs &amp; improves access for (new) scientific communities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dirty="0">
                <a:solidFill>
                  <a:prstClr val="black"/>
                </a:solidFill>
              </a:rPr>
              <a:t>extent to which RI meet gap in &amp; connect to landscape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878" y="5910230"/>
            <a:ext cx="4176122" cy="877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34282" y="347537"/>
            <a:ext cx="7163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cap="all" dirty="0">
                <a:solidFill>
                  <a:srgbClr val="0070C0"/>
                </a:solidFill>
              </a:rPr>
              <a:t>goals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>
                <a:solidFill>
                  <a:prstClr val="black"/>
                </a:solidFill>
              </a:rPr>
              <a:t>provide analysis &amp; overview of  RI ecosystem in scientific domains of operational RI open internationally to scientists and technology developers through peer-review of competitive science proposals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>
                <a:solidFill>
                  <a:prstClr val="black"/>
                </a:solidFill>
              </a:rPr>
              <a:t>identify gaps and potential evolution of domain in foreseeable future</a:t>
            </a: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GB" dirty="0">
                <a:solidFill>
                  <a:prstClr val="black"/>
                </a:solidFill>
              </a:rPr>
              <a:t>enable reviewers to position RI in RI ecosystem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11" y="373073"/>
            <a:ext cx="10011415" cy="803562"/>
          </a:xfrm>
        </p:spPr>
        <p:txBody>
          <a:bodyPr/>
          <a:lstStyle/>
          <a:p>
            <a:r>
              <a:rPr lang="en-US" dirty="0">
                <a:latin typeface="+mj-lt"/>
              </a:rPr>
              <a:t>TWO SIDES OF SAME RI</a:t>
            </a:r>
            <a:endParaRPr lang="de-CH" dirty="0">
              <a:latin typeface="+mj-lt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958911" y="1351553"/>
            <a:ext cx="4239732" cy="82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F5D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000" dirty="0">
                <a:solidFill>
                  <a:srgbClr val="0070C0"/>
                </a:solidFill>
              </a:rPr>
              <a:t>STRATEGY WORKING GROUPS (SWG) IN FIVE SCIENTIFIC DOMAINS EVALUATE SCIENTIFIC CASE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097273" y="2525302"/>
            <a:ext cx="4239732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0" cap="all" dirty="0">
                <a:solidFill>
                  <a:schemeClr val="accent1">
                    <a:lumMod val="50000"/>
                  </a:schemeClr>
                </a:solidFill>
              </a:rPr>
              <a:t>scientific excellence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cap="all" dirty="0">
                <a:solidFill>
                  <a:schemeClr val="accent1">
                    <a:lumMod val="50000"/>
                  </a:schemeClr>
                </a:solidFill>
              </a:rPr>
              <a:t>pan-European relevance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cap="all" dirty="0">
                <a:solidFill>
                  <a:schemeClr val="accent1">
                    <a:lumMod val="50000"/>
                  </a:schemeClr>
                </a:solidFill>
              </a:rPr>
              <a:t>socio-economic impact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0" cap="all" dirty="0">
                <a:solidFill>
                  <a:schemeClr val="accent1">
                    <a:lumMod val="50000"/>
                  </a:schemeClr>
                </a:solidFill>
              </a:rPr>
              <a:t>e-needs</a:t>
            </a:r>
          </a:p>
          <a:p>
            <a:endParaRPr lang="en-GB" sz="2000" b="0" cap="all" dirty="0">
              <a:solidFill>
                <a:srgbClr val="0070C0"/>
              </a:solidFill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7159698" y="1351553"/>
            <a:ext cx="4025753" cy="823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2F5D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dirty="0">
                <a:solidFill>
                  <a:srgbClr val="0070C0"/>
                </a:solidFill>
              </a:rPr>
              <a:t>IMPLEMENTATION GROUP (IG) ASSESSES IMPLMENTATION </a:t>
            </a:r>
          </a:p>
          <a:p>
            <a:pPr marL="0" indent="0">
              <a:buNone/>
            </a:pPr>
            <a:r>
              <a:rPr lang="de-CH" sz="2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7298060" y="2525302"/>
            <a:ext cx="4259531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0" cap="all" dirty="0">
                <a:solidFill>
                  <a:schemeClr val="accent1">
                    <a:lumMod val="50000"/>
                  </a:schemeClr>
                </a:solidFill>
              </a:rPr>
              <a:t>stakeholder commitment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cap="all" dirty="0">
                <a:solidFill>
                  <a:schemeClr val="accent1">
                    <a:lumMod val="50000"/>
                  </a:schemeClr>
                </a:solidFill>
              </a:rPr>
              <a:t>user strategy &amp; access 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cap="all" dirty="0">
                <a:solidFill>
                  <a:schemeClr val="accent1">
                    <a:lumMod val="50000"/>
                  </a:schemeClr>
                </a:solidFill>
              </a:rPr>
              <a:t>preparatory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cap="all" dirty="0">
                <a:solidFill>
                  <a:schemeClr val="accent1">
                    <a:lumMod val="50000"/>
                  </a:schemeClr>
                </a:solidFill>
              </a:rPr>
              <a:t>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cap="all" dirty="0">
                <a:solidFill>
                  <a:schemeClr val="accent1">
                    <a:lumMod val="50000"/>
                  </a:schemeClr>
                </a:solidFill>
              </a:rPr>
              <a:t>governance &amp;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cap="all" dirty="0">
                <a:solidFill>
                  <a:schemeClr val="accent1">
                    <a:lumMod val="50000"/>
                  </a:schemeClr>
                </a:solidFill>
              </a:rPr>
              <a:t>human resources 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cap="all" dirty="0">
                <a:solidFill>
                  <a:schemeClr val="accent1">
                    <a:lumMod val="50000"/>
                  </a:schemeClr>
                </a:solidFill>
              </a:rPr>
              <a:t>finances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cap="all" dirty="0">
                <a:solidFill>
                  <a:schemeClr val="accent1">
                    <a:lumMod val="50000"/>
                  </a:schemeClr>
                </a:solidFill>
              </a:rPr>
              <a:t>risks</a:t>
            </a:r>
          </a:p>
          <a:p>
            <a:endParaRPr lang="de-CH" sz="2000" b="0" cap="all" dirty="0">
              <a:solidFill>
                <a:srgbClr val="0070C0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5948516" y="2658152"/>
            <a:ext cx="1211182" cy="45719"/>
          </a:xfrm>
          <a:prstGeom prst="leftRightArrow">
            <a:avLst/>
          </a:prstGeom>
          <a:solidFill>
            <a:srgbClr val="FF0000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Left-Right Arrow 11"/>
          <p:cNvSpPr/>
          <p:nvPr/>
        </p:nvSpPr>
        <p:spPr>
          <a:xfrm>
            <a:off x="5948516" y="3136037"/>
            <a:ext cx="1211182" cy="45719"/>
          </a:xfrm>
          <a:prstGeom prst="leftRightArrow">
            <a:avLst/>
          </a:prstGeom>
          <a:solidFill>
            <a:srgbClr val="FF0000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Left-Right Arrow 12"/>
          <p:cNvSpPr/>
          <p:nvPr/>
        </p:nvSpPr>
        <p:spPr>
          <a:xfrm>
            <a:off x="5948516" y="3611263"/>
            <a:ext cx="1211182" cy="45719"/>
          </a:xfrm>
          <a:prstGeom prst="leftRightArrow">
            <a:avLst/>
          </a:prstGeom>
          <a:solidFill>
            <a:srgbClr val="FF0000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878" y="5890566"/>
            <a:ext cx="417612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7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9182" y="240954"/>
            <a:ext cx="10311647" cy="803562"/>
          </a:xfrm>
        </p:spPr>
        <p:txBody>
          <a:bodyPr/>
          <a:lstStyle/>
          <a:p>
            <a:r>
              <a:rPr lang="en-GB" cap="all" dirty="0">
                <a:latin typeface="+mj-lt"/>
              </a:rPr>
              <a:t>research infrastructure lifecycle</a:t>
            </a:r>
          </a:p>
        </p:txBody>
      </p:sp>
      <p:sp>
        <p:nvSpPr>
          <p:cNvPr id="6" name="Shape 45"/>
          <p:cNvSpPr>
            <a:spLocks/>
          </p:cNvSpPr>
          <p:nvPr/>
        </p:nvSpPr>
        <p:spPr bwMode="auto">
          <a:xfrm rot="5400000">
            <a:off x="2873192" y="2820514"/>
            <a:ext cx="414669" cy="2902688"/>
          </a:xfrm>
          <a:custGeom>
            <a:avLst/>
            <a:gdLst>
              <a:gd name="T0" fmla="*/ 361303 w 358216"/>
              <a:gd name="T1" fmla="*/ 1193200 h 980555"/>
              <a:gd name="T2" fmla="*/ 0 w 358216"/>
              <a:gd name="T3" fmla="*/ 0 h 980555"/>
              <a:gd name="T4" fmla="*/ 0 60000 65536"/>
              <a:gd name="T5" fmla="*/ 0 60000 65536"/>
              <a:gd name="T6" fmla="*/ 0 w 358216"/>
              <a:gd name="T7" fmla="*/ 0 h 980555"/>
              <a:gd name="T8" fmla="*/ 358216 w 358216"/>
              <a:gd name="T9" fmla="*/ 980555 h 9805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8216" h="980555">
                <a:moveTo>
                  <a:pt x="358216" y="980555"/>
                </a:moveTo>
                <a:cubicBezTo>
                  <a:pt x="318960" y="791896"/>
                  <a:pt x="280162" y="437058"/>
                  <a:pt x="0" y="0"/>
                </a:cubicBezTo>
              </a:path>
            </a:pathLst>
          </a:custGeom>
          <a:noFill/>
          <a:ln w="127000">
            <a:solidFill>
              <a:srgbClr val="000000"/>
            </a:solidFill>
            <a:miter lim="127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00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CH" sz="100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29183" y="4731001"/>
            <a:ext cx="3093296" cy="8760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400" b="1" dirty="0">
                <a:solidFill>
                  <a:srgbClr val="44546A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CONCEPT DEVELOPMENT</a:t>
            </a:r>
            <a:endParaRPr lang="de-CH" sz="14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0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concept screening, consortium formation, access policy and funding concept, scientific and project leadership</a:t>
            </a:r>
            <a:endParaRPr lang="de-CH" sz="1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hape 43"/>
          <p:cNvSpPr>
            <a:spLocks/>
          </p:cNvSpPr>
          <p:nvPr/>
        </p:nvSpPr>
        <p:spPr bwMode="auto">
          <a:xfrm>
            <a:off x="4434908" y="2514312"/>
            <a:ext cx="542078" cy="1459210"/>
          </a:xfrm>
          <a:custGeom>
            <a:avLst/>
            <a:gdLst>
              <a:gd name="T0" fmla="*/ 0 w 358216"/>
              <a:gd name="T1" fmla="*/ 1099208 h 980555"/>
              <a:gd name="T2" fmla="*/ 487600 w 358216"/>
              <a:gd name="T3" fmla="*/ 0 h 980555"/>
              <a:gd name="T4" fmla="*/ 0 60000 65536"/>
              <a:gd name="T5" fmla="*/ 0 60000 65536"/>
              <a:gd name="T6" fmla="*/ 0 w 358216"/>
              <a:gd name="T7" fmla="*/ 0 h 980555"/>
              <a:gd name="T8" fmla="*/ 358216 w 358216"/>
              <a:gd name="T9" fmla="*/ 980555 h 9805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8216" h="980555">
                <a:moveTo>
                  <a:pt x="0" y="980555"/>
                </a:moveTo>
                <a:cubicBezTo>
                  <a:pt x="39256" y="791896"/>
                  <a:pt x="78054" y="437058"/>
                  <a:pt x="358216" y="0"/>
                </a:cubicBezTo>
              </a:path>
            </a:pathLst>
          </a:custGeom>
          <a:noFill/>
          <a:ln w="127000">
            <a:solidFill>
              <a:srgbClr val="000000"/>
            </a:solidFill>
            <a:miter lim="127000"/>
            <a:headEnd type="none" w="med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0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629183" y="2697099"/>
            <a:ext cx="2808470" cy="100749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400" b="1" dirty="0">
                <a:solidFill>
                  <a:srgbClr val="44546A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  <a:endParaRPr lang="de-CH" sz="14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0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design study, business case, political and financial support obtained, common access policy, top-level breakdown of costs, governance and HR policy</a:t>
            </a:r>
            <a:endParaRPr lang="de-CH" sz="1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hape 43"/>
          <p:cNvSpPr>
            <a:spLocks/>
          </p:cNvSpPr>
          <p:nvPr/>
        </p:nvSpPr>
        <p:spPr bwMode="auto">
          <a:xfrm>
            <a:off x="5102094" y="1503650"/>
            <a:ext cx="1322372" cy="1010661"/>
          </a:xfrm>
          <a:custGeom>
            <a:avLst/>
            <a:gdLst>
              <a:gd name="T0" fmla="*/ 0 w 358216"/>
              <a:gd name="T1" fmla="*/ 563804 h 980555"/>
              <a:gd name="T2" fmla="*/ 1104900 w 358216"/>
              <a:gd name="T3" fmla="*/ 0 h 980555"/>
              <a:gd name="T4" fmla="*/ 0 60000 65536"/>
              <a:gd name="T5" fmla="*/ 0 60000 65536"/>
              <a:gd name="T6" fmla="*/ 0 w 358216"/>
              <a:gd name="T7" fmla="*/ 0 h 980555"/>
              <a:gd name="T8" fmla="*/ 358216 w 358216"/>
              <a:gd name="T9" fmla="*/ 980555 h 9805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8216" h="980555">
                <a:moveTo>
                  <a:pt x="0" y="980555"/>
                </a:moveTo>
                <a:cubicBezTo>
                  <a:pt x="39256" y="791896"/>
                  <a:pt x="78054" y="437058"/>
                  <a:pt x="358216" y="0"/>
                </a:cubicBezTo>
              </a:path>
            </a:pathLst>
          </a:custGeom>
          <a:noFill/>
          <a:ln w="127000">
            <a:solidFill>
              <a:srgbClr val="000000"/>
            </a:solidFill>
            <a:miter lim="127000"/>
            <a:headEnd type="none" w="med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0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1629183" y="1385378"/>
            <a:ext cx="3347803" cy="10538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400" b="1" dirty="0">
                <a:solidFill>
                  <a:srgbClr val="1F497D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PREPARATION</a:t>
            </a:r>
            <a:endParaRPr lang="de-CH" sz="1400" b="1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0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preparatory phase, business &amp; construction plan, political and financial support secured, data policy &amp; data management plan, cost book, legal entity</a:t>
            </a:r>
            <a:endParaRPr lang="de-CH" sz="1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hape 43"/>
          <p:cNvSpPr>
            <a:spLocks/>
          </p:cNvSpPr>
          <p:nvPr/>
        </p:nvSpPr>
        <p:spPr bwMode="auto">
          <a:xfrm rot="3720987">
            <a:off x="6368630" y="1812860"/>
            <a:ext cx="1396222" cy="429405"/>
          </a:xfrm>
          <a:custGeom>
            <a:avLst/>
            <a:gdLst>
              <a:gd name="T0" fmla="*/ 0 w 358216"/>
              <a:gd name="T1" fmla="*/ 752100 h 980555"/>
              <a:gd name="T2" fmla="*/ 1070607 w 358216"/>
              <a:gd name="T3" fmla="*/ 0 h 980555"/>
              <a:gd name="T4" fmla="*/ 0 60000 65536"/>
              <a:gd name="T5" fmla="*/ 0 60000 65536"/>
              <a:gd name="T6" fmla="*/ 0 w 358216"/>
              <a:gd name="T7" fmla="*/ 0 h 980555"/>
              <a:gd name="T8" fmla="*/ 358216 w 358216"/>
              <a:gd name="T9" fmla="*/ 980555 h 9805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8216" h="980555">
                <a:moveTo>
                  <a:pt x="0" y="980555"/>
                </a:moveTo>
                <a:cubicBezTo>
                  <a:pt x="39256" y="791896"/>
                  <a:pt x="78054" y="437058"/>
                  <a:pt x="358216" y="0"/>
                </a:cubicBezTo>
              </a:path>
            </a:pathLst>
          </a:custGeom>
          <a:noFill/>
          <a:ln w="127000">
            <a:solidFill>
              <a:srgbClr val="000000"/>
            </a:solidFill>
            <a:miter lim="127000"/>
            <a:headEnd type="none" w="med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0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8248347" y="1331758"/>
            <a:ext cx="3279745" cy="10012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400" b="1" dirty="0">
                <a:solidFill>
                  <a:srgbClr val="44546A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endParaRPr lang="de-CH" sz="14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0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site construction and deployment of organisation, recruitment, IPR &amp; innovation policies, perennial operations and upgrade plan, secure funding for operation</a:t>
            </a:r>
            <a:endParaRPr lang="de-CH" sz="1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hape 43"/>
          <p:cNvSpPr>
            <a:spLocks/>
          </p:cNvSpPr>
          <p:nvPr/>
        </p:nvSpPr>
        <p:spPr bwMode="auto">
          <a:xfrm rot="5784160">
            <a:off x="7288854" y="2998452"/>
            <a:ext cx="1239490" cy="646307"/>
          </a:xfrm>
          <a:custGeom>
            <a:avLst/>
            <a:gdLst>
              <a:gd name="T0" fmla="*/ 0 w 358216"/>
              <a:gd name="T1" fmla="*/ 622400 h 980555"/>
              <a:gd name="T2" fmla="*/ 1062407 w 358216"/>
              <a:gd name="T3" fmla="*/ 0 h 980555"/>
              <a:gd name="T4" fmla="*/ 0 60000 65536"/>
              <a:gd name="T5" fmla="*/ 0 60000 65536"/>
              <a:gd name="T6" fmla="*/ 0 w 358216"/>
              <a:gd name="T7" fmla="*/ 0 h 980555"/>
              <a:gd name="T8" fmla="*/ 358216 w 358216"/>
              <a:gd name="T9" fmla="*/ 980555 h 9805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8216" h="980555">
                <a:moveTo>
                  <a:pt x="0" y="980555"/>
                </a:moveTo>
                <a:cubicBezTo>
                  <a:pt x="39256" y="791896"/>
                  <a:pt x="78054" y="437058"/>
                  <a:pt x="358216" y="0"/>
                </a:cubicBezTo>
              </a:path>
            </a:pathLst>
          </a:custGeom>
          <a:noFill/>
          <a:ln w="127000">
            <a:solidFill>
              <a:srgbClr val="000000"/>
            </a:solidFill>
            <a:miter lim="127000"/>
            <a:headEnd type="none" w="med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10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8248348" y="2688364"/>
            <a:ext cx="3279745" cy="12061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400" b="1" dirty="0">
                <a:solidFill>
                  <a:srgbClr val="44546A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OPERATION</a:t>
            </a:r>
            <a:endParaRPr lang="de-CH" sz="14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0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frontier research results, services to scientific community, outreach, continuous upgrade of instrumentation and methods, plan and obtain political and financial support for  follow up</a:t>
            </a:r>
            <a:endParaRPr lang="de-CH" sz="1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hape 45"/>
          <p:cNvSpPr>
            <a:spLocks/>
          </p:cNvSpPr>
          <p:nvPr/>
        </p:nvSpPr>
        <p:spPr bwMode="auto">
          <a:xfrm rot="9398540">
            <a:off x="8547915" y="3410601"/>
            <a:ext cx="2585308" cy="1790815"/>
          </a:xfrm>
          <a:custGeom>
            <a:avLst/>
            <a:gdLst>
              <a:gd name="T0" fmla="*/ 1180500 w 358216"/>
              <a:gd name="T1" fmla="*/ 812006 h 980555"/>
              <a:gd name="T2" fmla="*/ 0 w 358216"/>
              <a:gd name="T3" fmla="*/ 0 h 980555"/>
              <a:gd name="T4" fmla="*/ 0 60000 65536"/>
              <a:gd name="T5" fmla="*/ 0 60000 65536"/>
              <a:gd name="T6" fmla="*/ 0 w 358216"/>
              <a:gd name="T7" fmla="*/ 0 h 980555"/>
              <a:gd name="T8" fmla="*/ 358216 w 358216"/>
              <a:gd name="T9" fmla="*/ 980555 h 9805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8216" h="980555">
                <a:moveTo>
                  <a:pt x="358216" y="980555"/>
                </a:moveTo>
                <a:cubicBezTo>
                  <a:pt x="318960" y="791896"/>
                  <a:pt x="280162" y="437058"/>
                  <a:pt x="0" y="0"/>
                </a:cubicBezTo>
              </a:path>
            </a:pathLst>
          </a:custGeom>
          <a:noFill/>
          <a:ln w="127000">
            <a:solidFill>
              <a:srgbClr val="000000"/>
            </a:solidFill>
            <a:miter lim="127000"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00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CH" sz="100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8248350" y="4751348"/>
            <a:ext cx="3279743" cy="9840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400" b="1" dirty="0">
                <a:solidFill>
                  <a:srgbClr val="44546A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TERMINATION</a:t>
            </a:r>
            <a:endParaRPr lang="de-CH" sz="14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0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e.g. dissolution, dismantling of facilities and resurrection of site, reuse, merger of operations and organisation and (major) upgrade</a:t>
            </a:r>
            <a:endParaRPr lang="de-CH" sz="1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7430" y="3809831"/>
            <a:ext cx="303551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400" b="1" cap="all" dirty="0">
                <a:solidFill>
                  <a:srgbClr val="0070C0"/>
                </a:solidFill>
                <a:latin typeface="+mn-lt"/>
              </a:rPr>
              <a:t>excellent &amp; mature</a:t>
            </a:r>
          </a:p>
          <a:p>
            <a:pPr algn="ctr"/>
            <a:r>
              <a:rPr lang="en-GB" sz="2400" b="1" cap="all" dirty="0">
                <a:solidFill>
                  <a:srgbClr val="0070C0"/>
                </a:solidFill>
                <a:latin typeface="+mn-lt"/>
              </a:rPr>
              <a:t>proposals</a:t>
            </a:r>
          </a:p>
        </p:txBody>
      </p:sp>
      <p:sp>
        <p:nvSpPr>
          <p:cNvPr id="19" name="Right Arrow 18"/>
          <p:cNvSpPr/>
          <p:nvPr/>
        </p:nvSpPr>
        <p:spPr>
          <a:xfrm rot="13996445">
            <a:off x="4836170" y="2907719"/>
            <a:ext cx="1393581" cy="58625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1629183" y="1210521"/>
            <a:ext cx="3347804" cy="122874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de-CH" sz="24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PROJECTS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8313906" y="1187619"/>
            <a:ext cx="3214186" cy="26787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de-CH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LANDMARKS</a:t>
            </a:r>
            <a:endParaRPr lang="de-CH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878" y="5979410"/>
            <a:ext cx="417612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6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288" y="196250"/>
            <a:ext cx="8564660" cy="803562"/>
          </a:xfrm>
        </p:spPr>
        <p:txBody>
          <a:bodyPr>
            <a:normAutofit/>
          </a:bodyPr>
          <a:lstStyle/>
          <a:p>
            <a:r>
              <a:rPr lang="de-CH" cap="all" dirty="0">
                <a:latin typeface="+mj-lt"/>
              </a:rPr>
              <a:t>Projects on Roadmap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878" y="5979410"/>
            <a:ext cx="4176122" cy="87790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029888" y="1094123"/>
            <a:ext cx="8463060" cy="5476856"/>
            <a:chOff x="2029888" y="1094123"/>
            <a:chExt cx="8463060" cy="5476856"/>
          </a:xfrm>
        </p:grpSpPr>
        <p:sp>
          <p:nvSpPr>
            <p:cNvPr id="5" name="Rettangolo 2"/>
            <p:cNvSpPr>
              <a:spLocks noChangeAspect="1"/>
            </p:cNvSpPr>
            <p:nvPr/>
          </p:nvSpPr>
          <p:spPr>
            <a:xfrm>
              <a:off x="3480391" y="1106823"/>
              <a:ext cx="1322647" cy="463315"/>
            </a:xfrm>
            <a:prstGeom prst="rect">
              <a:avLst/>
            </a:prstGeom>
            <a:solidFill>
              <a:srgbClr val="00B050"/>
            </a:solidFill>
            <a:ln w="12700" cmpd="sng">
              <a:solidFill>
                <a:srgbClr val="0070C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chemeClr val="tx1"/>
                  </a:solidFill>
                  <a:latin typeface="Myriad Pro"/>
                  <a:cs typeface="Myriad Pro"/>
                </a:rPr>
                <a:t>ENV</a:t>
              </a:r>
            </a:p>
          </p:txBody>
        </p:sp>
        <p:sp>
          <p:nvSpPr>
            <p:cNvPr id="6" name="Rettangolo 3"/>
            <p:cNvSpPr>
              <a:spLocks/>
            </p:cNvSpPr>
            <p:nvPr/>
          </p:nvSpPr>
          <p:spPr>
            <a:xfrm>
              <a:off x="2063651" y="1106823"/>
              <a:ext cx="1368000" cy="467999"/>
            </a:xfrm>
            <a:prstGeom prst="rect">
              <a:avLst/>
            </a:prstGeom>
            <a:solidFill>
              <a:srgbClr val="F1FF07"/>
            </a:solidFill>
            <a:ln w="12700" cmpd="sng">
              <a:solidFill>
                <a:srgbClr val="0070C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chemeClr val="tx1"/>
                  </a:solidFill>
                  <a:latin typeface="Myriad Pro"/>
                  <a:cs typeface="Myriad Pro"/>
                </a:rPr>
                <a:t>ENE</a:t>
              </a:r>
            </a:p>
          </p:txBody>
        </p:sp>
        <p:sp>
          <p:nvSpPr>
            <p:cNvPr id="7" name="Rettangolo 4"/>
            <p:cNvSpPr>
              <a:spLocks noChangeAspect="1"/>
            </p:cNvSpPr>
            <p:nvPr/>
          </p:nvSpPr>
          <p:spPr>
            <a:xfrm>
              <a:off x="4915592" y="1106823"/>
              <a:ext cx="1303004" cy="463315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rgbClr val="0070C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chemeClr val="tx1"/>
                  </a:solidFill>
                  <a:latin typeface="Myriad Pro"/>
                  <a:cs typeface="Myriad Pro"/>
                </a:rPr>
                <a:t>H&amp;F</a:t>
              </a:r>
            </a:p>
          </p:txBody>
        </p:sp>
        <p:sp>
          <p:nvSpPr>
            <p:cNvPr id="8" name="Rettangolo 5"/>
            <p:cNvSpPr>
              <a:spLocks noChangeAspect="1"/>
            </p:cNvSpPr>
            <p:nvPr/>
          </p:nvSpPr>
          <p:spPr>
            <a:xfrm>
              <a:off x="6341282" y="1106823"/>
              <a:ext cx="1303004" cy="463315"/>
            </a:xfrm>
            <a:prstGeom prst="rect">
              <a:avLst/>
            </a:prstGeom>
            <a:solidFill>
              <a:srgbClr val="7030A0"/>
            </a:solidFill>
            <a:ln w="12700" cmpd="sng">
              <a:solidFill>
                <a:srgbClr val="0070C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chemeClr val="tx1"/>
                  </a:solidFill>
                  <a:latin typeface="Myriad Pro"/>
                  <a:cs typeface="Myriad Pro"/>
                </a:rPr>
                <a:t>PSE</a:t>
              </a:r>
            </a:p>
          </p:txBody>
        </p:sp>
        <p:sp>
          <p:nvSpPr>
            <p:cNvPr id="9" name="Rettangolo 6"/>
            <p:cNvSpPr>
              <a:spLocks noChangeAspect="1"/>
            </p:cNvSpPr>
            <p:nvPr/>
          </p:nvSpPr>
          <p:spPr>
            <a:xfrm>
              <a:off x="7761902" y="1106823"/>
              <a:ext cx="1303004" cy="463315"/>
            </a:xfrm>
            <a:prstGeom prst="rect">
              <a:avLst/>
            </a:prstGeom>
            <a:solidFill>
              <a:srgbClr val="FF0000"/>
            </a:solidFill>
            <a:ln w="12700" cmpd="sng">
              <a:solidFill>
                <a:srgbClr val="0070C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chemeClr val="tx1"/>
                  </a:solidFill>
                  <a:latin typeface="Myriad Pro"/>
                  <a:cs typeface="Myriad Pro"/>
                </a:rPr>
                <a:t>SCI</a:t>
              </a:r>
            </a:p>
          </p:txBody>
        </p:sp>
        <p:sp>
          <p:nvSpPr>
            <p:cNvPr id="10" name="Rettangolo 7"/>
            <p:cNvSpPr>
              <a:spLocks noChangeAspect="1"/>
            </p:cNvSpPr>
            <p:nvPr/>
          </p:nvSpPr>
          <p:spPr>
            <a:xfrm>
              <a:off x="9151844" y="1094123"/>
              <a:ext cx="1303004" cy="4633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mpd="sng">
              <a:solidFill>
                <a:srgbClr val="0070C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chemeClr val="tx1"/>
                  </a:solidFill>
                  <a:latin typeface="Myriad Pro"/>
                  <a:cs typeface="Myriad Pro"/>
                </a:rPr>
                <a:t>e-RI</a:t>
              </a:r>
            </a:p>
          </p:txBody>
        </p:sp>
        <p:sp>
          <p:nvSpPr>
            <p:cNvPr id="11" name="Rettangolo 8"/>
            <p:cNvSpPr>
              <a:spLocks/>
            </p:cNvSpPr>
            <p:nvPr/>
          </p:nvSpPr>
          <p:spPr>
            <a:xfrm>
              <a:off x="2081651" y="1676316"/>
              <a:ext cx="1332000" cy="380012"/>
            </a:xfrm>
            <a:prstGeom prst="rect">
              <a:avLst/>
            </a:prstGeom>
            <a:solidFill>
              <a:srgbClr val="F1FF07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  <a:latin typeface="Myriad Pro"/>
                  <a:cs typeface="Myriad Pro"/>
                </a:rPr>
                <a:t>ECCSEL</a:t>
              </a:r>
            </a:p>
          </p:txBody>
        </p:sp>
        <p:sp>
          <p:nvSpPr>
            <p:cNvPr id="12" name="Rettangolo 9"/>
            <p:cNvSpPr>
              <a:spLocks/>
            </p:cNvSpPr>
            <p:nvPr/>
          </p:nvSpPr>
          <p:spPr>
            <a:xfrm>
              <a:off x="2095798" y="3652637"/>
              <a:ext cx="1329106" cy="404578"/>
            </a:xfrm>
            <a:prstGeom prst="rect">
              <a:avLst/>
            </a:prstGeom>
            <a:solidFill>
              <a:srgbClr val="F1FF07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dirty="0">
                  <a:solidFill>
                    <a:schemeClr val="tx1"/>
                  </a:solidFill>
                  <a:latin typeface="Myriad Pro"/>
                  <a:cs typeface="Myriad Pro"/>
                </a:rPr>
                <a:t>EU-SOLARIS</a:t>
              </a:r>
            </a:p>
          </p:txBody>
        </p:sp>
        <p:sp>
          <p:nvSpPr>
            <p:cNvPr id="13" name="Rettangolo 10"/>
            <p:cNvSpPr>
              <a:spLocks/>
            </p:cNvSpPr>
            <p:nvPr/>
          </p:nvSpPr>
          <p:spPr>
            <a:xfrm>
              <a:off x="2094351" y="4129117"/>
              <a:ext cx="1332000" cy="406984"/>
            </a:xfrm>
            <a:prstGeom prst="rect">
              <a:avLst/>
            </a:prstGeom>
            <a:solidFill>
              <a:srgbClr val="F1FF07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  <a:latin typeface="Myriad Pro"/>
                  <a:cs typeface="Myriad Pro"/>
                </a:rPr>
                <a:t>MYRRHA</a:t>
              </a:r>
            </a:p>
          </p:txBody>
        </p:sp>
        <p:sp>
          <p:nvSpPr>
            <p:cNvPr id="14" name="Rettangolo 11"/>
            <p:cNvSpPr>
              <a:spLocks/>
            </p:cNvSpPr>
            <p:nvPr/>
          </p:nvSpPr>
          <p:spPr>
            <a:xfrm>
              <a:off x="2094351" y="4616683"/>
              <a:ext cx="1332000" cy="405310"/>
            </a:xfrm>
            <a:prstGeom prst="rect">
              <a:avLst/>
            </a:prstGeom>
            <a:solidFill>
              <a:srgbClr val="F1FF07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dirty="0" err="1">
                  <a:solidFill>
                    <a:schemeClr val="tx1"/>
                  </a:solidFill>
                  <a:latin typeface="Myriad Pro"/>
                  <a:cs typeface="Myriad Pro"/>
                </a:rPr>
                <a:t>WindScanner</a:t>
              </a:r>
              <a:endParaRPr lang="it-IT" sz="1400" dirty="0">
                <a:solidFill>
                  <a:schemeClr val="tx1"/>
                </a:solidFill>
                <a:latin typeface="Myriad Pro"/>
                <a:cs typeface="Myriad Pro"/>
              </a:endParaRPr>
            </a:p>
          </p:txBody>
        </p:sp>
        <p:sp>
          <p:nvSpPr>
            <p:cNvPr id="15" name="Rettangolo 12"/>
            <p:cNvSpPr>
              <a:spLocks noChangeAspect="1"/>
            </p:cNvSpPr>
            <p:nvPr/>
          </p:nvSpPr>
          <p:spPr bwMode="auto">
            <a:xfrm>
              <a:off x="3475714" y="1670303"/>
              <a:ext cx="1332000" cy="392038"/>
            </a:xfrm>
            <a:prstGeom prst="rect">
              <a:avLst/>
            </a:prstGeom>
            <a:solidFill>
              <a:srgbClr val="00B05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  <a:latin typeface="Myriad Pro"/>
                  <a:cs typeface="Myriad Pro"/>
                </a:rPr>
                <a:t>EISCAT_3D</a:t>
              </a:r>
            </a:p>
          </p:txBody>
        </p:sp>
        <p:sp>
          <p:nvSpPr>
            <p:cNvPr id="16" name="Rettangolo 13"/>
            <p:cNvSpPr>
              <a:spLocks noChangeAspect="1"/>
            </p:cNvSpPr>
            <p:nvPr/>
          </p:nvSpPr>
          <p:spPr bwMode="auto">
            <a:xfrm>
              <a:off x="3475714" y="2146673"/>
              <a:ext cx="1332000" cy="393906"/>
            </a:xfrm>
            <a:prstGeom prst="rect">
              <a:avLst/>
            </a:prstGeom>
            <a:solidFill>
              <a:srgbClr val="00B05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  <a:latin typeface="Myriad Pro"/>
                  <a:cs typeface="Myriad Pro"/>
                </a:rPr>
                <a:t>EPOS</a:t>
              </a:r>
            </a:p>
          </p:txBody>
        </p:sp>
        <p:sp>
          <p:nvSpPr>
            <p:cNvPr id="17" name="Rettangolo 14"/>
            <p:cNvSpPr>
              <a:spLocks noChangeAspect="1"/>
            </p:cNvSpPr>
            <p:nvPr/>
          </p:nvSpPr>
          <p:spPr bwMode="auto">
            <a:xfrm>
              <a:off x="3475714" y="2625290"/>
              <a:ext cx="1332000" cy="392038"/>
            </a:xfrm>
            <a:prstGeom prst="rect">
              <a:avLst/>
            </a:prstGeom>
            <a:solidFill>
              <a:srgbClr val="00B05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  <a:latin typeface="Myriad Pro"/>
                  <a:cs typeface="Myriad Pro"/>
                </a:rPr>
                <a:t>SIOS</a:t>
              </a:r>
            </a:p>
          </p:txBody>
        </p:sp>
        <p:sp>
          <p:nvSpPr>
            <p:cNvPr id="18" name="Rettangolo 15"/>
            <p:cNvSpPr>
              <a:spLocks noChangeAspect="1"/>
            </p:cNvSpPr>
            <p:nvPr/>
          </p:nvSpPr>
          <p:spPr bwMode="auto">
            <a:xfrm>
              <a:off x="4903519" y="2625566"/>
              <a:ext cx="1301750" cy="391486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EU-OPENSCREEN</a:t>
              </a:r>
            </a:p>
          </p:txBody>
        </p:sp>
        <p:sp>
          <p:nvSpPr>
            <p:cNvPr id="19" name="Rettangolo 16"/>
            <p:cNvSpPr>
              <a:spLocks noChangeAspect="1"/>
            </p:cNvSpPr>
            <p:nvPr/>
          </p:nvSpPr>
          <p:spPr bwMode="auto">
            <a:xfrm>
              <a:off x="4916219" y="1670579"/>
              <a:ext cx="1301750" cy="391486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  <a:latin typeface="Myriad Pro"/>
                  <a:cs typeface="Myriad Pro"/>
                </a:rPr>
                <a:t>EMBRC</a:t>
              </a:r>
            </a:p>
          </p:txBody>
        </p:sp>
        <p:sp>
          <p:nvSpPr>
            <p:cNvPr id="20" name="Rettangolo 17"/>
            <p:cNvSpPr>
              <a:spLocks noChangeAspect="1"/>
            </p:cNvSpPr>
            <p:nvPr/>
          </p:nvSpPr>
          <p:spPr bwMode="auto">
            <a:xfrm>
              <a:off x="4916219" y="3111363"/>
              <a:ext cx="1301750" cy="393350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200" dirty="0">
                  <a:solidFill>
                    <a:schemeClr val="tx1"/>
                  </a:solidFill>
                  <a:latin typeface="Myriad Pro"/>
                  <a:cs typeface="Myriad Pro"/>
                </a:rPr>
                <a:t>Euro-</a:t>
              </a:r>
              <a:r>
                <a:rPr lang="it-IT" sz="1200" dirty="0" err="1">
                  <a:solidFill>
                    <a:schemeClr val="tx1"/>
                  </a:solidFill>
                  <a:latin typeface="Myriad Pro"/>
                  <a:cs typeface="Myriad Pro"/>
                </a:rPr>
                <a:t>BioImaging</a:t>
              </a:r>
              <a:endParaRPr lang="it-IT" sz="1200" dirty="0">
                <a:solidFill>
                  <a:schemeClr val="tx1"/>
                </a:solidFill>
                <a:latin typeface="Myriad Pro"/>
                <a:cs typeface="Myriad Pro"/>
              </a:endParaRPr>
            </a:p>
          </p:txBody>
        </p:sp>
        <p:sp>
          <p:nvSpPr>
            <p:cNvPr id="21" name="Rettangolo 18"/>
            <p:cNvSpPr>
              <a:spLocks noChangeAspect="1"/>
            </p:cNvSpPr>
            <p:nvPr/>
          </p:nvSpPr>
          <p:spPr bwMode="auto">
            <a:xfrm>
              <a:off x="4916219" y="2147883"/>
              <a:ext cx="1301750" cy="391486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  <a:latin typeface="Myriad Pro"/>
                  <a:cs typeface="Myriad Pro"/>
                </a:rPr>
                <a:t>ERINHA</a:t>
              </a:r>
            </a:p>
          </p:txBody>
        </p:sp>
        <p:sp>
          <p:nvSpPr>
            <p:cNvPr id="22" name="Rettangolo 19"/>
            <p:cNvSpPr>
              <a:spLocks noChangeAspect="1"/>
            </p:cNvSpPr>
            <p:nvPr/>
          </p:nvSpPr>
          <p:spPr bwMode="auto">
            <a:xfrm>
              <a:off x="4916219" y="3639321"/>
              <a:ext cx="1301750" cy="391486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  <a:latin typeface="Myriad Pro"/>
                  <a:cs typeface="Myriad Pro"/>
                </a:rPr>
                <a:t>ANAEE</a:t>
              </a:r>
            </a:p>
          </p:txBody>
        </p:sp>
        <p:sp>
          <p:nvSpPr>
            <p:cNvPr id="23" name="Rettangolo 20"/>
            <p:cNvSpPr>
              <a:spLocks noChangeAspect="1"/>
            </p:cNvSpPr>
            <p:nvPr/>
          </p:nvSpPr>
          <p:spPr bwMode="auto">
            <a:xfrm>
              <a:off x="4916219" y="4127950"/>
              <a:ext cx="1301750" cy="393350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  <a:latin typeface="Myriad Pro"/>
                  <a:cs typeface="Myriad Pro"/>
                </a:rPr>
                <a:t>ISBE</a:t>
              </a:r>
            </a:p>
          </p:txBody>
        </p:sp>
        <p:sp>
          <p:nvSpPr>
            <p:cNvPr id="24" name="Rettangolo 21"/>
            <p:cNvSpPr>
              <a:spLocks noChangeAspect="1"/>
            </p:cNvSpPr>
            <p:nvPr/>
          </p:nvSpPr>
          <p:spPr bwMode="auto">
            <a:xfrm>
              <a:off x="4916219" y="4620119"/>
              <a:ext cx="1301750" cy="391486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  <a:latin typeface="Myriad Pro"/>
                  <a:cs typeface="Myriad Pro"/>
                </a:rPr>
                <a:t>MIRRI</a:t>
              </a:r>
            </a:p>
          </p:txBody>
        </p:sp>
        <p:sp>
          <p:nvSpPr>
            <p:cNvPr id="25" name="Rettangolo 22"/>
            <p:cNvSpPr>
              <a:spLocks noChangeAspect="1"/>
            </p:cNvSpPr>
            <p:nvPr/>
          </p:nvSpPr>
          <p:spPr bwMode="auto">
            <a:xfrm>
              <a:off x="6326784" y="1665222"/>
              <a:ext cx="1332000" cy="402200"/>
            </a:xfrm>
            <a:prstGeom prst="rect">
              <a:avLst/>
            </a:prstGeom>
            <a:solidFill>
              <a:srgbClr val="7030A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  <a:latin typeface="Myriad Pro"/>
                  <a:cs typeface="Myriad Pro"/>
                </a:rPr>
                <a:t>CTA</a:t>
              </a:r>
            </a:p>
          </p:txBody>
        </p:sp>
        <p:sp>
          <p:nvSpPr>
            <p:cNvPr id="26" name="Rettangolo 23"/>
            <p:cNvSpPr>
              <a:spLocks noChangeAspect="1"/>
            </p:cNvSpPr>
            <p:nvPr/>
          </p:nvSpPr>
          <p:spPr>
            <a:xfrm>
              <a:off x="3475714" y="5692327"/>
              <a:ext cx="1332000" cy="380976"/>
            </a:xfrm>
            <a:prstGeom prst="rect">
              <a:avLst/>
            </a:prstGeom>
            <a:solidFill>
              <a:srgbClr val="00B05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  <a:latin typeface="Myriad Pro"/>
                  <a:cs typeface="Myriad Pro"/>
                </a:rPr>
                <a:t>ACTRIS</a:t>
              </a:r>
            </a:p>
          </p:txBody>
        </p:sp>
        <p:sp>
          <p:nvSpPr>
            <p:cNvPr id="27" name="Rettangolo 24"/>
            <p:cNvSpPr>
              <a:spLocks/>
            </p:cNvSpPr>
            <p:nvPr/>
          </p:nvSpPr>
          <p:spPr>
            <a:xfrm>
              <a:off x="4916219" y="6135044"/>
              <a:ext cx="1301750" cy="380903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  <a:latin typeface="Myriad Pro"/>
                  <a:cs typeface="Myriad Pro"/>
                </a:rPr>
                <a:t>EMPHASIS</a:t>
              </a:r>
            </a:p>
          </p:txBody>
        </p:sp>
        <p:sp>
          <p:nvSpPr>
            <p:cNvPr id="28" name="Rettangolo 25"/>
            <p:cNvSpPr>
              <a:spLocks noChangeAspect="1"/>
            </p:cNvSpPr>
            <p:nvPr/>
          </p:nvSpPr>
          <p:spPr>
            <a:xfrm>
              <a:off x="6326784" y="5660823"/>
              <a:ext cx="1332000" cy="404578"/>
            </a:xfrm>
            <a:prstGeom prst="rect">
              <a:avLst/>
            </a:prstGeom>
            <a:solidFill>
              <a:srgbClr val="7030A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  <a:latin typeface="Myriad Pro"/>
                  <a:cs typeface="Myriad Pro"/>
                </a:rPr>
                <a:t>EST</a:t>
              </a:r>
            </a:p>
          </p:txBody>
        </p:sp>
        <p:sp>
          <p:nvSpPr>
            <p:cNvPr id="29" name="Rettangolo 26"/>
            <p:cNvSpPr>
              <a:spLocks/>
            </p:cNvSpPr>
            <p:nvPr/>
          </p:nvSpPr>
          <p:spPr>
            <a:xfrm>
              <a:off x="7761902" y="6134997"/>
              <a:ext cx="1303338" cy="404578"/>
            </a:xfrm>
            <a:prstGeom prst="rect">
              <a:avLst/>
            </a:prstGeom>
            <a:solidFill>
              <a:srgbClr val="FF000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600" dirty="0">
                  <a:solidFill>
                    <a:schemeClr val="tx1"/>
                  </a:solidFill>
                  <a:latin typeface="Myriad Pro"/>
                  <a:cs typeface="Myriad Pro"/>
                </a:rPr>
                <a:t>E-RIHS</a:t>
              </a:r>
            </a:p>
          </p:txBody>
        </p:sp>
        <p:sp>
          <p:nvSpPr>
            <p:cNvPr id="30" name="Rettangolo 27"/>
            <p:cNvSpPr>
              <a:spLocks noChangeAspect="1"/>
            </p:cNvSpPr>
            <p:nvPr/>
          </p:nvSpPr>
          <p:spPr>
            <a:xfrm>
              <a:off x="6326784" y="6119244"/>
              <a:ext cx="1332000" cy="404578"/>
            </a:xfrm>
            <a:prstGeom prst="rect">
              <a:avLst/>
            </a:prstGeom>
            <a:solidFill>
              <a:srgbClr val="7030A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dirty="0">
                  <a:solidFill>
                    <a:schemeClr val="tx1"/>
                  </a:solidFill>
                  <a:latin typeface="Myriad Pro"/>
                  <a:cs typeface="Myriad Pro"/>
                </a:rPr>
                <a:t>KM3NeT 2.0</a:t>
              </a:r>
            </a:p>
          </p:txBody>
        </p:sp>
        <p:sp>
          <p:nvSpPr>
            <p:cNvPr id="31" name="Rettangolo 28"/>
            <p:cNvSpPr>
              <a:spLocks noChangeAspect="1"/>
            </p:cNvSpPr>
            <p:nvPr/>
          </p:nvSpPr>
          <p:spPr>
            <a:xfrm>
              <a:off x="3475714" y="6134997"/>
              <a:ext cx="1332000" cy="380976"/>
            </a:xfrm>
            <a:prstGeom prst="rect">
              <a:avLst/>
            </a:prstGeom>
            <a:solidFill>
              <a:srgbClr val="00B050"/>
            </a:solidFill>
            <a:ln w="12700" cmpd="sng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dirty="0">
                  <a:solidFill>
                    <a:schemeClr val="tx1"/>
                  </a:solidFill>
                  <a:latin typeface="Myriad Pro"/>
                  <a:cs typeface="Myriad Pro"/>
                </a:rPr>
                <a:t>DANUBIUS-RI</a:t>
              </a:r>
            </a:p>
          </p:txBody>
        </p:sp>
        <p:sp>
          <p:nvSpPr>
            <p:cNvPr id="32" name="Rettangolo 29"/>
            <p:cNvSpPr/>
            <p:nvPr/>
          </p:nvSpPr>
          <p:spPr>
            <a:xfrm>
              <a:off x="9660139" y="1746563"/>
              <a:ext cx="794709" cy="33855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Myriad Pro"/>
                  <a:cs typeface="Myriad Pro"/>
                </a:rPr>
                <a:t>2008</a:t>
              </a:r>
            </a:p>
          </p:txBody>
        </p:sp>
        <p:sp>
          <p:nvSpPr>
            <p:cNvPr id="33" name="Rettangolo 30"/>
            <p:cNvSpPr/>
            <p:nvPr/>
          </p:nvSpPr>
          <p:spPr>
            <a:xfrm>
              <a:off x="2029888" y="1647622"/>
              <a:ext cx="8463060" cy="1900757"/>
            </a:xfrm>
            <a:prstGeom prst="rect">
              <a:avLst/>
            </a:prstGeom>
            <a:noFill/>
            <a:ln w="28575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  <a:latin typeface="Myriad Pro"/>
                <a:cs typeface="Myriad Pro"/>
              </a:endParaRPr>
            </a:p>
          </p:txBody>
        </p:sp>
        <p:sp>
          <p:nvSpPr>
            <p:cNvPr id="34" name="Rettangolo 31"/>
            <p:cNvSpPr/>
            <p:nvPr/>
          </p:nvSpPr>
          <p:spPr>
            <a:xfrm>
              <a:off x="9660139" y="3657105"/>
              <a:ext cx="794709" cy="33855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Myriad Pro"/>
                  <a:cs typeface="Myriad Pro"/>
                </a:rPr>
                <a:t>2010</a:t>
              </a:r>
            </a:p>
          </p:txBody>
        </p:sp>
        <p:sp>
          <p:nvSpPr>
            <p:cNvPr id="35" name="Rettangolo 32"/>
            <p:cNvSpPr/>
            <p:nvPr/>
          </p:nvSpPr>
          <p:spPr>
            <a:xfrm>
              <a:off x="2029888" y="3616122"/>
              <a:ext cx="8463060" cy="1443557"/>
            </a:xfrm>
            <a:prstGeom prst="rect">
              <a:avLst/>
            </a:prstGeom>
            <a:noFill/>
            <a:ln w="28575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  <a:latin typeface="Myriad Pro"/>
                <a:cs typeface="Myriad Pro"/>
              </a:endParaRPr>
            </a:p>
          </p:txBody>
        </p:sp>
        <p:sp>
          <p:nvSpPr>
            <p:cNvPr id="36" name="Rettangolo 33"/>
            <p:cNvSpPr/>
            <p:nvPr/>
          </p:nvSpPr>
          <p:spPr>
            <a:xfrm>
              <a:off x="2029888" y="5127422"/>
              <a:ext cx="8463060" cy="1443557"/>
            </a:xfrm>
            <a:prstGeom prst="rect">
              <a:avLst/>
            </a:prstGeom>
            <a:noFill/>
            <a:ln w="28575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  <a:latin typeface="Myriad Pro"/>
                <a:cs typeface="Myriad Pro"/>
              </a:endParaRPr>
            </a:p>
          </p:txBody>
        </p:sp>
        <p:sp>
          <p:nvSpPr>
            <p:cNvPr id="37" name="Rettangolo 34"/>
            <p:cNvSpPr/>
            <p:nvPr/>
          </p:nvSpPr>
          <p:spPr>
            <a:xfrm>
              <a:off x="9660139" y="5194192"/>
              <a:ext cx="794709" cy="33855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Myriad Pro"/>
                  <a:cs typeface="Myriad Pro"/>
                </a:rPr>
                <a:t>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10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1313</Words>
  <Application>Microsoft Office PowerPoint</Application>
  <PresentationFormat>Widescreen</PresentationFormat>
  <Paragraphs>228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Myriad Pro</vt:lpstr>
      <vt:lpstr>Symbol</vt:lpstr>
      <vt:lpstr>Tahoma</vt:lpstr>
      <vt:lpstr>Times New Roman</vt:lpstr>
      <vt:lpstr>Office Theme</vt:lpstr>
      <vt:lpstr>1_Office Theme</vt:lpstr>
      <vt:lpstr>PowerPoint Presentation</vt:lpstr>
      <vt:lpstr>OVERVIEW</vt:lpstr>
      <vt:lpstr>RATIONALE FOR INCO RI</vt:lpstr>
      <vt:lpstr>PowerPoint Presentation</vt:lpstr>
      <vt:lpstr>STATE OF THE ART RI ROADMAPPING</vt:lpstr>
      <vt:lpstr>PowerPoint Presentation</vt:lpstr>
      <vt:lpstr>TWO SIDES OF SAME RI</vt:lpstr>
      <vt:lpstr>research infrastructure lifecycle</vt:lpstr>
      <vt:lpstr>Projects on Roadmap 2016</vt:lpstr>
      <vt:lpstr>LANDMARKS on Roadmap 2016</vt:lpstr>
      <vt:lpstr>Roadmap 2018</vt:lpstr>
      <vt:lpstr>NEW PROPOSALS</vt:lpstr>
      <vt:lpstr>NEW Projects must demonstrate maturity</vt:lpstr>
      <vt:lpstr>MONITORING &amp; PERIODIC REVIEW</vt:lpstr>
      <vt:lpstr>CURRENT ISSUES: LTS RI</vt:lpstr>
      <vt:lpstr>standardise &amp; normalise impact assessment</vt:lpstr>
      <vt:lpstr>questions to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Giulia Galvani</dc:creator>
  <cp:lastModifiedBy>Inge Knudsen</cp:lastModifiedBy>
  <cp:revision>65</cp:revision>
  <dcterms:created xsi:type="dcterms:W3CDTF">2016-09-22T17:06:32Z</dcterms:created>
  <dcterms:modified xsi:type="dcterms:W3CDTF">2016-10-31T12:37:18Z</dcterms:modified>
</cp:coreProperties>
</file>