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5" r:id="rId3"/>
    <p:sldId id="266" r:id="rId4"/>
    <p:sldId id="257" r:id="rId5"/>
    <p:sldId id="258" r:id="rId6"/>
    <p:sldId id="264" r:id="rId7"/>
    <p:sldId id="259" r:id="rId8"/>
    <p:sldId id="267" r:id="rId9"/>
    <p:sldId id="268" r:id="rId10"/>
    <p:sldId id="260" r:id="rId11"/>
    <p:sldId id="261" r:id="rId12"/>
    <p:sldId id="262" r:id="rId13"/>
    <p:sldId id="269" r:id="rId14"/>
    <p:sldId id="270"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34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9D797A1-FA03-C84E-90F7-BA4ED25EC970}"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288887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D797A1-FA03-C84E-90F7-BA4ED25EC970}"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136808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D797A1-FA03-C84E-90F7-BA4ED25EC970}"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222270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9D797A1-FA03-C84E-90F7-BA4ED25EC970}"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233660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9D797A1-FA03-C84E-90F7-BA4ED25EC970}"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113537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9D797A1-FA03-C84E-90F7-BA4ED25EC970}"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153639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9D797A1-FA03-C84E-90F7-BA4ED25EC970}"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3154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9D797A1-FA03-C84E-90F7-BA4ED25EC970}"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2287928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797A1-FA03-C84E-90F7-BA4ED25EC970}"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324760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D797A1-FA03-C84E-90F7-BA4ED25EC970}"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18112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9D797A1-FA03-C84E-90F7-BA4ED25EC970}"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A7950-5D3D-4A40-A438-E1D8315C7A5A}" type="slidenum">
              <a:rPr lang="en-US" smtClean="0"/>
              <a:t>‹#›</a:t>
            </a:fld>
            <a:endParaRPr lang="en-US"/>
          </a:p>
        </p:txBody>
      </p:sp>
    </p:spTree>
    <p:extLst>
      <p:ext uri="{BB962C8B-B14F-4D97-AF65-F5344CB8AC3E}">
        <p14:creationId xmlns:p14="http://schemas.microsoft.com/office/powerpoint/2010/main" val="4180180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17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2789273"/>
            <a:ext cx="8229600" cy="33556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797A1-FA03-C84E-90F7-BA4ED25EC970}" type="datetimeFigureOut">
              <a:rPr lang="en-US" smtClean="0"/>
              <a:t>10/31/2016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A7950-5D3D-4A40-A438-E1D8315C7A5A}" type="slidenum">
              <a:rPr lang="en-US" smtClean="0"/>
              <a:t>‹#›</a:t>
            </a:fld>
            <a:endParaRPr lang="en-US"/>
          </a:p>
        </p:txBody>
      </p:sp>
      <p:pic>
        <p:nvPicPr>
          <p:cNvPr id="7" name="Picture 6"/>
          <p:cNvPicPr>
            <a:picLocks noChangeAspect="1"/>
          </p:cNvPicPr>
          <p:nvPr userDrawn="1"/>
        </p:nvPicPr>
        <p:blipFill rotWithShape="1">
          <a:blip r:embed="rId13"/>
          <a:srcRect t="7965"/>
          <a:stretch/>
        </p:blipFill>
        <p:spPr>
          <a:xfrm>
            <a:off x="0" y="13652"/>
            <a:ext cx="9257790" cy="1420072"/>
          </a:xfrm>
          <a:prstGeom prst="rect">
            <a:avLst/>
          </a:prstGeom>
        </p:spPr>
      </p:pic>
      <p:pic>
        <p:nvPicPr>
          <p:cNvPr id="8" name="Picture 7"/>
          <p:cNvPicPr>
            <a:picLocks noChangeAspect="1"/>
          </p:cNvPicPr>
          <p:nvPr userDrawn="1"/>
        </p:nvPicPr>
        <p:blipFill rotWithShape="1">
          <a:blip r:embed="rId13"/>
          <a:srcRect r="61330"/>
          <a:stretch/>
        </p:blipFill>
        <p:spPr>
          <a:xfrm>
            <a:off x="195561" y="13652"/>
            <a:ext cx="3300227" cy="1422400"/>
          </a:xfrm>
          <a:prstGeom prst="rect">
            <a:avLst/>
          </a:prstGeom>
        </p:spPr>
      </p:pic>
      <p:pic>
        <p:nvPicPr>
          <p:cNvPr id="9" name="Picture 8"/>
          <p:cNvPicPr>
            <a:picLocks noChangeAspect="1"/>
          </p:cNvPicPr>
          <p:nvPr userDrawn="1"/>
        </p:nvPicPr>
        <p:blipFill rotWithShape="1">
          <a:blip r:embed="rId13"/>
          <a:srcRect l="14100" r="61010" b="63521"/>
          <a:stretch/>
        </p:blipFill>
        <p:spPr>
          <a:xfrm>
            <a:off x="1371600" y="-68275"/>
            <a:ext cx="2124188" cy="518873"/>
          </a:xfrm>
          <a:prstGeom prst="rect">
            <a:avLst/>
          </a:prstGeom>
        </p:spPr>
      </p:pic>
    </p:spTree>
    <p:extLst>
      <p:ext uri="{BB962C8B-B14F-4D97-AF65-F5344CB8AC3E}">
        <p14:creationId xmlns:p14="http://schemas.microsoft.com/office/powerpoint/2010/main" val="3572813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accent1">
              <a:lumMod val="50000"/>
            </a:schemeClr>
          </a:solidFill>
          <a:latin typeface="Avenir Book"/>
          <a:ea typeface="+mj-ea"/>
          <a:cs typeface="Avenir Book"/>
        </a:defRPr>
      </a:lvl1pPr>
    </p:titleStyle>
    <p:bodyStyle>
      <a:lvl1pPr marL="342900" indent="-342900" algn="l" defTabSz="457200" rtl="0" eaLnBrk="1" latinLnBrk="0" hangingPunct="1">
        <a:spcBef>
          <a:spcPct val="20000"/>
        </a:spcBef>
        <a:buFont typeface="Arial"/>
        <a:buChar char="•"/>
        <a:defRPr sz="3200" kern="1200">
          <a:solidFill>
            <a:schemeClr val="accent1">
              <a:lumMod val="75000"/>
            </a:schemeClr>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accent1">
              <a:lumMod val="75000"/>
            </a:schemeClr>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accent1">
              <a:lumMod val="75000"/>
            </a:schemeClr>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accent1">
              <a:lumMod val="75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c.europa.eu/research/openscience/index.cfm?pg=open-science-cloud" TargetMode="External"/><Relationship Id="rId2" Type="http://schemas.openxmlformats.org/officeDocument/2006/relationships/hyperlink" Target="http://www.nature.com/articles/sdata201618"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lumMod val="75000"/>
                  </a:schemeClr>
                </a:solidFill>
                <a:latin typeface="Avenir Book"/>
                <a:cs typeface="Avenir Book"/>
              </a:rPr>
              <a:t>Why Invest in Humanities Research Infrastructure?</a:t>
            </a:r>
          </a:p>
        </p:txBody>
      </p:sp>
      <p:sp>
        <p:nvSpPr>
          <p:cNvPr id="3" name="Subtitle 2"/>
          <p:cNvSpPr>
            <a:spLocks noGrp="1"/>
          </p:cNvSpPr>
          <p:nvPr>
            <p:ph type="subTitle" idx="1"/>
          </p:nvPr>
        </p:nvSpPr>
        <p:spPr/>
        <p:txBody>
          <a:bodyPr>
            <a:normAutofit/>
          </a:bodyPr>
          <a:lstStyle/>
          <a:p>
            <a:r>
              <a:rPr lang="en-US" sz="2400" dirty="0" err="1">
                <a:solidFill>
                  <a:schemeClr val="accent1">
                    <a:lumMod val="75000"/>
                  </a:schemeClr>
                </a:solidFill>
              </a:rPr>
              <a:t>Dr</a:t>
            </a:r>
            <a:r>
              <a:rPr lang="en-US" sz="2400" dirty="0">
                <a:solidFill>
                  <a:schemeClr val="accent1">
                    <a:lumMod val="75000"/>
                  </a:schemeClr>
                </a:solidFill>
              </a:rPr>
              <a:t> Jennifer Edmond</a:t>
            </a:r>
          </a:p>
          <a:p>
            <a:r>
              <a:rPr lang="en-US" sz="2400" dirty="0">
                <a:solidFill>
                  <a:schemeClr val="accent1">
                    <a:lumMod val="75000"/>
                  </a:schemeClr>
                </a:solidFill>
              </a:rPr>
              <a:t>Trinity College Dublin</a:t>
            </a:r>
          </a:p>
          <a:p>
            <a:r>
              <a:rPr lang="en-US" sz="2400" dirty="0">
                <a:solidFill>
                  <a:schemeClr val="accent1">
                    <a:lumMod val="75000"/>
                  </a:schemeClr>
                </a:solidFill>
              </a:rPr>
              <a:t>Co-Head, DARIAH VCC-2</a:t>
            </a:r>
          </a:p>
        </p:txBody>
      </p:sp>
      <p:pic>
        <p:nvPicPr>
          <p:cNvPr id="4" name="Picture 3"/>
          <p:cNvPicPr>
            <a:picLocks noChangeAspect="1"/>
          </p:cNvPicPr>
          <p:nvPr/>
        </p:nvPicPr>
        <p:blipFill rotWithShape="1">
          <a:blip r:embed="rId2"/>
          <a:srcRect t="7965"/>
          <a:stretch/>
        </p:blipFill>
        <p:spPr>
          <a:xfrm>
            <a:off x="0" y="13652"/>
            <a:ext cx="9257790" cy="1420072"/>
          </a:xfrm>
          <a:prstGeom prst="rect">
            <a:avLst/>
          </a:prstGeom>
        </p:spPr>
      </p:pic>
      <p:pic>
        <p:nvPicPr>
          <p:cNvPr id="6" name="Picture 5"/>
          <p:cNvPicPr>
            <a:picLocks noChangeAspect="1"/>
          </p:cNvPicPr>
          <p:nvPr/>
        </p:nvPicPr>
        <p:blipFill rotWithShape="1">
          <a:blip r:embed="rId2"/>
          <a:srcRect r="61330"/>
          <a:stretch/>
        </p:blipFill>
        <p:spPr>
          <a:xfrm>
            <a:off x="195561" y="13652"/>
            <a:ext cx="3300227" cy="1422400"/>
          </a:xfrm>
          <a:prstGeom prst="rect">
            <a:avLst/>
          </a:prstGeom>
        </p:spPr>
      </p:pic>
      <p:pic>
        <p:nvPicPr>
          <p:cNvPr id="7" name="Picture 6"/>
          <p:cNvPicPr>
            <a:picLocks noChangeAspect="1"/>
          </p:cNvPicPr>
          <p:nvPr/>
        </p:nvPicPr>
        <p:blipFill rotWithShape="1">
          <a:blip r:embed="rId2"/>
          <a:srcRect l="14100" r="61010" b="63521"/>
          <a:stretch/>
        </p:blipFill>
        <p:spPr>
          <a:xfrm>
            <a:off x="1371600" y="-68275"/>
            <a:ext cx="2124188" cy="518873"/>
          </a:xfrm>
          <a:prstGeom prst="rect">
            <a:avLst/>
          </a:prstGeom>
        </p:spPr>
      </p:pic>
    </p:spTree>
    <p:extLst>
      <p:ext uri="{BB962C8B-B14F-4D97-AF65-F5344CB8AC3E}">
        <p14:creationId xmlns:p14="http://schemas.microsoft.com/office/powerpoint/2010/main" val="182401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13"/>
            <a:ext cx="8229600" cy="1143000"/>
          </a:xfrm>
        </p:spPr>
        <p:txBody>
          <a:bodyPr>
            <a:normAutofit/>
          </a:bodyPr>
          <a:lstStyle/>
          <a:p>
            <a:r>
              <a:rPr lang="en-US" dirty="0"/>
              <a:t>Sustainability</a:t>
            </a:r>
          </a:p>
        </p:txBody>
      </p:sp>
      <p:sp>
        <p:nvSpPr>
          <p:cNvPr id="3" name="Content Placeholder 2"/>
          <p:cNvSpPr>
            <a:spLocks noGrp="1"/>
          </p:cNvSpPr>
          <p:nvPr>
            <p:ph idx="1"/>
          </p:nvPr>
        </p:nvSpPr>
        <p:spPr>
          <a:xfrm>
            <a:off x="636260" y="2326491"/>
            <a:ext cx="6333024" cy="3355672"/>
          </a:xfrm>
        </p:spPr>
        <p:txBody>
          <a:bodyPr>
            <a:noAutofit/>
          </a:bodyPr>
          <a:lstStyle/>
          <a:p>
            <a:r>
              <a:rPr lang="en-GB" sz="2400" dirty="0"/>
              <a:t>Many digital humanities projects have had</a:t>
            </a:r>
            <a:r>
              <a:rPr lang="en-IE" sz="2400" dirty="0"/>
              <a:t> </a:t>
            </a:r>
            <a:r>
              <a:rPr lang="en-GB" sz="2400" dirty="0"/>
              <a:t>limited value for later scholars.  What went wrong? </a:t>
            </a:r>
          </a:p>
          <a:p>
            <a:pPr lvl="1"/>
            <a:r>
              <a:rPr lang="en-GB" sz="2000" dirty="0"/>
              <a:t>Technical problem.  RIs provide </a:t>
            </a:r>
            <a:r>
              <a:rPr lang="en-GB" sz="2000" dirty="0" err="1"/>
              <a:t>persistant</a:t>
            </a:r>
            <a:r>
              <a:rPr lang="en-GB" sz="2000" dirty="0"/>
              <a:t> identifiers and other aids to </a:t>
            </a:r>
            <a:r>
              <a:rPr lang="en-GB" sz="2000" dirty="0" err="1"/>
              <a:t>discoverabilty</a:t>
            </a:r>
            <a:endParaRPr lang="en-GB" sz="2000" dirty="0"/>
          </a:p>
          <a:p>
            <a:pPr lvl="1"/>
            <a:r>
              <a:rPr lang="en-GB" sz="2000" dirty="0"/>
              <a:t>Social or cultural problem: </a:t>
            </a:r>
            <a:r>
              <a:rPr lang="en-GB" sz="2000" dirty="0" err="1"/>
              <a:t>Ris</a:t>
            </a:r>
            <a:r>
              <a:rPr lang="en-GB" sz="2000" dirty="0"/>
              <a:t> support scholarly authority</a:t>
            </a:r>
            <a:r>
              <a:rPr lang="en-IE" sz="2000" dirty="0"/>
              <a:t> and </a:t>
            </a:r>
            <a:r>
              <a:rPr lang="en-GB" sz="2000" dirty="0"/>
              <a:t>maintain provenance </a:t>
            </a:r>
          </a:p>
          <a:p>
            <a:pPr lvl="1"/>
            <a:r>
              <a:rPr lang="en-GB" sz="2000" dirty="0"/>
              <a:t>Communications problem.  </a:t>
            </a:r>
            <a:r>
              <a:rPr lang="en-GB" sz="2000" dirty="0" err="1"/>
              <a:t>Ris</a:t>
            </a:r>
            <a:r>
              <a:rPr lang="en-GB" sz="2000" dirty="0"/>
              <a:t> </a:t>
            </a:r>
            <a:r>
              <a:rPr lang="en-IE" sz="2000" dirty="0"/>
              <a:t>i</a:t>
            </a:r>
            <a:r>
              <a:rPr lang="en-GB" sz="2000" dirty="0" err="1"/>
              <a:t>ncrease</a:t>
            </a:r>
            <a:r>
              <a:rPr lang="en-GB" sz="2000" dirty="0"/>
              <a:t> visibility and impact of humanities scholarship</a:t>
            </a:r>
            <a:endParaRPr lang="en-IE" sz="2000" dirty="0"/>
          </a:p>
          <a:p>
            <a:r>
              <a:rPr lang="en-GB" sz="2400" dirty="0"/>
              <a:t>Align humanities research with Open Science values </a:t>
            </a:r>
            <a:endParaRPr lang="en-US" sz="2400" dirty="0"/>
          </a:p>
        </p:txBody>
      </p:sp>
      <p:pic>
        <p:nvPicPr>
          <p:cNvPr id="4" name="Picture 3"/>
          <p:cNvPicPr>
            <a:picLocks noChangeAspect="1"/>
          </p:cNvPicPr>
          <p:nvPr/>
        </p:nvPicPr>
        <p:blipFill>
          <a:blip r:embed="rId2"/>
          <a:stretch>
            <a:fillRect/>
          </a:stretch>
        </p:blipFill>
        <p:spPr>
          <a:xfrm>
            <a:off x="7043114" y="2666155"/>
            <a:ext cx="2100886" cy="2503887"/>
          </a:xfrm>
          <a:prstGeom prst="rect">
            <a:avLst/>
          </a:prstGeom>
        </p:spPr>
      </p:pic>
      <p:pic>
        <p:nvPicPr>
          <p:cNvPr id="5" name="Shape 74" descr="logo-sm.png"/>
          <p:cNvPicPr preferRelativeResize="0"/>
          <p:nvPr/>
        </p:nvPicPr>
        <p:blipFill rotWithShape="1">
          <a:blip r:embed="rId3">
            <a:alphaModFix/>
          </a:blip>
          <a:srcRect r="70607"/>
          <a:stretch/>
        </p:blipFill>
        <p:spPr>
          <a:xfrm>
            <a:off x="7524147" y="3580119"/>
            <a:ext cx="1127170" cy="1116824"/>
          </a:xfrm>
          <a:prstGeom prst="rect">
            <a:avLst/>
          </a:prstGeom>
          <a:noFill/>
          <a:ln>
            <a:noFill/>
          </a:ln>
        </p:spPr>
      </p:pic>
      <p:sp>
        <p:nvSpPr>
          <p:cNvPr id="6" name="TextBox 5"/>
          <p:cNvSpPr txBox="1"/>
          <p:nvPr/>
        </p:nvSpPr>
        <p:spPr>
          <a:xfrm>
            <a:off x="7460226" y="5134263"/>
            <a:ext cx="1262635" cy="369332"/>
          </a:xfrm>
          <a:prstGeom prst="rect">
            <a:avLst/>
          </a:prstGeom>
          <a:noFill/>
        </p:spPr>
        <p:txBody>
          <a:bodyPr wrap="none" rtlCol="0">
            <a:spAutoFit/>
          </a:bodyPr>
          <a:lstStyle/>
          <a:p>
            <a:r>
              <a:rPr lang="en-US" sz="1800" dirty="0" err="1"/>
              <a:t>cendari.eu</a:t>
            </a:r>
            <a:endParaRPr lang="en-US" sz="1800" dirty="0"/>
          </a:p>
        </p:txBody>
      </p:sp>
    </p:spTree>
    <p:extLst>
      <p:ext uri="{BB962C8B-B14F-4D97-AF65-F5344CB8AC3E}">
        <p14:creationId xmlns:p14="http://schemas.microsoft.com/office/powerpoint/2010/main" val="196721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13"/>
            <a:ext cx="8229600" cy="1143000"/>
          </a:xfrm>
        </p:spPr>
        <p:txBody>
          <a:bodyPr>
            <a:normAutofit/>
          </a:bodyPr>
          <a:lstStyle/>
          <a:p>
            <a:r>
              <a:rPr lang="en-US" dirty="0"/>
              <a:t>Methodological Innovation</a:t>
            </a:r>
          </a:p>
        </p:txBody>
      </p:sp>
      <p:sp>
        <p:nvSpPr>
          <p:cNvPr id="3" name="Content Placeholder 2"/>
          <p:cNvSpPr>
            <a:spLocks noGrp="1"/>
          </p:cNvSpPr>
          <p:nvPr>
            <p:ph idx="1"/>
          </p:nvPr>
        </p:nvSpPr>
        <p:spPr>
          <a:xfrm>
            <a:off x="4630557" y="2766491"/>
            <a:ext cx="4287796" cy="3355672"/>
          </a:xfrm>
        </p:spPr>
        <p:txBody>
          <a:bodyPr>
            <a:noAutofit/>
          </a:bodyPr>
          <a:lstStyle/>
          <a:p>
            <a:r>
              <a:rPr lang="en-IE" sz="2400" dirty="0"/>
              <a:t>Inspiration, Examples</a:t>
            </a:r>
          </a:p>
          <a:p>
            <a:r>
              <a:rPr lang="en-IE" sz="2400" dirty="0"/>
              <a:t>Information, Advice and Training</a:t>
            </a:r>
          </a:p>
          <a:p>
            <a:r>
              <a:rPr lang="en-IE" sz="2400" dirty="0"/>
              <a:t>Tools, Resources and Platforms</a:t>
            </a:r>
          </a:p>
          <a:p>
            <a:r>
              <a:rPr lang="en-IE" sz="2400" dirty="0"/>
              <a:t>Reassurance, Protection, Policies</a:t>
            </a:r>
          </a:p>
          <a:p>
            <a:endParaRPr lang="en-IE" sz="2400" dirty="0"/>
          </a:p>
          <a:p>
            <a:pPr marL="0" indent="0">
              <a:buNone/>
            </a:pPr>
            <a:endParaRPr lang="en-US" sz="2200" dirty="0"/>
          </a:p>
        </p:txBody>
      </p:sp>
      <p:pic>
        <p:nvPicPr>
          <p:cNvPr id="6" name="Content Placeholder 3" descr="IMG_2138.JPG"/>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rot="5400000">
            <a:off x="603955" y="2922403"/>
            <a:ext cx="4507684" cy="3122703"/>
          </a:xfrm>
          <a:prstGeom prst="rect">
            <a:avLst/>
          </a:prstGeom>
        </p:spPr>
      </p:pic>
    </p:spTree>
    <p:extLst>
      <p:ext uri="{BB962C8B-B14F-4D97-AF65-F5344CB8AC3E}">
        <p14:creationId xmlns:p14="http://schemas.microsoft.com/office/powerpoint/2010/main" val="2986850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13"/>
            <a:ext cx="8229600" cy="1143000"/>
          </a:xfrm>
        </p:spPr>
        <p:txBody>
          <a:bodyPr>
            <a:normAutofit/>
          </a:bodyPr>
          <a:lstStyle/>
          <a:p>
            <a:r>
              <a:rPr lang="en-US" dirty="0"/>
              <a:t>Networks and Collaboration</a:t>
            </a:r>
          </a:p>
        </p:txBody>
      </p:sp>
      <p:pic>
        <p:nvPicPr>
          <p:cNvPr id="5" name="Picture 4"/>
          <p:cNvPicPr>
            <a:picLocks noChangeAspect="1"/>
          </p:cNvPicPr>
          <p:nvPr/>
        </p:nvPicPr>
        <p:blipFill rotWithShape="1">
          <a:blip r:embed="rId2"/>
          <a:srcRect b="4396"/>
          <a:stretch/>
        </p:blipFill>
        <p:spPr>
          <a:xfrm>
            <a:off x="874485" y="2523575"/>
            <a:ext cx="3756072" cy="3266340"/>
          </a:xfrm>
          <a:prstGeom prst="rect">
            <a:avLst/>
          </a:prstGeom>
        </p:spPr>
      </p:pic>
      <p:sp>
        <p:nvSpPr>
          <p:cNvPr id="6" name="Content Placeholder 2"/>
          <p:cNvSpPr txBox="1">
            <a:spLocks/>
          </p:cNvSpPr>
          <p:nvPr/>
        </p:nvSpPr>
        <p:spPr>
          <a:xfrm>
            <a:off x="4261401" y="2267205"/>
            <a:ext cx="4672180" cy="335567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accent1">
                    <a:lumMod val="75000"/>
                  </a:schemeClr>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accent1">
                    <a:lumMod val="75000"/>
                  </a:schemeClr>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accent1">
                    <a:lumMod val="75000"/>
                  </a:schemeClr>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accent1">
                    <a:lumMod val="75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E" sz="2400" dirty="0"/>
              <a:t>Partners</a:t>
            </a:r>
          </a:p>
          <a:p>
            <a:r>
              <a:rPr lang="en-IE" sz="2400" dirty="0"/>
              <a:t>Knowledge</a:t>
            </a:r>
          </a:p>
          <a:p>
            <a:r>
              <a:rPr lang="en-IE" sz="2400" dirty="0"/>
              <a:t>Access to other disciplines</a:t>
            </a:r>
          </a:p>
          <a:p>
            <a:r>
              <a:rPr lang="en-IE" sz="2400" dirty="0"/>
              <a:t>Access to funding</a:t>
            </a:r>
          </a:p>
          <a:p>
            <a:r>
              <a:rPr lang="en-IE" sz="2400" dirty="0"/>
              <a:t>Mechanisms to formalise collaboration</a:t>
            </a:r>
          </a:p>
          <a:p>
            <a:r>
              <a:rPr lang="en-IE" sz="2400" dirty="0"/>
              <a:t>A voice for (all of) the humanities?</a:t>
            </a:r>
          </a:p>
          <a:p>
            <a:pPr lvl="1"/>
            <a:r>
              <a:rPr lang="en-IE" sz="2000" dirty="0"/>
              <a:t>All humanists publish</a:t>
            </a:r>
          </a:p>
          <a:p>
            <a:pPr lvl="1"/>
            <a:r>
              <a:rPr lang="en-IE" sz="2000" dirty="0"/>
              <a:t>All humanists used sources</a:t>
            </a:r>
          </a:p>
          <a:p>
            <a:pPr lvl="1"/>
            <a:endParaRPr lang="en-IE" sz="2000" dirty="0"/>
          </a:p>
          <a:p>
            <a:pPr marL="0" indent="0">
              <a:buFont typeface="Arial"/>
              <a:buNone/>
            </a:pPr>
            <a:endParaRPr lang="en-US" sz="2200" dirty="0"/>
          </a:p>
        </p:txBody>
      </p:sp>
    </p:spTree>
    <p:extLst>
      <p:ext uri="{BB962C8B-B14F-4D97-AF65-F5344CB8AC3E}">
        <p14:creationId xmlns:p14="http://schemas.microsoft.com/office/powerpoint/2010/main" val="149875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 Science as an Infrastructural Concern</a:t>
            </a:r>
          </a:p>
        </p:txBody>
      </p:sp>
      <p:sp>
        <p:nvSpPr>
          <p:cNvPr id="3" name="Content Placeholder 2"/>
          <p:cNvSpPr>
            <a:spLocks noGrp="1"/>
          </p:cNvSpPr>
          <p:nvPr>
            <p:ph idx="1"/>
          </p:nvPr>
        </p:nvSpPr>
        <p:spPr/>
        <p:txBody>
          <a:bodyPr>
            <a:normAutofit fontScale="62500" lnSpcReduction="20000"/>
          </a:bodyPr>
          <a:lstStyle/>
          <a:p>
            <a:r>
              <a:rPr lang="en-GB" dirty="0"/>
              <a:t>To make things more concrete, there are eight policy ambitions that need to be addressed in line with these five broad action lines:</a:t>
            </a:r>
          </a:p>
          <a:p>
            <a:endParaRPr lang="en-IE" dirty="0"/>
          </a:p>
          <a:p>
            <a:r>
              <a:rPr lang="en-GB" dirty="0"/>
              <a:t>1.     </a:t>
            </a:r>
            <a:r>
              <a:rPr lang="en-GB" dirty="0">
                <a:hlinkClick r:id="rId2"/>
              </a:rPr>
              <a:t>FAIR open data</a:t>
            </a:r>
            <a:endParaRPr lang="en-IE" dirty="0"/>
          </a:p>
          <a:p>
            <a:r>
              <a:rPr lang="en-GB" dirty="0"/>
              <a:t>2.     </a:t>
            </a:r>
            <a:r>
              <a:rPr lang="en-GB" dirty="0">
                <a:hlinkClick r:id="rId3"/>
              </a:rPr>
              <a:t>European Open Science Cloud</a:t>
            </a:r>
            <a:endParaRPr lang="en-IE" dirty="0"/>
          </a:p>
          <a:p>
            <a:r>
              <a:rPr lang="en-GB" dirty="0"/>
              <a:t>3.     </a:t>
            </a:r>
            <a:r>
              <a:rPr lang="en-GB" dirty="0" err="1"/>
              <a:t>altmetrics</a:t>
            </a:r>
            <a:endParaRPr lang="en-IE" dirty="0"/>
          </a:p>
          <a:p>
            <a:r>
              <a:rPr lang="en-GB" dirty="0"/>
              <a:t>4.     new business models for scholarly communication</a:t>
            </a:r>
            <a:endParaRPr lang="en-IE" dirty="0"/>
          </a:p>
          <a:p>
            <a:r>
              <a:rPr lang="en-GB" dirty="0"/>
              <a:t>5.     rewards</a:t>
            </a:r>
            <a:endParaRPr lang="en-IE" dirty="0"/>
          </a:p>
          <a:p>
            <a:r>
              <a:rPr lang="en-GB" dirty="0"/>
              <a:t>6.     research integrity</a:t>
            </a:r>
            <a:endParaRPr lang="en-IE" dirty="0"/>
          </a:p>
          <a:p>
            <a:r>
              <a:rPr lang="en-GB" dirty="0"/>
              <a:t>7.     open science skills</a:t>
            </a:r>
            <a:endParaRPr lang="en-IE" dirty="0"/>
          </a:p>
          <a:p>
            <a:r>
              <a:rPr lang="en-GB" dirty="0"/>
              <a:t>8.     Citizen Science</a:t>
            </a:r>
            <a:endParaRPr lang="en-IE" dirty="0"/>
          </a:p>
          <a:p>
            <a:endParaRPr lang="en-US" dirty="0"/>
          </a:p>
        </p:txBody>
      </p:sp>
    </p:spTree>
    <p:extLst>
      <p:ext uri="{BB962C8B-B14F-4D97-AF65-F5344CB8AC3E}">
        <p14:creationId xmlns:p14="http://schemas.microsoft.com/office/powerpoint/2010/main" val="1606504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EOSC</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12182" y="2445085"/>
            <a:ext cx="8834262" cy="3548594"/>
          </a:xfrm>
          <a:prstGeom prst="rect">
            <a:avLst/>
          </a:prstGeom>
        </p:spPr>
      </p:pic>
      <p:sp>
        <p:nvSpPr>
          <p:cNvPr id="5" name="TextBox 4"/>
          <p:cNvSpPr txBox="1"/>
          <p:nvPr/>
        </p:nvSpPr>
        <p:spPr>
          <a:xfrm>
            <a:off x="739565" y="5825196"/>
            <a:ext cx="7785905" cy="646331"/>
          </a:xfrm>
          <a:prstGeom prst="rect">
            <a:avLst/>
          </a:prstGeom>
          <a:noFill/>
        </p:spPr>
        <p:txBody>
          <a:bodyPr wrap="none" rtlCol="0">
            <a:spAutoFit/>
          </a:bodyPr>
          <a:lstStyle/>
          <a:p>
            <a:pPr algn="ctr"/>
            <a:r>
              <a:rPr lang="en-US" b="1" dirty="0">
                <a:solidFill>
                  <a:srgbClr val="C0504D"/>
                </a:solidFill>
              </a:rPr>
              <a:t>But what about OUR data?  What about OUR traditions of knowledge creation?</a:t>
            </a:r>
          </a:p>
          <a:p>
            <a:pPr algn="ctr"/>
            <a:r>
              <a:rPr lang="en-US" b="1" dirty="0">
                <a:solidFill>
                  <a:srgbClr val="C0504D"/>
                </a:solidFill>
              </a:rPr>
              <a:t>DARIAH as a bidirectional informant in a system tuned to STEM </a:t>
            </a:r>
          </a:p>
        </p:txBody>
      </p:sp>
    </p:spTree>
    <p:extLst>
      <p:ext uri="{BB962C8B-B14F-4D97-AF65-F5344CB8AC3E}">
        <p14:creationId xmlns:p14="http://schemas.microsoft.com/office/powerpoint/2010/main" val="1692651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5190"/>
            <a:ext cx="8229600" cy="1143000"/>
          </a:xfrm>
        </p:spPr>
        <p:txBody>
          <a:bodyPr/>
          <a:lstStyle/>
          <a:p>
            <a:r>
              <a:rPr lang="en-US" dirty="0"/>
              <a:t>The benefits?</a:t>
            </a:r>
          </a:p>
        </p:txBody>
      </p:sp>
      <p:sp>
        <p:nvSpPr>
          <p:cNvPr id="3" name="Content Placeholder 2"/>
          <p:cNvSpPr>
            <a:spLocks noGrp="1"/>
          </p:cNvSpPr>
          <p:nvPr>
            <p:ph idx="1"/>
          </p:nvPr>
        </p:nvSpPr>
        <p:spPr>
          <a:xfrm>
            <a:off x="457200" y="2413090"/>
            <a:ext cx="8229600" cy="4321225"/>
          </a:xfrm>
        </p:spPr>
        <p:txBody>
          <a:bodyPr>
            <a:normAutofit fontScale="70000" lnSpcReduction="20000"/>
          </a:bodyPr>
          <a:lstStyle/>
          <a:p>
            <a:pPr marL="0" indent="0">
              <a:buNone/>
            </a:pPr>
            <a:r>
              <a:rPr lang="en-IE" dirty="0"/>
              <a:t>Investing in shared research infrastructures will give access to networks, data and knowledge for your researchers, leading to: </a:t>
            </a:r>
          </a:p>
          <a:p>
            <a:pPr marL="0" indent="0">
              <a:buNone/>
            </a:pPr>
            <a:endParaRPr lang="en-IE" dirty="0"/>
          </a:p>
          <a:p>
            <a:pPr marL="0" indent="0">
              <a:buNone/>
            </a:pPr>
            <a:r>
              <a:rPr lang="en-IE" dirty="0"/>
              <a:t>- greater efficiency and insight in their work</a:t>
            </a:r>
          </a:p>
          <a:p>
            <a:pPr marL="0" indent="0">
              <a:buNone/>
            </a:pPr>
            <a:r>
              <a:rPr lang="en-IE" dirty="0"/>
              <a:t>- enhanced pathways for visibility, reuse and impact for their work – enable humanities research that is integrative, collaborative and applied </a:t>
            </a:r>
          </a:p>
          <a:p>
            <a:pPr marL="0" indent="0">
              <a:buNone/>
            </a:pPr>
            <a:r>
              <a:rPr lang="en-IE" dirty="0"/>
              <a:t>- better alignment with shared standards and policy frameworks, such as Open Science </a:t>
            </a:r>
          </a:p>
          <a:p>
            <a:pPr marL="0" indent="0">
              <a:buNone/>
            </a:pPr>
            <a:r>
              <a:rPr lang="en-IE" dirty="0"/>
              <a:t>- increased opportunities to seek collaborative funding </a:t>
            </a:r>
          </a:p>
          <a:p>
            <a:pPr marL="0" indent="0">
              <a:buNone/>
            </a:pPr>
            <a:r>
              <a:rPr lang="en-IE" dirty="0"/>
              <a:t>- better long-term sustainability of research outputs</a:t>
            </a:r>
          </a:p>
          <a:p>
            <a:pPr marL="0" indent="0">
              <a:buNone/>
            </a:pPr>
            <a:r>
              <a:rPr lang="en-IE" dirty="0"/>
              <a:t>- increased impact for a strategically challenging area in the university</a:t>
            </a:r>
          </a:p>
          <a:p>
            <a:pPr marL="0" indent="0">
              <a:buNone/>
            </a:pPr>
            <a:endParaRPr lang="en-IE" dirty="0"/>
          </a:p>
          <a:p>
            <a:endParaRPr lang="en-US" dirty="0"/>
          </a:p>
        </p:txBody>
      </p:sp>
    </p:spTree>
    <p:extLst>
      <p:ext uri="{BB962C8B-B14F-4D97-AF65-F5344CB8AC3E}">
        <p14:creationId xmlns:p14="http://schemas.microsoft.com/office/powerpoint/2010/main" val="1019763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 Research Infrastructure?</a:t>
            </a:r>
          </a:p>
        </p:txBody>
      </p:sp>
      <p:pic>
        <p:nvPicPr>
          <p:cNvPr id="4" name="Picture 3" descr="https://lh4.googleusercontent.com/Q7dr5gjVva-kLto400xCFrJXMO2t9T7top1RnAZSGC_rV5r_DYTCM21QLp8Zo9ed3966Vu6qvRHQ4UzGJCSasgIq99gq1KlU1VcOLpeAxkyT4eEgm5z0U3hm-HTlOQQ6FjoPMYOvjKA"/>
          <p:cNvPicPr/>
          <p:nvPr/>
        </p:nvPicPr>
        <p:blipFill>
          <a:blip r:embed="rId2">
            <a:extLst>
              <a:ext uri="{28A0092B-C50C-407E-A947-70E740481C1C}">
                <a14:useLocalDpi xmlns:a14="http://schemas.microsoft.com/office/drawing/2010/main" val="0"/>
              </a:ext>
            </a:extLst>
          </a:blip>
          <a:srcRect/>
          <a:stretch>
            <a:fillRect/>
          </a:stretch>
        </p:blipFill>
        <p:spPr bwMode="auto">
          <a:xfrm>
            <a:off x="130483" y="2789273"/>
            <a:ext cx="3652064" cy="3186112"/>
          </a:xfrm>
          <a:prstGeom prst="rect">
            <a:avLst/>
          </a:prstGeom>
          <a:noFill/>
          <a:ln>
            <a:noFill/>
          </a:ln>
        </p:spPr>
      </p:pic>
      <p:sp>
        <p:nvSpPr>
          <p:cNvPr id="6" name="Content Placeholder 2"/>
          <p:cNvSpPr txBox="1">
            <a:spLocks/>
          </p:cNvSpPr>
          <p:nvPr/>
        </p:nvSpPr>
        <p:spPr>
          <a:xfrm>
            <a:off x="3509438" y="2601602"/>
            <a:ext cx="5634562" cy="4468453"/>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accent1">
                    <a:lumMod val="75000"/>
                  </a:schemeClr>
                </a:solidFill>
                <a:latin typeface="Avenir Book"/>
                <a:ea typeface="+mn-ea"/>
                <a:cs typeface="Avenir Book"/>
              </a:defRPr>
            </a:lvl1pPr>
            <a:lvl2pPr marL="742950" indent="-285750" algn="l" defTabSz="457200" rtl="0" eaLnBrk="1" latinLnBrk="0" hangingPunct="1">
              <a:spcBef>
                <a:spcPct val="20000"/>
              </a:spcBef>
              <a:buFont typeface="Arial"/>
              <a:buChar char="–"/>
              <a:defRPr sz="2800" kern="1200">
                <a:solidFill>
                  <a:schemeClr val="accent1">
                    <a:lumMod val="75000"/>
                  </a:schemeClr>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chemeClr val="accent1">
                    <a:lumMod val="75000"/>
                  </a:schemeClr>
                </a:solidFill>
                <a:latin typeface="Avenir Book"/>
                <a:ea typeface="+mn-ea"/>
                <a:cs typeface="Avenir Book"/>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Avenir Book"/>
                <a:ea typeface="+mn-ea"/>
                <a:cs typeface="Avenir Book"/>
              </a:defRPr>
            </a:lvl4pPr>
            <a:lvl5pPr marL="2057400" indent="-228600" algn="l" defTabSz="457200" rtl="0" eaLnBrk="1" latinLnBrk="0" hangingPunct="1">
              <a:spcBef>
                <a:spcPct val="20000"/>
              </a:spcBef>
              <a:buFont typeface="Arial"/>
              <a:buChar char="»"/>
              <a:defRPr sz="2000" kern="1200">
                <a:solidFill>
                  <a:schemeClr val="accent1">
                    <a:lumMod val="75000"/>
                  </a:schemeClr>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t>It seems nobody knows/agrees, definitions tend to have a lot of commas in them</a:t>
            </a:r>
          </a:p>
          <a:p>
            <a:pPr marL="0" indent="0">
              <a:buNone/>
            </a:pPr>
            <a:endParaRPr lang="en-GB" sz="3400" dirty="0"/>
          </a:p>
          <a:p>
            <a:pPr marL="0" indent="0">
              <a:buNone/>
            </a:pPr>
            <a:r>
              <a:rPr lang="en-GB" sz="3400" dirty="0"/>
              <a:t>“This definition of Research Infrastructures, including the associated </a:t>
            </a:r>
            <a:r>
              <a:rPr lang="en-GB" sz="3400" dirty="0">
                <a:solidFill>
                  <a:srgbClr val="C0504D"/>
                </a:solidFill>
              </a:rPr>
              <a:t>human resources</a:t>
            </a:r>
            <a:r>
              <a:rPr lang="en-GB" sz="3400" dirty="0"/>
              <a:t>, covers </a:t>
            </a:r>
            <a:r>
              <a:rPr lang="en-GB" sz="3400" dirty="0">
                <a:solidFill>
                  <a:srgbClr val="C0504D"/>
                </a:solidFill>
              </a:rPr>
              <a:t>major equipment </a:t>
            </a:r>
            <a:r>
              <a:rPr lang="en-GB" sz="3400" dirty="0"/>
              <a:t>or sets of </a:t>
            </a:r>
            <a:r>
              <a:rPr lang="en-GB" sz="3400" dirty="0">
                <a:solidFill>
                  <a:schemeClr val="accent2"/>
                </a:solidFill>
              </a:rPr>
              <a:t>instruments</a:t>
            </a:r>
            <a:r>
              <a:rPr lang="en-GB" sz="3400" dirty="0"/>
              <a:t>, as well as </a:t>
            </a:r>
            <a:r>
              <a:rPr lang="en-GB" sz="3400" dirty="0">
                <a:solidFill>
                  <a:srgbClr val="C0504D"/>
                </a:solidFill>
              </a:rPr>
              <a:t>knowledge‑containing resources </a:t>
            </a:r>
            <a:r>
              <a:rPr lang="en-GB" sz="3400" dirty="0"/>
              <a:t>such as </a:t>
            </a:r>
            <a:r>
              <a:rPr lang="en-GB" sz="3400" dirty="0">
                <a:solidFill>
                  <a:srgbClr val="C0504D"/>
                </a:solidFill>
              </a:rPr>
              <a:t>collections</a:t>
            </a:r>
            <a:r>
              <a:rPr lang="en-GB" sz="3400" dirty="0"/>
              <a:t>, </a:t>
            </a:r>
            <a:r>
              <a:rPr lang="en-GB" sz="3400" dirty="0">
                <a:solidFill>
                  <a:srgbClr val="C0504D"/>
                </a:solidFill>
              </a:rPr>
              <a:t>archives</a:t>
            </a:r>
            <a:r>
              <a:rPr lang="en-GB" sz="3400" dirty="0"/>
              <a:t> and </a:t>
            </a:r>
            <a:r>
              <a:rPr lang="en-GB" sz="3400" dirty="0">
                <a:solidFill>
                  <a:srgbClr val="C0504D"/>
                </a:solidFill>
              </a:rPr>
              <a:t>databases</a:t>
            </a:r>
            <a:r>
              <a:rPr lang="en-GB" sz="3400" dirty="0"/>
              <a:t>. Research Infrastructures may be </a:t>
            </a:r>
            <a:r>
              <a:rPr lang="en-GB" sz="3400" dirty="0">
                <a:solidFill>
                  <a:srgbClr val="C0504D"/>
                </a:solidFill>
              </a:rPr>
              <a:t>“single-sited”, “distributed”, or “virtual.”</a:t>
            </a:r>
            <a:r>
              <a:rPr lang="en-GB" sz="3400" dirty="0"/>
              <a:t>  …  These include technology-based infrastructures such as </a:t>
            </a:r>
            <a:r>
              <a:rPr lang="en-GB" sz="3400" dirty="0">
                <a:solidFill>
                  <a:srgbClr val="C0504D"/>
                </a:solidFill>
              </a:rPr>
              <a:t>grid, computing, software and middleware</a:t>
            </a:r>
            <a:r>
              <a:rPr lang="en-GB" sz="3400" dirty="0"/>
              <a:t>.</a:t>
            </a:r>
            <a:r>
              <a:rPr lang="en-IE" sz="3400" dirty="0"/>
              <a:t>” (ESFRI 2006)</a:t>
            </a:r>
            <a:endParaRPr lang="en-US" sz="3400" dirty="0"/>
          </a:p>
          <a:p>
            <a:endParaRPr lang="en-US" dirty="0"/>
          </a:p>
          <a:p>
            <a:endParaRPr lang="en-US" dirty="0"/>
          </a:p>
        </p:txBody>
      </p:sp>
    </p:spTree>
    <p:extLst>
      <p:ext uri="{BB962C8B-B14F-4D97-AF65-F5344CB8AC3E}">
        <p14:creationId xmlns:p14="http://schemas.microsoft.com/office/powerpoint/2010/main" val="283968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DARIAH?</a:t>
            </a:r>
          </a:p>
        </p:txBody>
      </p:sp>
      <p:sp>
        <p:nvSpPr>
          <p:cNvPr id="3" name="Content Placeholder 2"/>
          <p:cNvSpPr>
            <a:spLocks noGrp="1"/>
          </p:cNvSpPr>
          <p:nvPr>
            <p:ph idx="1"/>
          </p:nvPr>
        </p:nvSpPr>
        <p:spPr>
          <a:xfrm>
            <a:off x="457200" y="2789273"/>
            <a:ext cx="8391502" cy="3355672"/>
          </a:xfrm>
        </p:spPr>
        <p:txBody>
          <a:bodyPr>
            <a:normAutofit fontScale="85000" lnSpcReduction="20000"/>
          </a:bodyPr>
          <a:lstStyle/>
          <a:p>
            <a:r>
              <a:rPr lang="en-US" dirty="0"/>
              <a:t>Legal entity under the European Research Infrastructure Consortium (ERIC) instrument</a:t>
            </a:r>
          </a:p>
          <a:p>
            <a:r>
              <a:rPr lang="en-US" dirty="0"/>
              <a:t>Part of the original 2006 ESFRI Roadmap, now a “Landmark” project nearing the end of its construction phase (2019)</a:t>
            </a:r>
          </a:p>
          <a:p>
            <a:r>
              <a:rPr lang="en-US" dirty="0"/>
              <a:t>17 member countries, with 6 more in negotiation</a:t>
            </a:r>
          </a:p>
          <a:p>
            <a:r>
              <a:rPr lang="en-US" dirty="0"/>
              <a:t>4 main areas of concern: technical platform, shared data, research and educational communities, outreach/policy impact.</a:t>
            </a:r>
          </a:p>
        </p:txBody>
      </p:sp>
    </p:spTree>
    <p:extLst>
      <p:ext uri="{BB962C8B-B14F-4D97-AF65-F5344CB8AC3E}">
        <p14:creationId xmlns:p14="http://schemas.microsoft.com/office/powerpoint/2010/main" val="149674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13"/>
            <a:ext cx="8229600" cy="1143000"/>
          </a:xfrm>
        </p:spPr>
        <p:txBody>
          <a:bodyPr>
            <a:normAutofit fontScale="90000"/>
          </a:bodyPr>
          <a:lstStyle/>
          <a:p>
            <a:r>
              <a:rPr lang="en-US" dirty="0"/>
              <a:t>Humanities RIs are nothing new… </a:t>
            </a:r>
          </a:p>
        </p:txBody>
      </p:sp>
      <p:sp>
        <p:nvSpPr>
          <p:cNvPr id="3" name="Content Placeholder 2"/>
          <p:cNvSpPr>
            <a:spLocks noGrp="1"/>
          </p:cNvSpPr>
          <p:nvPr>
            <p:ph idx="1"/>
          </p:nvPr>
        </p:nvSpPr>
        <p:spPr>
          <a:xfrm>
            <a:off x="792014" y="2434243"/>
            <a:ext cx="4287796" cy="3355672"/>
          </a:xfrm>
        </p:spPr>
        <p:txBody>
          <a:bodyPr>
            <a:noAutofit/>
          </a:bodyPr>
          <a:lstStyle/>
          <a:p>
            <a:pPr marL="0" indent="0">
              <a:buNone/>
            </a:pPr>
            <a:r>
              <a:rPr lang="en-IE" sz="2200" dirty="0"/>
              <a:t>“…as early as the 3rd century B.C., the imperative to collect, organise and conserve the knowledge acquired in the service of the advancement of knowledge gave birth to the first ever ‘Information Centre’ in the form of the Mouseion, a cultural centre, university and library founded in Alexandria under the successors of Alexander the Great”</a:t>
            </a:r>
            <a:endParaRPr lang="en-US" sz="2200" dirty="0"/>
          </a:p>
        </p:txBody>
      </p:sp>
      <p:pic>
        <p:nvPicPr>
          <p:cNvPr id="4" name="Picture 3"/>
          <p:cNvPicPr>
            <a:picLocks noChangeAspect="1"/>
          </p:cNvPicPr>
          <p:nvPr/>
        </p:nvPicPr>
        <p:blipFill>
          <a:blip r:embed="rId2"/>
          <a:stretch>
            <a:fillRect/>
          </a:stretch>
        </p:blipFill>
        <p:spPr>
          <a:xfrm>
            <a:off x="5468617" y="2387099"/>
            <a:ext cx="2743200" cy="4052455"/>
          </a:xfrm>
          <a:prstGeom prst="rect">
            <a:avLst/>
          </a:prstGeom>
        </p:spPr>
      </p:pic>
    </p:spTree>
    <p:extLst>
      <p:ext uri="{BB962C8B-B14F-4D97-AF65-F5344CB8AC3E}">
        <p14:creationId xmlns:p14="http://schemas.microsoft.com/office/powerpoint/2010/main" val="118926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13"/>
            <a:ext cx="8229600" cy="1143000"/>
          </a:xfrm>
        </p:spPr>
        <p:txBody>
          <a:bodyPr>
            <a:normAutofit/>
          </a:bodyPr>
          <a:lstStyle/>
          <a:p>
            <a:r>
              <a:rPr lang="en-US" dirty="0"/>
              <a:t>…but they are doing new things</a:t>
            </a:r>
          </a:p>
        </p:txBody>
      </p:sp>
      <p:sp>
        <p:nvSpPr>
          <p:cNvPr id="3" name="Content Placeholder 2"/>
          <p:cNvSpPr>
            <a:spLocks noGrp="1"/>
          </p:cNvSpPr>
          <p:nvPr>
            <p:ph idx="1"/>
          </p:nvPr>
        </p:nvSpPr>
        <p:spPr>
          <a:xfrm>
            <a:off x="4630557" y="2766491"/>
            <a:ext cx="4287796" cy="3355672"/>
          </a:xfrm>
        </p:spPr>
        <p:txBody>
          <a:bodyPr>
            <a:noAutofit/>
          </a:bodyPr>
          <a:lstStyle/>
          <a:p>
            <a:pPr marL="457200" indent="-457200">
              <a:buFont typeface="+mj-ea"/>
              <a:buAutoNum type="circleNumDbPlain"/>
            </a:pPr>
            <a:r>
              <a:rPr lang="en-IE" sz="2400" dirty="0"/>
              <a:t>Fostering Interoperability</a:t>
            </a:r>
          </a:p>
          <a:p>
            <a:pPr marL="457200" indent="-457200">
              <a:buFont typeface="+mj-ea"/>
              <a:buAutoNum type="circleNumDbPlain"/>
            </a:pPr>
            <a:r>
              <a:rPr lang="en-IE" sz="2400" dirty="0"/>
              <a:t>Building Sustainability</a:t>
            </a:r>
          </a:p>
          <a:p>
            <a:pPr marL="457200" indent="-457200">
              <a:buFont typeface="+mj-ea"/>
              <a:buAutoNum type="circleNumDbPlain"/>
            </a:pPr>
            <a:r>
              <a:rPr lang="en-IE" sz="2400" dirty="0"/>
              <a:t>Supporting Methodological Innovation </a:t>
            </a:r>
          </a:p>
          <a:p>
            <a:pPr marL="457200" indent="-457200">
              <a:buFont typeface="+mj-ea"/>
              <a:buAutoNum type="circleNumDbPlain"/>
            </a:pPr>
            <a:r>
              <a:rPr lang="en-IE" sz="2400" dirty="0"/>
              <a:t>Building Networks and Collaboration</a:t>
            </a:r>
          </a:p>
          <a:p>
            <a:pPr marL="0" indent="0">
              <a:buNone/>
            </a:pPr>
            <a:endParaRPr lang="en-US" sz="2200" dirty="0"/>
          </a:p>
        </p:txBody>
      </p:sp>
      <p:pic>
        <p:nvPicPr>
          <p:cNvPr id="5" name="Picture 4"/>
          <p:cNvPicPr>
            <a:picLocks noChangeAspect="1"/>
          </p:cNvPicPr>
          <p:nvPr/>
        </p:nvPicPr>
        <p:blipFill rotWithShape="1">
          <a:blip r:embed="rId2"/>
          <a:srcRect b="4396"/>
          <a:stretch/>
        </p:blipFill>
        <p:spPr>
          <a:xfrm>
            <a:off x="874485" y="2523575"/>
            <a:ext cx="3756072" cy="3266340"/>
          </a:xfrm>
          <a:prstGeom prst="rect">
            <a:avLst/>
          </a:prstGeom>
        </p:spPr>
      </p:pic>
    </p:spTree>
    <p:extLst>
      <p:ext uri="{BB962C8B-B14F-4D97-AF65-F5344CB8AC3E}">
        <p14:creationId xmlns:p14="http://schemas.microsoft.com/office/powerpoint/2010/main" val="142305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56361"/>
            <a:ext cx="8229600" cy="3355672"/>
          </a:xfrm>
        </p:spPr>
        <p:txBody>
          <a:bodyPr>
            <a:normAutofit fontScale="85000" lnSpcReduction="10000"/>
          </a:bodyPr>
          <a:lstStyle/>
          <a:p>
            <a:pPr marL="0" indent="0">
              <a:buNone/>
            </a:pPr>
            <a:r>
              <a:rPr lang="en-IE" dirty="0">
                <a:solidFill>
                  <a:schemeClr val="accent2"/>
                </a:solidFill>
              </a:rPr>
              <a:t>shared access </a:t>
            </a:r>
            <a:r>
              <a:rPr lang="en-IE" dirty="0"/>
              <a:t>to the resources, expertise and facilities needed to advance knowledge. Not every institution or indeed every country, can </a:t>
            </a:r>
            <a:r>
              <a:rPr lang="en-IE" dirty="0">
                <a:solidFill>
                  <a:srgbClr val="C0504D"/>
                </a:solidFill>
              </a:rPr>
              <a:t>justify investing </a:t>
            </a:r>
            <a:r>
              <a:rPr lang="en-IE" dirty="0"/>
              <a:t>in the specialised knowledge, data, labs and equipment certain disciplines and communities require. By sharing these resources among </a:t>
            </a:r>
            <a:r>
              <a:rPr lang="en-IE" dirty="0">
                <a:solidFill>
                  <a:srgbClr val="C0504D"/>
                </a:solidFill>
              </a:rPr>
              <a:t>many partners</a:t>
            </a:r>
            <a:r>
              <a:rPr lang="en-IE" dirty="0"/>
              <a:t>, a research infrastructure can facilitate access for many researchers.</a:t>
            </a:r>
          </a:p>
          <a:p>
            <a:endParaRPr lang="en-US" dirty="0"/>
          </a:p>
        </p:txBody>
      </p:sp>
      <p:sp>
        <p:nvSpPr>
          <p:cNvPr id="4" name="TextBox 3"/>
          <p:cNvSpPr txBox="1"/>
          <p:nvPr/>
        </p:nvSpPr>
        <p:spPr>
          <a:xfrm>
            <a:off x="561117" y="1772188"/>
            <a:ext cx="6752795" cy="646331"/>
          </a:xfrm>
          <a:prstGeom prst="rect">
            <a:avLst/>
          </a:prstGeom>
          <a:noFill/>
        </p:spPr>
        <p:txBody>
          <a:bodyPr wrap="none" rtlCol="0">
            <a:spAutoFit/>
          </a:bodyPr>
          <a:lstStyle/>
          <a:p>
            <a:r>
              <a:rPr lang="en-US" sz="3600" dirty="0">
                <a:solidFill>
                  <a:schemeClr val="accent1">
                    <a:lumMod val="75000"/>
                  </a:schemeClr>
                </a:solidFill>
              </a:rPr>
              <a:t>Underpinned by values… and value</a:t>
            </a:r>
          </a:p>
        </p:txBody>
      </p:sp>
    </p:spTree>
    <p:extLst>
      <p:ext uri="{BB962C8B-B14F-4D97-AF65-F5344CB8AC3E}">
        <p14:creationId xmlns:p14="http://schemas.microsoft.com/office/powerpoint/2010/main" val="79968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13"/>
            <a:ext cx="8229600" cy="1143000"/>
          </a:xfrm>
        </p:spPr>
        <p:txBody>
          <a:bodyPr>
            <a:normAutofit/>
          </a:bodyPr>
          <a:lstStyle/>
          <a:p>
            <a:r>
              <a:rPr lang="en-US" dirty="0"/>
              <a:t>Interoperability</a:t>
            </a:r>
          </a:p>
        </p:txBody>
      </p:sp>
      <p:sp>
        <p:nvSpPr>
          <p:cNvPr id="3" name="Content Placeholder 2"/>
          <p:cNvSpPr>
            <a:spLocks noGrp="1"/>
          </p:cNvSpPr>
          <p:nvPr>
            <p:ph idx="1"/>
          </p:nvPr>
        </p:nvSpPr>
        <p:spPr>
          <a:xfrm>
            <a:off x="4630557" y="2500667"/>
            <a:ext cx="4287796" cy="3355672"/>
          </a:xfrm>
        </p:spPr>
        <p:txBody>
          <a:bodyPr>
            <a:noAutofit/>
          </a:bodyPr>
          <a:lstStyle/>
          <a:p>
            <a:r>
              <a:rPr lang="en-IE" sz="2400" dirty="0"/>
              <a:t>Silos don’t make for good science: not in terms of knowledge, not in terms of sources</a:t>
            </a:r>
          </a:p>
          <a:p>
            <a:r>
              <a:rPr lang="en-IE" sz="2400" dirty="0"/>
              <a:t>DARIAH promotes</a:t>
            </a:r>
          </a:p>
          <a:p>
            <a:pPr lvl="1"/>
            <a:r>
              <a:rPr lang="en-IE" sz="2000" dirty="0"/>
              <a:t>Standards for sharing</a:t>
            </a:r>
          </a:p>
          <a:p>
            <a:pPr lvl="1"/>
            <a:r>
              <a:rPr lang="en-IE" sz="2000" dirty="0"/>
              <a:t>Policies for sharing (IPR)</a:t>
            </a:r>
          </a:p>
          <a:p>
            <a:pPr lvl="1"/>
            <a:r>
              <a:rPr lang="en-IE" sz="2000" dirty="0"/>
              <a:t>Platforms for sharing</a:t>
            </a:r>
          </a:p>
          <a:p>
            <a:pPr lvl="1"/>
            <a:r>
              <a:rPr lang="en-IE" sz="2000" dirty="0"/>
              <a:t>The value of sharing</a:t>
            </a:r>
          </a:p>
          <a:p>
            <a:r>
              <a:rPr lang="en-IE" sz="2400" dirty="0"/>
              <a:t>But integration is hard</a:t>
            </a:r>
          </a:p>
          <a:p>
            <a:endParaRPr lang="en-IE" sz="2400" dirty="0"/>
          </a:p>
          <a:p>
            <a:pPr marL="0" indent="0">
              <a:buNone/>
            </a:pPr>
            <a:endParaRPr lang="en-US" sz="2200" dirty="0"/>
          </a:p>
        </p:txBody>
      </p:sp>
      <p:pic>
        <p:nvPicPr>
          <p:cNvPr id="5" name="Picture 4"/>
          <p:cNvPicPr>
            <a:picLocks noChangeAspect="1"/>
          </p:cNvPicPr>
          <p:nvPr/>
        </p:nvPicPr>
        <p:blipFill rotWithShape="1">
          <a:blip r:embed="rId2"/>
          <a:srcRect b="4396"/>
          <a:stretch/>
        </p:blipFill>
        <p:spPr>
          <a:xfrm>
            <a:off x="874485" y="2523575"/>
            <a:ext cx="3756072" cy="3266340"/>
          </a:xfrm>
          <a:prstGeom prst="rect">
            <a:avLst/>
          </a:prstGeom>
        </p:spPr>
      </p:pic>
    </p:spTree>
    <p:extLst>
      <p:ext uri="{BB962C8B-B14F-4D97-AF65-F5344CB8AC3E}">
        <p14:creationId xmlns:p14="http://schemas.microsoft.com/office/powerpoint/2010/main" val="3084853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2813"/>
            <a:ext cx="8229600" cy="1143000"/>
          </a:xfrm>
        </p:spPr>
        <p:txBody>
          <a:bodyPr>
            <a:normAutofit/>
          </a:bodyPr>
          <a:lstStyle/>
          <a:p>
            <a:r>
              <a:rPr lang="en-US" dirty="0"/>
              <a:t>Interoperability</a:t>
            </a:r>
          </a:p>
        </p:txBody>
      </p:sp>
      <p:sp>
        <p:nvSpPr>
          <p:cNvPr id="4" name="Content Placeholder 3"/>
          <p:cNvSpPr>
            <a:spLocks noGrp="1"/>
          </p:cNvSpPr>
          <p:nvPr>
            <p:ph idx="1"/>
          </p:nvPr>
        </p:nvSpPr>
        <p:spPr/>
        <p:txBody>
          <a:bodyPr/>
          <a:lstStyle/>
          <a:p>
            <a:endParaRPr lang="en-US"/>
          </a:p>
        </p:txBody>
      </p:sp>
      <p:sp>
        <p:nvSpPr>
          <p:cNvPr id="6" name="Rectangle 5"/>
          <p:cNvSpPr/>
          <p:nvPr/>
        </p:nvSpPr>
        <p:spPr>
          <a:xfrm>
            <a:off x="1144625" y="5813503"/>
            <a:ext cx="7540625" cy="646331"/>
          </a:xfrm>
          <a:prstGeom prst="rect">
            <a:avLst/>
          </a:prstGeom>
        </p:spPr>
        <p:txBody>
          <a:bodyPr wrap="square">
            <a:spAutoFit/>
          </a:bodyPr>
          <a:lstStyle/>
          <a:p>
            <a:endParaRPr lang="en-US" dirty="0"/>
          </a:p>
          <a:p>
            <a:r>
              <a:rPr lang="en-US" dirty="0"/>
              <a:t>From XKCD, Reused under CC-A-NC 2.5, Original at: http://</a:t>
            </a:r>
            <a:r>
              <a:rPr lang="en-US" dirty="0" err="1"/>
              <a:t>xkcd.com</a:t>
            </a:r>
            <a:r>
              <a:rPr lang="en-US" dirty="0"/>
              <a:t>/927/</a:t>
            </a:r>
          </a:p>
        </p:txBody>
      </p:sp>
      <p:pic>
        <p:nvPicPr>
          <p:cNvPr id="7" name="Picture 6"/>
          <p:cNvPicPr>
            <a:picLocks noChangeAspect="1"/>
          </p:cNvPicPr>
          <p:nvPr/>
        </p:nvPicPr>
        <p:blipFill>
          <a:blip r:embed="rId2"/>
          <a:stretch>
            <a:fillRect/>
          </a:stretch>
        </p:blipFill>
        <p:spPr>
          <a:xfrm>
            <a:off x="303250" y="1538068"/>
            <a:ext cx="8588375" cy="4452672"/>
          </a:xfrm>
          <a:prstGeom prst="rect">
            <a:avLst/>
          </a:prstGeom>
        </p:spPr>
      </p:pic>
    </p:spTree>
    <p:extLst>
      <p:ext uri="{BB962C8B-B14F-4D97-AF65-F5344CB8AC3E}">
        <p14:creationId xmlns:p14="http://schemas.microsoft.com/office/powerpoint/2010/main" val="106542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9891" y="1919288"/>
            <a:ext cx="2460625" cy="2905125"/>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24016" y="4999038"/>
            <a:ext cx="2472570" cy="539749"/>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BNF (or other)</a:t>
            </a:r>
          </a:p>
        </p:txBody>
      </p:sp>
      <p:sp>
        <p:nvSpPr>
          <p:cNvPr id="9" name="Rectangle 8"/>
          <p:cNvSpPr/>
          <p:nvPr/>
        </p:nvSpPr>
        <p:spPr>
          <a:xfrm>
            <a:off x="2856447" y="1897063"/>
            <a:ext cx="2435225" cy="2943225"/>
          </a:xfrm>
          <a:prstGeom prst="rect">
            <a:avLst/>
          </a:prstGeom>
          <a:solidFill>
            <a:srgbClr val="FFFFF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872322" y="5024439"/>
            <a:ext cx="2419350" cy="530224"/>
          </a:xfrm>
          <a:prstGeom prst="rect">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Hungarian State Archives (or other)</a:t>
            </a:r>
          </a:p>
        </p:txBody>
      </p:sp>
      <p:sp>
        <p:nvSpPr>
          <p:cNvPr id="11" name="TextBox 10"/>
          <p:cNvSpPr txBox="1"/>
          <p:nvPr/>
        </p:nvSpPr>
        <p:spPr>
          <a:xfrm>
            <a:off x="5432779" y="1548872"/>
            <a:ext cx="3527778" cy="5324535"/>
          </a:xfrm>
          <a:prstGeom prst="rect">
            <a:avLst/>
          </a:prstGeom>
          <a:noFill/>
        </p:spPr>
        <p:txBody>
          <a:bodyPr wrap="square" rtlCol="0">
            <a:spAutoFit/>
          </a:bodyPr>
          <a:lstStyle/>
          <a:p>
            <a:pPr marL="285750" indent="-285750">
              <a:buFontTx/>
              <a:buChar char="-"/>
            </a:pPr>
            <a:r>
              <a:rPr lang="en-US" sz="2000" dirty="0"/>
              <a:t>Levels of cataloguing/conservation</a:t>
            </a:r>
          </a:p>
          <a:p>
            <a:pPr marL="285750" indent="-285750">
              <a:buFontTx/>
              <a:buChar char="-"/>
            </a:pPr>
            <a:r>
              <a:rPr lang="en-US" sz="2000" dirty="0"/>
              <a:t>Levels of </a:t>
            </a:r>
            <a:r>
              <a:rPr lang="en-US" sz="2000" dirty="0" err="1"/>
              <a:t>digitisation</a:t>
            </a:r>
            <a:endParaRPr lang="en-US" sz="2000" dirty="0"/>
          </a:p>
          <a:p>
            <a:pPr marL="285750" indent="-285750">
              <a:buFontTx/>
              <a:buChar char="-"/>
            </a:pPr>
            <a:r>
              <a:rPr lang="en-US" sz="2000" dirty="0"/>
              <a:t>Quality of on-line presence</a:t>
            </a:r>
          </a:p>
          <a:p>
            <a:pPr marL="285750" indent="-285750">
              <a:buFontTx/>
              <a:buChar char="-"/>
            </a:pPr>
            <a:r>
              <a:rPr lang="en-US" sz="2000" dirty="0"/>
              <a:t>Levels of </a:t>
            </a:r>
            <a:r>
              <a:rPr lang="en-US" sz="2000" dirty="0" err="1"/>
              <a:t>standardisation</a:t>
            </a:r>
            <a:endParaRPr lang="en-US" sz="2000" dirty="0"/>
          </a:p>
          <a:p>
            <a:pPr marL="285750" indent="-285750">
              <a:buFontTx/>
              <a:buChar char="-"/>
            </a:pPr>
            <a:r>
              <a:rPr lang="en-US" sz="2000" dirty="0"/>
              <a:t>Levels of </a:t>
            </a:r>
            <a:r>
              <a:rPr lang="en-US" sz="2000" dirty="0" err="1"/>
              <a:t>organisation</a:t>
            </a:r>
            <a:endParaRPr lang="en-US" sz="2000" dirty="0"/>
          </a:p>
          <a:p>
            <a:pPr marL="285750" indent="-285750">
              <a:buFontTx/>
              <a:buChar char="-"/>
            </a:pPr>
            <a:r>
              <a:rPr lang="en-US" sz="2000" dirty="0"/>
              <a:t>Levels of political orientation toward openness</a:t>
            </a:r>
          </a:p>
          <a:p>
            <a:pPr marL="285750" indent="-285750">
              <a:buFontTx/>
              <a:buChar char="-"/>
            </a:pPr>
            <a:r>
              <a:rPr lang="en-US" sz="2000" dirty="0"/>
              <a:t>Levels of tacit versus open knowledge</a:t>
            </a:r>
          </a:p>
          <a:p>
            <a:pPr marL="285750" indent="-285750">
              <a:buFontTx/>
              <a:buChar char="-"/>
            </a:pPr>
            <a:r>
              <a:rPr lang="en-US" sz="2000" dirty="0"/>
              <a:t>Levels of individual versus institutional control over access/discoverability</a:t>
            </a:r>
          </a:p>
          <a:p>
            <a:pPr marL="285750" indent="-285750">
              <a:buFontTx/>
              <a:buChar char="-"/>
            </a:pPr>
            <a:endParaRPr lang="en-US" sz="2000" dirty="0"/>
          </a:p>
          <a:p>
            <a:r>
              <a:rPr lang="en-US" sz="2000" b="1" dirty="0"/>
              <a:t>Does this mean one collection is less relevant/important than the other?</a:t>
            </a:r>
          </a:p>
        </p:txBody>
      </p:sp>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05672" y="1935163"/>
            <a:ext cx="2155031" cy="2873375"/>
          </a:xfrm>
          <a:prstGeom prst="rect">
            <a:avLst/>
          </a:prstGeom>
        </p:spPr>
      </p:pic>
      <p:pic>
        <p:nvPicPr>
          <p:cNvPr id="13" name="Picture 12"/>
          <p:cNvPicPr>
            <a:picLocks noChangeAspect="1"/>
          </p:cNvPicPr>
          <p:nvPr/>
        </p:nvPicPr>
        <p:blipFill>
          <a:blip r:embed="rId3"/>
          <a:stretch>
            <a:fillRect/>
          </a:stretch>
        </p:blipFill>
        <p:spPr>
          <a:xfrm>
            <a:off x="316090" y="1947863"/>
            <a:ext cx="2282059" cy="1225550"/>
          </a:xfrm>
          <a:prstGeom prst="rect">
            <a:avLst/>
          </a:prstGeom>
        </p:spPr>
      </p:pic>
      <p:pic>
        <p:nvPicPr>
          <p:cNvPr id="14" name="Picture 13"/>
          <p:cNvPicPr>
            <a:picLocks noChangeAspect="1"/>
          </p:cNvPicPr>
          <p:nvPr/>
        </p:nvPicPr>
        <p:blipFill>
          <a:blip r:embed="rId4"/>
          <a:stretch>
            <a:fillRect/>
          </a:stretch>
        </p:blipFill>
        <p:spPr>
          <a:xfrm>
            <a:off x="398640" y="3208337"/>
            <a:ext cx="1984375" cy="1344965"/>
          </a:xfrm>
          <a:prstGeom prst="rect">
            <a:avLst/>
          </a:prstGeom>
        </p:spPr>
      </p:pic>
    </p:spTree>
    <p:extLst>
      <p:ext uri="{BB962C8B-B14F-4D97-AF65-F5344CB8AC3E}">
        <p14:creationId xmlns:p14="http://schemas.microsoft.com/office/powerpoint/2010/main" val="3993575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4025</TotalTime>
  <Words>711</Words>
  <Application>Microsoft Office PowerPoint</Application>
  <PresentationFormat>On-screen Show (4:3)</PresentationFormat>
  <Paragraphs>89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Avenir Book</vt:lpstr>
      <vt:lpstr>Calibri</vt:lpstr>
      <vt:lpstr>Office Theme</vt:lpstr>
      <vt:lpstr>Why Invest in Humanities Research Infrastructure?</vt:lpstr>
      <vt:lpstr>What is a Research Infrastructure?</vt:lpstr>
      <vt:lpstr>What is DARIAH?</vt:lpstr>
      <vt:lpstr>Humanities RIs are nothing new… </vt:lpstr>
      <vt:lpstr>…but they are doing new things</vt:lpstr>
      <vt:lpstr>PowerPoint Presentation</vt:lpstr>
      <vt:lpstr>Interoperability</vt:lpstr>
      <vt:lpstr>Interoperability</vt:lpstr>
      <vt:lpstr>PowerPoint Presentation</vt:lpstr>
      <vt:lpstr>Sustainability</vt:lpstr>
      <vt:lpstr>Methodological Innovation</vt:lpstr>
      <vt:lpstr>Networks and Collaboration</vt:lpstr>
      <vt:lpstr>Open Science as an Infrastructural Concern</vt:lpstr>
      <vt:lpstr>EOSC</vt:lpstr>
      <vt:lpstr>The benefits?</vt:lpstr>
    </vt:vector>
  </TitlesOfParts>
  <Company>Trinity College Dublin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Invest in Humanities Research Infrastructure</dc:title>
  <dc:creator>Jennifer Edmond</dc:creator>
  <cp:lastModifiedBy>Inge Knudsen</cp:lastModifiedBy>
  <cp:revision>10</cp:revision>
  <dcterms:created xsi:type="dcterms:W3CDTF">2016-10-18T13:38:48Z</dcterms:created>
  <dcterms:modified xsi:type="dcterms:W3CDTF">2016-10-31T12:34:47Z</dcterms:modified>
</cp:coreProperties>
</file>