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9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5" r:id="rId15"/>
    <p:sldId id="277" r:id="rId16"/>
    <p:sldId id="273" r:id="rId17"/>
    <p:sldId id="278" r:id="rId18"/>
    <p:sldId id="271" r:id="rId19"/>
    <p:sldId id="272" r:id="rId20"/>
    <p:sldId id="266" r:id="rId21"/>
    <p:sldId id="267" r:id="rId22"/>
    <p:sldId id="269" r:id="rId23"/>
  </p:sldIdLst>
  <p:sldSz cx="12192000" cy="6858000"/>
  <p:notesSz cx="6858000" cy="9144000"/>
  <p:embeddedFontLst>
    <p:embeddedFont>
      <p:font typeface="Book Antiqua" panose="02040602050305030304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1" roundtripDataSignature="AMtx7mgkR1GOH0+50zxUcCFcbxIbTXZf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3C407C-B062-4302-97AF-E1A90768031E}">
  <a:tblStyle styleId="{593C407C-B062-4302-97AF-E1A90768031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CFC"/>
          </a:solidFill>
        </a:fill>
      </a:tcStyle>
    </a:wholeTbl>
    <a:band1H>
      <a:tcTxStyle/>
      <a:tcStyle>
        <a:tcBdr/>
        <a:fill>
          <a:solidFill>
            <a:srgbClr val="FCFAF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FAF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BCCE069-920F-4091-8BDC-A406B35F168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nuelle Gardan" userId="a4f38b90-0b51-4546-a856-f6b2aa354db1" providerId="ADAL" clId="{056ADA1A-BDF6-4339-B2F2-CCC0A7D0DFA5}"/>
    <pc:docChg chg="undo redo custSel addSld delSld modSld sldOrd">
      <pc:chgData name="Emmanuelle Gardan" userId="a4f38b90-0b51-4546-a856-f6b2aa354db1" providerId="ADAL" clId="{056ADA1A-BDF6-4339-B2F2-CCC0A7D0DFA5}" dt="2025-12-10T15:42:38.286" v="1448" actId="20577"/>
      <pc:docMkLst>
        <pc:docMk/>
      </pc:docMkLst>
      <pc:sldChg chg="modSp mod">
        <pc:chgData name="Emmanuelle Gardan" userId="a4f38b90-0b51-4546-a856-f6b2aa354db1" providerId="ADAL" clId="{056ADA1A-BDF6-4339-B2F2-CCC0A7D0DFA5}" dt="2025-12-10T15:37:21.577" v="1402" actId="20577"/>
        <pc:sldMkLst>
          <pc:docMk/>
          <pc:sldMk cId="0" sldId="256"/>
        </pc:sldMkLst>
        <pc:spChg chg="mod">
          <ac:chgData name="Emmanuelle Gardan" userId="a4f38b90-0b51-4546-a856-f6b2aa354db1" providerId="ADAL" clId="{056ADA1A-BDF6-4339-B2F2-CCC0A7D0DFA5}" dt="2025-12-10T15:37:21.577" v="1402" actId="20577"/>
          <ac:spMkLst>
            <pc:docMk/>
            <pc:sldMk cId="0" sldId="256"/>
            <ac:spMk id="80" creationId="{00000000-0000-0000-0000-000000000000}"/>
          </ac:spMkLst>
        </pc:spChg>
      </pc:sldChg>
      <pc:sldChg chg="modSp mod">
        <pc:chgData name="Emmanuelle Gardan" userId="a4f38b90-0b51-4546-a856-f6b2aa354db1" providerId="ADAL" clId="{056ADA1A-BDF6-4339-B2F2-CCC0A7D0DFA5}" dt="2025-11-26T07:38:30.181" v="1086" actId="1076"/>
        <pc:sldMkLst>
          <pc:docMk/>
          <pc:sldMk cId="0" sldId="262"/>
        </pc:sldMkLst>
        <pc:picChg chg="mod">
          <ac:chgData name="Emmanuelle Gardan" userId="a4f38b90-0b51-4546-a856-f6b2aa354db1" providerId="ADAL" clId="{056ADA1A-BDF6-4339-B2F2-CCC0A7D0DFA5}" dt="2025-11-26T07:38:30.181" v="1086" actId="1076"/>
          <ac:picMkLst>
            <pc:docMk/>
            <pc:sldMk cId="0" sldId="262"/>
            <ac:picMk id="141" creationId="{00000000-0000-0000-0000-000000000000}"/>
          </ac:picMkLst>
        </pc:picChg>
      </pc:sldChg>
      <pc:sldChg chg="modSp mod">
        <pc:chgData name="Emmanuelle Gardan" userId="a4f38b90-0b51-4546-a856-f6b2aa354db1" providerId="ADAL" clId="{056ADA1A-BDF6-4339-B2F2-CCC0A7D0DFA5}" dt="2025-12-10T15:37:28.084" v="1406" actId="20577"/>
        <pc:sldMkLst>
          <pc:docMk/>
          <pc:sldMk cId="0" sldId="263"/>
        </pc:sldMkLst>
        <pc:spChg chg="mod">
          <ac:chgData name="Emmanuelle Gardan" userId="a4f38b90-0b51-4546-a856-f6b2aa354db1" providerId="ADAL" clId="{056ADA1A-BDF6-4339-B2F2-CCC0A7D0DFA5}" dt="2025-12-10T15:37:28.084" v="1406" actId="20577"/>
          <ac:spMkLst>
            <pc:docMk/>
            <pc:sldMk cId="0" sldId="263"/>
            <ac:spMk id="152" creationId="{00000000-0000-0000-0000-000000000000}"/>
          </ac:spMkLst>
        </pc:spChg>
      </pc:sldChg>
      <pc:sldChg chg="modSp mod">
        <pc:chgData name="Emmanuelle Gardan" userId="a4f38b90-0b51-4546-a856-f6b2aa354db1" providerId="ADAL" clId="{056ADA1A-BDF6-4339-B2F2-CCC0A7D0DFA5}" dt="2025-11-26T07:40:12.098" v="1142" actId="20577"/>
        <pc:sldMkLst>
          <pc:docMk/>
          <pc:sldMk cId="0" sldId="264"/>
        </pc:sldMkLst>
        <pc:spChg chg="mod">
          <ac:chgData name="Emmanuelle Gardan" userId="a4f38b90-0b51-4546-a856-f6b2aa354db1" providerId="ADAL" clId="{056ADA1A-BDF6-4339-B2F2-CCC0A7D0DFA5}" dt="2025-11-26T07:40:12.098" v="1142" actId="20577"/>
          <ac:spMkLst>
            <pc:docMk/>
            <pc:sldMk cId="0" sldId="264"/>
            <ac:spMk id="157" creationId="{00000000-0000-0000-0000-000000000000}"/>
          </ac:spMkLst>
        </pc:spChg>
        <pc:spChg chg="mod">
          <ac:chgData name="Emmanuelle Gardan" userId="a4f38b90-0b51-4546-a856-f6b2aa354db1" providerId="ADAL" clId="{056ADA1A-BDF6-4339-B2F2-CCC0A7D0DFA5}" dt="2025-11-26T07:39:07.919" v="1095" actId="20577"/>
          <ac:spMkLst>
            <pc:docMk/>
            <pc:sldMk cId="0" sldId="264"/>
            <ac:spMk id="158" creationId="{00000000-0000-0000-0000-000000000000}"/>
          </ac:spMkLst>
        </pc:spChg>
      </pc:sldChg>
      <pc:sldChg chg="modSp mod">
        <pc:chgData name="Emmanuelle Gardan" userId="a4f38b90-0b51-4546-a856-f6b2aa354db1" providerId="ADAL" clId="{056ADA1A-BDF6-4339-B2F2-CCC0A7D0DFA5}" dt="2025-11-26T07:37:49.244" v="1085" actId="20577"/>
        <pc:sldMkLst>
          <pc:docMk/>
          <pc:sldMk cId="825921213" sldId="271"/>
        </pc:sldMkLst>
        <pc:spChg chg="mod">
          <ac:chgData name="Emmanuelle Gardan" userId="a4f38b90-0b51-4546-a856-f6b2aa354db1" providerId="ADAL" clId="{056ADA1A-BDF6-4339-B2F2-CCC0A7D0DFA5}" dt="2025-11-26T07:37:49.244" v="1085" actId="20577"/>
          <ac:spMkLst>
            <pc:docMk/>
            <pc:sldMk cId="825921213" sldId="271"/>
            <ac:spMk id="164" creationId="{00000000-0000-0000-0000-000000000000}"/>
          </ac:spMkLst>
        </pc:spChg>
      </pc:sldChg>
      <pc:sldChg chg="modSp mod">
        <pc:chgData name="Emmanuelle Gardan" userId="a4f38b90-0b51-4546-a856-f6b2aa354db1" providerId="ADAL" clId="{056ADA1A-BDF6-4339-B2F2-CCC0A7D0DFA5}" dt="2025-11-26T07:36:18.158" v="1008" actId="948"/>
        <pc:sldMkLst>
          <pc:docMk/>
          <pc:sldMk cId="1070620805" sldId="272"/>
        </pc:sldMkLst>
        <pc:spChg chg="mod">
          <ac:chgData name="Emmanuelle Gardan" userId="a4f38b90-0b51-4546-a856-f6b2aa354db1" providerId="ADAL" clId="{056ADA1A-BDF6-4339-B2F2-CCC0A7D0DFA5}" dt="2025-11-26T07:36:18.158" v="1008" actId="948"/>
          <ac:spMkLst>
            <pc:docMk/>
            <pc:sldMk cId="1070620805" sldId="272"/>
            <ac:spMk id="164" creationId="{00000000-0000-0000-0000-000000000000}"/>
          </ac:spMkLst>
        </pc:spChg>
      </pc:sldChg>
      <pc:sldChg chg="delSp modSp mod">
        <pc:chgData name="Emmanuelle Gardan" userId="a4f38b90-0b51-4546-a856-f6b2aa354db1" providerId="ADAL" clId="{056ADA1A-BDF6-4339-B2F2-CCC0A7D0DFA5}" dt="2025-12-10T15:42:38.286" v="1448" actId="20577"/>
        <pc:sldMkLst>
          <pc:docMk/>
          <pc:sldMk cId="3509865672" sldId="273"/>
        </pc:sldMkLst>
        <pc:spChg chg="mod">
          <ac:chgData name="Emmanuelle Gardan" userId="a4f38b90-0b51-4546-a856-f6b2aa354db1" providerId="ADAL" clId="{056ADA1A-BDF6-4339-B2F2-CCC0A7D0DFA5}" dt="2025-12-10T15:42:38.286" v="1448" actId="20577"/>
          <ac:spMkLst>
            <pc:docMk/>
            <pc:sldMk cId="3509865672" sldId="273"/>
            <ac:spMk id="164" creationId="{00000000-0000-0000-0000-000000000000}"/>
          </ac:spMkLst>
        </pc:spChg>
        <pc:spChg chg="mod">
          <ac:chgData name="Emmanuelle Gardan" userId="a4f38b90-0b51-4546-a856-f6b2aa354db1" providerId="ADAL" clId="{056ADA1A-BDF6-4339-B2F2-CCC0A7D0DFA5}" dt="2025-11-26T07:43:31.857" v="1370" actId="20577"/>
          <ac:spMkLst>
            <pc:docMk/>
            <pc:sldMk cId="3509865672" sldId="273"/>
            <ac:spMk id="165" creationId="{00000000-0000-0000-0000-000000000000}"/>
          </ac:spMkLst>
        </pc:spChg>
        <pc:picChg chg="del">
          <ac:chgData name="Emmanuelle Gardan" userId="a4f38b90-0b51-4546-a856-f6b2aa354db1" providerId="ADAL" clId="{056ADA1A-BDF6-4339-B2F2-CCC0A7D0DFA5}" dt="2025-12-10T15:39:27.819" v="1423" actId="478"/>
          <ac:picMkLst>
            <pc:docMk/>
            <pc:sldMk cId="3509865672" sldId="273"/>
            <ac:picMk id="5" creationId="{BBB52B4B-E328-9B4F-99C5-BC144015D35E}"/>
          </ac:picMkLst>
        </pc:picChg>
      </pc:sldChg>
      <pc:sldChg chg="modSp mod">
        <pc:chgData name="Emmanuelle Gardan" userId="a4f38b90-0b51-4546-a856-f6b2aa354db1" providerId="ADAL" clId="{056ADA1A-BDF6-4339-B2F2-CCC0A7D0DFA5}" dt="2025-11-26T07:42:06.118" v="1302" actId="113"/>
        <pc:sldMkLst>
          <pc:docMk/>
          <pc:sldMk cId="1529582426" sldId="275"/>
        </pc:sldMkLst>
        <pc:spChg chg="mod">
          <ac:chgData name="Emmanuelle Gardan" userId="a4f38b90-0b51-4546-a856-f6b2aa354db1" providerId="ADAL" clId="{056ADA1A-BDF6-4339-B2F2-CCC0A7D0DFA5}" dt="2025-11-26T07:42:06.118" v="1302" actId="113"/>
          <ac:spMkLst>
            <pc:docMk/>
            <pc:sldMk cId="1529582426" sldId="275"/>
            <ac:spMk id="157" creationId="{00000000-0000-0000-0000-000000000000}"/>
          </ac:spMkLst>
        </pc:spChg>
        <pc:spChg chg="mod">
          <ac:chgData name="Emmanuelle Gardan" userId="a4f38b90-0b51-4546-a856-f6b2aa354db1" providerId="ADAL" clId="{056ADA1A-BDF6-4339-B2F2-CCC0A7D0DFA5}" dt="2025-11-26T07:40:17.821" v="1146" actId="20577"/>
          <ac:spMkLst>
            <pc:docMk/>
            <pc:sldMk cId="1529582426" sldId="275"/>
            <ac:spMk id="158" creationId="{00000000-0000-0000-0000-000000000000}"/>
          </ac:spMkLst>
        </pc:spChg>
      </pc:sldChg>
      <pc:sldChg chg="modSp mod">
        <pc:chgData name="Emmanuelle Gardan" userId="a4f38b90-0b51-4546-a856-f6b2aa354db1" providerId="ADAL" clId="{056ADA1A-BDF6-4339-B2F2-CCC0A7D0DFA5}" dt="2025-11-26T07:43:25.755" v="1364" actId="5793"/>
        <pc:sldMkLst>
          <pc:docMk/>
          <pc:sldMk cId="1136369325" sldId="277"/>
        </pc:sldMkLst>
        <pc:spChg chg="mod">
          <ac:chgData name="Emmanuelle Gardan" userId="a4f38b90-0b51-4546-a856-f6b2aa354db1" providerId="ADAL" clId="{056ADA1A-BDF6-4339-B2F2-CCC0A7D0DFA5}" dt="2025-11-26T07:43:25.755" v="1364" actId="5793"/>
          <ac:spMkLst>
            <pc:docMk/>
            <pc:sldMk cId="1136369325" sldId="277"/>
            <ac:spMk id="157" creationId="{00000000-0000-0000-0000-000000000000}"/>
          </ac:spMkLst>
        </pc:spChg>
        <pc:spChg chg="mod">
          <ac:chgData name="Emmanuelle Gardan" userId="a4f38b90-0b51-4546-a856-f6b2aa354db1" providerId="ADAL" clId="{056ADA1A-BDF6-4339-B2F2-CCC0A7D0DFA5}" dt="2025-11-26T07:42:11.861" v="1306" actId="20577"/>
          <ac:spMkLst>
            <pc:docMk/>
            <pc:sldMk cId="1136369325" sldId="277"/>
            <ac:spMk id="158" creationId="{00000000-0000-0000-0000-000000000000}"/>
          </ac:spMkLst>
        </pc:spChg>
      </pc:sldChg>
      <pc:sldChg chg="modSp mod">
        <pc:chgData name="Emmanuelle Gardan" userId="a4f38b90-0b51-4546-a856-f6b2aa354db1" providerId="ADAL" clId="{056ADA1A-BDF6-4339-B2F2-CCC0A7D0DFA5}" dt="2025-12-10T15:38:08.102" v="1407" actId="21"/>
        <pc:sldMkLst>
          <pc:docMk/>
          <pc:sldMk cId="1608169628" sldId="278"/>
        </pc:sldMkLst>
        <pc:spChg chg="mod">
          <ac:chgData name="Emmanuelle Gardan" userId="a4f38b90-0b51-4546-a856-f6b2aa354db1" providerId="ADAL" clId="{056ADA1A-BDF6-4339-B2F2-CCC0A7D0DFA5}" dt="2025-12-10T15:38:08.102" v="1407" actId="21"/>
          <ac:spMkLst>
            <pc:docMk/>
            <pc:sldMk cId="1608169628" sldId="278"/>
            <ac:spMk id="164" creationId="{8642D589-9957-115A-7A0C-0182D385A46A}"/>
          </ac:spMkLst>
        </pc:spChg>
      </pc:sldChg>
    </pc:docChg>
  </pc:docChgLst>
  <pc:docChgLst>
    <pc:chgData name="Catarina Moleiro" userId="4efade56-090d-48b1-bba5-08c7ef731a5b" providerId="ADAL" clId="{91057CAC-02EB-479F-AC93-10EB0A9D7B3A}"/>
    <pc:docChg chg="undo redo custSel addSld delSld modSld">
      <pc:chgData name="Catarina Moleiro" userId="4efade56-090d-48b1-bba5-08c7ef731a5b" providerId="ADAL" clId="{91057CAC-02EB-479F-AC93-10EB0A9D7B3A}" dt="2025-12-10T15:15:18.664" v="83" actId="164"/>
      <pc:docMkLst>
        <pc:docMk/>
      </pc:docMkLst>
      <pc:sldChg chg="addSp delSp modSp mod">
        <pc:chgData name="Catarina Moleiro" userId="4efade56-090d-48b1-bba5-08c7ef731a5b" providerId="ADAL" clId="{91057CAC-02EB-479F-AC93-10EB0A9D7B3A}" dt="2025-12-10T15:15:18.664" v="83" actId="164"/>
        <pc:sldMkLst>
          <pc:docMk/>
          <pc:sldMk cId="0" sldId="258"/>
        </pc:sldMkLst>
        <pc:spChg chg="add mod">
          <ac:chgData name="Catarina Moleiro" userId="4efade56-090d-48b1-bba5-08c7ef731a5b" providerId="ADAL" clId="{91057CAC-02EB-479F-AC93-10EB0A9D7B3A}" dt="2025-12-10T15:15:18.664" v="83" actId="164"/>
          <ac:spMkLst>
            <pc:docMk/>
            <pc:sldMk cId="0" sldId="258"/>
            <ac:spMk id="14" creationId="{5C215368-24EF-2CCB-EF8C-5A108E531CAE}"/>
          </ac:spMkLst>
        </pc:spChg>
        <pc:spChg chg="add mod">
          <ac:chgData name="Catarina Moleiro" userId="4efade56-090d-48b1-bba5-08c7ef731a5b" providerId="ADAL" clId="{91057CAC-02EB-479F-AC93-10EB0A9D7B3A}" dt="2025-12-10T15:15:18.664" v="83" actId="164"/>
          <ac:spMkLst>
            <pc:docMk/>
            <pc:sldMk cId="0" sldId="258"/>
            <ac:spMk id="15" creationId="{FC870459-4F61-FF2F-57FA-E4627E29981F}"/>
          </ac:spMkLst>
        </pc:spChg>
        <pc:spChg chg="add mod">
          <ac:chgData name="Catarina Moleiro" userId="4efade56-090d-48b1-bba5-08c7ef731a5b" providerId="ADAL" clId="{91057CAC-02EB-479F-AC93-10EB0A9D7B3A}" dt="2025-12-10T15:15:18.664" v="83" actId="164"/>
          <ac:spMkLst>
            <pc:docMk/>
            <pc:sldMk cId="0" sldId="258"/>
            <ac:spMk id="16" creationId="{17621B34-B0AD-CBB8-AD5E-75A7403C95E2}"/>
          </ac:spMkLst>
        </pc:spChg>
        <pc:spChg chg="add mod">
          <ac:chgData name="Catarina Moleiro" userId="4efade56-090d-48b1-bba5-08c7ef731a5b" providerId="ADAL" clId="{91057CAC-02EB-479F-AC93-10EB0A9D7B3A}" dt="2025-12-10T15:15:18.664" v="83" actId="164"/>
          <ac:spMkLst>
            <pc:docMk/>
            <pc:sldMk cId="0" sldId="258"/>
            <ac:spMk id="17" creationId="{17C741AC-C0CF-BF2C-86CE-2B02438390E9}"/>
          </ac:spMkLst>
        </pc:spChg>
        <pc:spChg chg="add mod">
          <ac:chgData name="Catarina Moleiro" userId="4efade56-090d-48b1-bba5-08c7ef731a5b" providerId="ADAL" clId="{91057CAC-02EB-479F-AC93-10EB0A9D7B3A}" dt="2025-12-10T15:15:18.664" v="83" actId="164"/>
          <ac:spMkLst>
            <pc:docMk/>
            <pc:sldMk cId="0" sldId="258"/>
            <ac:spMk id="18" creationId="{6EFA8CDE-AEBB-9359-D378-9A5508D9AEBD}"/>
          </ac:spMkLst>
        </pc:spChg>
        <pc:grpChg chg="add mod">
          <ac:chgData name="Catarina Moleiro" userId="4efade56-090d-48b1-bba5-08c7ef731a5b" providerId="ADAL" clId="{91057CAC-02EB-479F-AC93-10EB0A9D7B3A}" dt="2025-12-10T15:15:18.664" v="83" actId="164"/>
          <ac:grpSpMkLst>
            <pc:docMk/>
            <pc:sldMk cId="0" sldId="258"/>
            <ac:grpSpMk id="19" creationId="{0B4ED750-AAFF-D8CC-E27C-54D24F5A7465}"/>
          </ac:grpSpMkLst>
        </pc:grpChg>
        <pc:picChg chg="add mod">
          <ac:chgData name="Catarina Moleiro" userId="4efade56-090d-48b1-bba5-08c7ef731a5b" providerId="ADAL" clId="{91057CAC-02EB-479F-AC93-10EB0A9D7B3A}" dt="2025-12-10T15:15:18.664" v="83" actId="164"/>
          <ac:picMkLst>
            <pc:docMk/>
            <pc:sldMk cId="0" sldId="258"/>
            <ac:picMk id="3" creationId="{7314FDCF-91B8-697A-A800-8F30390AA703}"/>
          </ac:picMkLst>
        </pc:picChg>
        <pc:picChg chg="add del mod">
          <ac:chgData name="Catarina Moleiro" userId="4efade56-090d-48b1-bba5-08c7ef731a5b" providerId="ADAL" clId="{91057CAC-02EB-479F-AC93-10EB0A9D7B3A}" dt="2025-12-10T14:59:09.300" v="9" actId="478"/>
          <ac:picMkLst>
            <pc:docMk/>
            <pc:sldMk cId="0" sldId="258"/>
            <ac:picMk id="5" creationId="{4D59B8A5-A1EA-AFE0-19E4-06A5D1A56BE7}"/>
          </ac:picMkLst>
        </pc:picChg>
        <pc:picChg chg="add del mod">
          <ac:chgData name="Catarina Moleiro" userId="4efade56-090d-48b1-bba5-08c7ef731a5b" providerId="ADAL" clId="{91057CAC-02EB-479F-AC93-10EB0A9D7B3A}" dt="2025-12-10T15:02:40.695" v="26" actId="478"/>
          <ac:picMkLst>
            <pc:docMk/>
            <pc:sldMk cId="0" sldId="258"/>
            <ac:picMk id="7" creationId="{54D99E1A-E5E2-88C9-7BB4-9FBD6E8FC727}"/>
          </ac:picMkLst>
        </pc:picChg>
        <pc:picChg chg="mod">
          <ac:chgData name="Catarina Moleiro" userId="4efade56-090d-48b1-bba5-08c7ef731a5b" providerId="ADAL" clId="{91057CAC-02EB-479F-AC93-10EB0A9D7B3A}" dt="2025-12-10T15:15:18.664" v="83" actId="164"/>
          <ac:picMkLst>
            <pc:docMk/>
            <pc:sldMk cId="0" sldId="258"/>
            <ac:picMk id="96" creationId="{00000000-0000-0000-0000-000000000000}"/>
          </ac:picMkLst>
        </pc:picChg>
        <pc:inkChg chg="add del">
          <ac:chgData name="Catarina Moleiro" userId="4efade56-090d-48b1-bba5-08c7ef731a5b" providerId="ADAL" clId="{91057CAC-02EB-479F-AC93-10EB0A9D7B3A}" dt="2025-12-10T15:01:10.679" v="14" actId="9405"/>
          <ac:inkMkLst>
            <pc:docMk/>
            <pc:sldMk cId="0" sldId="258"/>
            <ac:inkMk id="8" creationId="{0BC0F7F0-58C9-5421-00BD-15711258B010}"/>
          </ac:inkMkLst>
        </pc:inkChg>
        <pc:inkChg chg="add del">
          <ac:chgData name="Catarina Moleiro" userId="4efade56-090d-48b1-bba5-08c7ef731a5b" providerId="ADAL" clId="{91057CAC-02EB-479F-AC93-10EB0A9D7B3A}" dt="2025-12-10T15:01:41.341" v="16" actId="9405"/>
          <ac:inkMkLst>
            <pc:docMk/>
            <pc:sldMk cId="0" sldId="258"/>
            <ac:inkMk id="9" creationId="{55AB2E2B-CD7F-6D74-6BE5-119AFC28B9F6}"/>
          </ac:inkMkLst>
        </pc:inkChg>
        <pc:inkChg chg="add del">
          <ac:chgData name="Catarina Moleiro" userId="4efade56-090d-48b1-bba5-08c7ef731a5b" providerId="ADAL" clId="{91057CAC-02EB-479F-AC93-10EB0A9D7B3A}" dt="2025-12-10T15:01:55.332" v="18" actId="9405"/>
          <ac:inkMkLst>
            <pc:docMk/>
            <pc:sldMk cId="0" sldId="258"/>
            <ac:inkMk id="10" creationId="{86070DF2-0F23-4B28-8E98-E17712461398}"/>
          </ac:inkMkLst>
        </pc:inkChg>
        <pc:inkChg chg="add del">
          <ac:chgData name="Catarina Moleiro" userId="4efade56-090d-48b1-bba5-08c7ef731a5b" providerId="ADAL" clId="{91057CAC-02EB-479F-AC93-10EB0A9D7B3A}" dt="2025-12-10T15:02:37.435" v="24" actId="9405"/>
          <ac:inkMkLst>
            <pc:docMk/>
            <pc:sldMk cId="0" sldId="258"/>
            <ac:inkMk id="11" creationId="{D292BD04-747C-5D6D-DFBF-BB9B60D50836}"/>
          </ac:inkMkLst>
        </pc:inkChg>
        <pc:inkChg chg="add del">
          <ac:chgData name="Catarina Moleiro" userId="4efade56-090d-48b1-bba5-08c7ef731a5b" providerId="ADAL" clId="{91057CAC-02EB-479F-AC93-10EB0A9D7B3A}" dt="2025-12-10T15:02:36.888" v="23" actId="9405"/>
          <ac:inkMkLst>
            <pc:docMk/>
            <pc:sldMk cId="0" sldId="258"/>
            <ac:inkMk id="12" creationId="{BB777B1A-3DFA-0276-D116-4115936AE407}"/>
          </ac:inkMkLst>
        </pc:inkChg>
        <pc:inkChg chg="add del">
          <ac:chgData name="Catarina Moleiro" userId="4efade56-090d-48b1-bba5-08c7ef731a5b" providerId="ADAL" clId="{91057CAC-02EB-479F-AC93-10EB0A9D7B3A}" dt="2025-12-10T15:02:36.319" v="22" actId="9405"/>
          <ac:inkMkLst>
            <pc:docMk/>
            <pc:sldMk cId="0" sldId="258"/>
            <ac:inkMk id="13" creationId="{9CC83754-7833-9D74-0D43-F0C006BE4DDA}"/>
          </ac:inkMkLst>
        </pc:inkChg>
      </pc:sldChg>
      <pc:sldChg chg="addSp delSp modSp add del mod">
        <pc:chgData name="Catarina Moleiro" userId="4efade56-090d-48b1-bba5-08c7ef731a5b" providerId="ADAL" clId="{91057CAC-02EB-479F-AC93-10EB0A9D7B3A}" dt="2025-12-10T15:05:06.952" v="40" actId="2696"/>
        <pc:sldMkLst>
          <pc:docMk/>
          <pc:sldMk cId="4247575555" sldId="279"/>
        </pc:sldMkLst>
        <pc:spChg chg="add mod">
          <ac:chgData name="Catarina Moleiro" userId="4efade56-090d-48b1-bba5-08c7ef731a5b" providerId="ADAL" clId="{91057CAC-02EB-479F-AC93-10EB0A9D7B3A}" dt="2025-12-10T15:03:51.414" v="33" actId="478"/>
          <ac:spMkLst>
            <pc:docMk/>
            <pc:sldMk cId="4247575555" sldId="279"/>
            <ac:spMk id="5" creationId="{8C9DE3B0-E8AA-1A6F-7AA9-BB2C149B3224}"/>
          </ac:spMkLst>
        </pc:spChg>
        <pc:spChg chg="add mod">
          <ac:chgData name="Catarina Moleiro" userId="4efade56-090d-48b1-bba5-08c7ef731a5b" providerId="ADAL" clId="{91057CAC-02EB-479F-AC93-10EB0A9D7B3A}" dt="2025-12-10T15:03:57.291" v="36" actId="478"/>
          <ac:spMkLst>
            <pc:docMk/>
            <pc:sldMk cId="4247575555" sldId="279"/>
            <ac:spMk id="7" creationId="{D766B4ED-2A37-0DCC-5CCE-725AD614EBFB}"/>
          </ac:spMkLst>
        </pc:spChg>
        <pc:spChg chg="del">
          <ac:chgData name="Catarina Moleiro" userId="4efade56-090d-48b1-bba5-08c7ef731a5b" providerId="ADAL" clId="{91057CAC-02EB-479F-AC93-10EB0A9D7B3A}" dt="2025-12-10T15:03:51.414" v="33" actId="478"/>
          <ac:spMkLst>
            <pc:docMk/>
            <pc:sldMk cId="4247575555" sldId="279"/>
            <ac:spMk id="94" creationId="{9A990039-1A0B-8E51-AB40-1BB527D8AF5C}"/>
          </ac:spMkLst>
        </pc:spChg>
        <pc:spChg chg="del mod">
          <ac:chgData name="Catarina Moleiro" userId="4efade56-090d-48b1-bba5-08c7ef731a5b" providerId="ADAL" clId="{91057CAC-02EB-479F-AC93-10EB0A9D7B3A}" dt="2025-12-10T15:03:57.291" v="36" actId="478"/>
          <ac:spMkLst>
            <pc:docMk/>
            <pc:sldMk cId="4247575555" sldId="279"/>
            <ac:spMk id="95" creationId="{94DB2222-B62E-3358-8EF6-0C16A0F72B97}"/>
          </ac:spMkLst>
        </pc:spChg>
        <pc:picChg chg="del mod">
          <ac:chgData name="Catarina Moleiro" userId="4efade56-090d-48b1-bba5-08c7ef731a5b" providerId="ADAL" clId="{91057CAC-02EB-479F-AC93-10EB0A9D7B3A}" dt="2025-12-10T15:05:01.177" v="39" actId="478"/>
          <ac:picMkLst>
            <pc:docMk/>
            <pc:sldMk cId="4247575555" sldId="279"/>
            <ac:picMk id="96" creationId="{2F542E29-5FB0-C0F8-3444-9D07F968AC04}"/>
          </ac:picMkLst>
        </pc:picChg>
        <pc:inkChg chg="add del">
          <ac:chgData name="Catarina Moleiro" userId="4efade56-090d-48b1-bba5-08c7ef731a5b" providerId="ADAL" clId="{91057CAC-02EB-479F-AC93-10EB0A9D7B3A}" dt="2025-12-10T15:03:54.563" v="35" actId="478"/>
          <ac:inkMkLst>
            <pc:docMk/>
            <pc:sldMk cId="4247575555" sldId="279"/>
            <ac:inkMk id="2" creationId="{62ECC39D-AF60-B613-2CDA-24C22F3DEEFD}"/>
          </ac:inkMkLst>
        </pc:ink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6411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122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0628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76D6B64B-CD09-FA05-A499-FF7162209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>
            <a:extLst>
              <a:ext uri="{FF2B5EF4-FFF2-40B4-BE49-F238E27FC236}">
                <a16:creationId xmlns:a16="http://schemas.microsoft.com/office/drawing/2014/main" id="{88775FE8-0518-F4E4-77DC-3EA8B5EAA9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8:notes">
            <a:extLst>
              <a:ext uri="{FF2B5EF4-FFF2-40B4-BE49-F238E27FC236}">
                <a16:creationId xmlns:a16="http://schemas.microsoft.com/office/drawing/2014/main" id="{2B777362-9E3A-FF99-A480-35A3FC7EFC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7681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4809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3670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4"/>
          <p:cNvSpPr>
            <a:spLocks noGrp="1"/>
          </p:cNvSpPr>
          <p:nvPr>
            <p:ph type="pic" idx="2"/>
          </p:nvPr>
        </p:nvSpPr>
        <p:spPr>
          <a:xfrm>
            <a:off x="332508" y="332509"/>
            <a:ext cx="4917917" cy="6257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10" name="Google Shape;10;p14" descr="A picture containing font, graphics, logo, symbo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19932" y="463060"/>
            <a:ext cx="1908242" cy="182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4"/>
          <p:cNvSpPr txBox="1">
            <a:spLocks noGrp="1"/>
          </p:cNvSpPr>
          <p:nvPr>
            <p:ph type="ctrTitle"/>
          </p:nvPr>
        </p:nvSpPr>
        <p:spPr>
          <a:xfrm>
            <a:off x="5435600" y="3023417"/>
            <a:ext cx="6292574" cy="266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Book Antiqua"/>
              <a:buNone/>
              <a:defRPr sz="7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ubTitle" idx="1"/>
          </p:nvPr>
        </p:nvSpPr>
        <p:spPr>
          <a:xfrm>
            <a:off x="5435600" y="5767570"/>
            <a:ext cx="6292574" cy="82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539261" y="502920"/>
            <a:ext cx="11113477" cy="585216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6866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08579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18"/>
          <p:cNvGrpSpPr/>
          <p:nvPr/>
        </p:nvGrpSpPr>
        <p:grpSpPr>
          <a:xfrm>
            <a:off x="5246663" y="2602795"/>
            <a:ext cx="7217312" cy="4445119"/>
            <a:chOff x="5246663" y="2602795"/>
            <a:chExt cx="7217312" cy="4445119"/>
          </a:xfrm>
        </p:grpSpPr>
        <p:pic>
          <p:nvPicPr>
            <p:cNvPr id="72" name="Google Shape;72;p18"/>
            <p:cNvPicPr preferRelativeResize="0"/>
            <p:nvPr/>
          </p:nvPicPr>
          <p:blipFill rotWithShape="1">
            <a:blip r:embed="rId2">
              <a:alphaModFix/>
            </a:blip>
            <a:srcRect r="24721" b="18789"/>
            <a:stretch/>
          </p:blipFill>
          <p:spPr>
            <a:xfrm>
              <a:off x="6612987" y="2602795"/>
              <a:ext cx="5850988" cy="4445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8"/>
            <p:cNvPicPr preferRelativeResize="0"/>
            <p:nvPr/>
          </p:nvPicPr>
          <p:blipFill rotWithShape="1">
            <a:blip r:embed="rId3">
              <a:alphaModFix/>
            </a:blip>
            <a:srcRect t="1" r="7141" b="6018"/>
            <a:stretch/>
          </p:blipFill>
          <p:spPr>
            <a:xfrm>
              <a:off x="5246663" y="3217555"/>
              <a:ext cx="7217312" cy="3747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body" idx="1"/>
          </p:nvPr>
        </p:nvSpPr>
        <p:spPr>
          <a:xfrm>
            <a:off x="838199" y="1825624"/>
            <a:ext cx="10515599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92726" y="-966294"/>
            <a:ext cx="3261852" cy="211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>
            <a:spLocks noGrp="1"/>
          </p:cNvSpPr>
          <p:nvPr>
            <p:ph type="pic" idx="2"/>
          </p:nvPr>
        </p:nvSpPr>
        <p:spPr>
          <a:xfrm>
            <a:off x="838200" y="627529"/>
            <a:ext cx="5514220" cy="5645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20" name="Google Shape;2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0"/>
          <p:cNvSpPr txBox="1">
            <a:spLocks noGrp="1"/>
          </p:cNvSpPr>
          <p:nvPr>
            <p:ph type="body" idx="1"/>
          </p:nvPr>
        </p:nvSpPr>
        <p:spPr>
          <a:xfrm>
            <a:off x="6703559" y="1828800"/>
            <a:ext cx="4913312" cy="444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6703559" y="627529"/>
            <a:ext cx="4913312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20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>
            <a:spLocks noGrp="1"/>
          </p:cNvSpPr>
          <p:nvPr>
            <p:ph type="pic" idx="2"/>
          </p:nvPr>
        </p:nvSpPr>
        <p:spPr>
          <a:xfrm>
            <a:off x="6096000" y="627529"/>
            <a:ext cx="5514220" cy="5645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" name="Google Shape;26;p19"/>
          <p:cNvSpPr txBox="1">
            <a:spLocks noGrp="1"/>
          </p:cNvSpPr>
          <p:nvPr>
            <p:ph type="body" idx="1"/>
          </p:nvPr>
        </p:nvSpPr>
        <p:spPr>
          <a:xfrm>
            <a:off x="839788" y="1828800"/>
            <a:ext cx="4913312" cy="444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7" name="Google Shape;2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8200" y="627529"/>
            <a:ext cx="4913312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19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6096000" y="627529"/>
            <a:ext cx="5514220" cy="564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pic>
        <p:nvPicPr>
          <p:cNvPr id="32" name="Google Shape;3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1"/>
          <p:cNvSpPr txBox="1">
            <a:spLocks noGrp="1"/>
          </p:cNvSpPr>
          <p:nvPr>
            <p:ph type="body" idx="2"/>
          </p:nvPr>
        </p:nvSpPr>
        <p:spPr>
          <a:xfrm>
            <a:off x="839788" y="1828800"/>
            <a:ext cx="4913312" cy="444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627529"/>
            <a:ext cx="4913312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21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2"/>
          </p:nvPr>
        </p:nvSpPr>
        <p:spPr>
          <a:xfrm>
            <a:off x="6172200" y="1825624"/>
            <a:ext cx="5181600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23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839788" y="1400969"/>
            <a:ext cx="5157787" cy="65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839788" y="2197002"/>
            <a:ext cx="5157787" cy="407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3"/>
          </p:nvPr>
        </p:nvSpPr>
        <p:spPr>
          <a:xfrm>
            <a:off x="6172200" y="1400969"/>
            <a:ext cx="5183188" cy="65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4"/>
          </p:nvPr>
        </p:nvSpPr>
        <p:spPr>
          <a:xfrm>
            <a:off x="6172200" y="2197002"/>
            <a:ext cx="5183188" cy="407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4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25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6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ook Antiqua"/>
              <a:buNone/>
              <a:defRPr sz="4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g-europeafric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niverse-project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" descr="A group of people throwing caps in the air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669" t="27766" r="34477"/>
          <a:stretch/>
        </p:blipFill>
        <p:spPr>
          <a:xfrm>
            <a:off x="332508" y="332509"/>
            <a:ext cx="4917917" cy="6257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79" name="Google Shape;79;p3"/>
          <p:cNvSpPr txBox="1">
            <a:spLocks noGrp="1"/>
          </p:cNvSpPr>
          <p:nvPr>
            <p:ph type="ctrTitle"/>
          </p:nvPr>
        </p:nvSpPr>
        <p:spPr>
          <a:xfrm>
            <a:off x="5435600" y="3023417"/>
            <a:ext cx="6292574" cy="266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Book Antiqua"/>
              <a:buNone/>
            </a:pPr>
            <a:r>
              <a:rPr lang="en-GB"/>
              <a:t>A tradition </a:t>
            </a:r>
            <a:br>
              <a:rPr lang="en-GB"/>
            </a:br>
            <a:r>
              <a:rPr lang="en-GB"/>
              <a:t>of innovation</a:t>
            </a:r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5435600" y="5767570"/>
            <a:ext cx="6292574" cy="82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General Presentation, December 2025</a:t>
            </a:r>
            <a:endParaRPr/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79800" y="2602795"/>
            <a:ext cx="9166240" cy="5464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body" idx="1"/>
          </p:nvPr>
        </p:nvSpPr>
        <p:spPr>
          <a:xfrm>
            <a:off x="222663" y="1431355"/>
            <a:ext cx="12115473" cy="428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800"/>
              <a:buFont typeface="Wingdings" panose="05000000000000000000" pitchFamily="2" charset="2"/>
              <a:buChar char="Ø"/>
            </a:pP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Policy shaping </a:t>
            </a:r>
            <a:r>
              <a:rPr lang="en-GB" sz="210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strategic advocacy</a:t>
            </a:r>
            <a:r>
              <a:rPr lang="en-GB" sz="21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971550" lvl="1" indent="-285750">
              <a:spcBef>
                <a:spcPts val="6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FP10 </a:t>
            </a:r>
            <a:r>
              <a:rPr lang="en-GB" sz="210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Erasmus+ programme 2028-2034</a:t>
            </a:r>
            <a:r>
              <a:rPr lang="en-GB" sz="210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in relation to the next MFF</a:t>
            </a:r>
          </a:p>
          <a:p>
            <a:pPr marL="971550" lvl="1" indent="-285750">
              <a:spcBef>
                <a:spcPts val="6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Fifth freedom</a:t>
            </a:r>
            <a:r>
              <a:rPr lang="en-GB" sz="210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0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ERA Act</a:t>
            </a:r>
          </a:p>
          <a:p>
            <a:pPr marL="971550" lvl="1" indent="-285750">
              <a:spcBef>
                <a:spcPts val="6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sz="2100" b="1">
                <a:solidFill>
                  <a:schemeClr val="tx1"/>
                </a:solidFill>
              </a:rPr>
              <a:t>European Education Area and progress towards a European Degree</a:t>
            </a:r>
          </a:p>
          <a:p>
            <a:pPr marL="971550" lvl="1" indent="-285750">
              <a:spcBef>
                <a:spcPts val="6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sz="2100" b="1">
                <a:solidFill>
                  <a:schemeClr val="tx1"/>
                </a:solidFill>
              </a:rPr>
              <a:t>European Universities Initiative</a:t>
            </a:r>
          </a:p>
          <a:p>
            <a:pPr marL="971550" lvl="1" indent="-285750">
              <a:spcBef>
                <a:spcPts val="6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Dual-use research, Research Security, Science Diplomacy</a:t>
            </a:r>
          </a:p>
          <a:p>
            <a:pPr marL="971550" lvl="1" indent="-285750">
              <a:spcBef>
                <a:spcPts val="6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Research Careers and Research Assessment </a:t>
            </a:r>
          </a:p>
          <a:p>
            <a:pPr marL="971550" lvl="1" indent="-285750">
              <a:spcBef>
                <a:spcPts val="6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sz="210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10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academic and scientific cooperation with the </a:t>
            </a:r>
            <a:r>
              <a:rPr lang="en-GB" sz="21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UK and Switzerland</a:t>
            </a:r>
          </a:p>
        </p:txBody>
      </p:sp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9660467" cy="69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Executive Board Priorities 2025-2026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9582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body" idx="1"/>
          </p:nvPr>
        </p:nvSpPr>
        <p:spPr>
          <a:xfrm>
            <a:off x="233174" y="1704624"/>
            <a:ext cx="10764677" cy="428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800"/>
              <a:buFont typeface="Wingdings" panose="05000000000000000000" pitchFamily="2" charset="2"/>
              <a:buChar char="Ø"/>
            </a:pPr>
            <a:r>
              <a:rPr lang="en-GB" sz="22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Strengthening the Coimbra Group as a </a:t>
            </a:r>
            <a:r>
              <a:rPr lang="en-GB" sz="22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catalyst for change and collaboration</a:t>
            </a:r>
            <a:r>
              <a:rPr lang="en-GB" sz="22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GB" sz="2200" b="1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>
                <a:solidFill>
                  <a:schemeClr val="tx1"/>
                </a:solidFill>
              </a:rPr>
              <a:t>40</a:t>
            </a:r>
            <a:r>
              <a:rPr lang="en-GB" sz="2200" b="1" baseline="30000">
                <a:solidFill>
                  <a:schemeClr val="tx1"/>
                </a:solidFill>
              </a:rPr>
              <a:t>th</a:t>
            </a:r>
            <a:r>
              <a:rPr lang="en-GB" sz="2200" b="1">
                <a:solidFill>
                  <a:schemeClr val="tx1"/>
                </a:solidFill>
              </a:rPr>
              <a:t> Anniversary celebrations :</a:t>
            </a:r>
          </a:p>
          <a:p>
            <a:pPr marL="1428750" lvl="2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000">
                <a:solidFill>
                  <a:schemeClr val="tx1"/>
                </a:solidFill>
              </a:rPr>
              <a:t>Climate Symposium (2025)</a:t>
            </a:r>
          </a:p>
          <a:p>
            <a:pPr marL="1428750" lvl="2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000">
                <a:solidFill>
                  <a:schemeClr val="tx1"/>
                </a:solidFill>
              </a:rPr>
              <a:t>Forty Years of Impact: Universities and Cities Shaping a Sustainable Future (June 2025</a:t>
            </a:r>
          </a:p>
          <a:p>
            <a:pPr marL="1428750" lvl="2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000">
                <a:solidFill>
                  <a:schemeClr val="tx1"/>
                </a:solidFill>
              </a:rPr>
              <a:t>Reinventing Campus Democracy: Bridging Divides and Advancing Solutions (Nov 2025)</a:t>
            </a:r>
          </a:p>
          <a:p>
            <a:pPr marL="1143000" lvl="2" indent="0">
              <a:spcBef>
                <a:spcPts val="1000"/>
              </a:spcBef>
              <a:buSzPts val="1800"/>
            </a:pPr>
            <a:endParaRPr lang="en-GB" sz="2000">
              <a:solidFill>
                <a:schemeClr val="tx1"/>
              </a:solidFill>
            </a:endParaRP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>
                <a:solidFill>
                  <a:schemeClr val="tx1"/>
                </a:solidFill>
              </a:rPr>
              <a:t>Central role of our twelve thematic and sectoral Working Groups</a:t>
            </a:r>
          </a:p>
        </p:txBody>
      </p:sp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9660467" cy="69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Executive Board Priorities 2025-2026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636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>
            <a:spLocks noGrp="1"/>
          </p:cNvSpPr>
          <p:nvPr>
            <p:ph type="body" idx="2"/>
          </p:nvPr>
        </p:nvSpPr>
        <p:spPr>
          <a:xfrm>
            <a:off x="237063" y="1285039"/>
            <a:ext cx="11116737" cy="535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>
              <a:spcBef>
                <a:spcPts val="0"/>
              </a:spcBef>
            </a:pPr>
            <a:endParaRPr lang="en-GB" b="1">
              <a:solidFill>
                <a:schemeClr val="tx1"/>
              </a:solidFill>
            </a:endParaRPr>
          </a:p>
          <a:p>
            <a:pPr marL="514350" indent="-285750">
              <a:spcBef>
                <a:spcPts val="0"/>
              </a:spcBef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Horizon Europe project launch “</a:t>
            </a:r>
            <a:r>
              <a:rPr lang="en-GB" b="1" i="1">
                <a:solidFill>
                  <a:schemeClr val="tx1"/>
                </a:solidFill>
              </a:rPr>
              <a:t>Colonial Legacies of Universities: Materialities and New Collaborations - COLUMN</a:t>
            </a:r>
            <a:r>
              <a:rPr lang="en-GB" b="1">
                <a:solidFill>
                  <a:schemeClr val="tx1"/>
                </a:solidFill>
              </a:rPr>
              <a:t>” (Heritage WG)</a:t>
            </a:r>
            <a:br>
              <a:rPr lang="en-GB" b="1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15 October 2025, Charles University</a:t>
            </a:r>
            <a:br>
              <a:rPr lang="en-GB">
                <a:solidFill>
                  <a:schemeClr val="tx1"/>
                </a:solidFill>
              </a:rPr>
            </a:br>
            <a:endParaRPr lang="en-GB" sz="1600">
              <a:solidFill>
                <a:schemeClr val="tx1"/>
              </a:solidFill>
            </a:endParaRPr>
          </a:p>
          <a:p>
            <a:pPr marL="514350" indent="-285750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STEM Working Group Workshop “</a:t>
            </a:r>
            <a:r>
              <a:rPr lang="en-GB" b="1" i="1">
                <a:solidFill>
                  <a:schemeClr val="tx1"/>
                </a:solidFill>
              </a:rPr>
              <a:t>The Reform of Research Assessment</a:t>
            </a:r>
            <a:r>
              <a:rPr lang="en-GB" b="1">
                <a:solidFill>
                  <a:schemeClr val="tx1"/>
                </a:solidFill>
              </a:rPr>
              <a:t>”</a:t>
            </a:r>
            <a:br>
              <a:rPr lang="en-GB" b="1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20 November 2025, UCLouvain</a:t>
            </a:r>
          </a:p>
          <a:p>
            <a:pPr marL="228600" indent="0">
              <a:spcBef>
                <a:spcPts val="0"/>
              </a:spcBef>
            </a:pPr>
            <a:endParaRPr lang="en-GB">
              <a:solidFill>
                <a:schemeClr val="tx1"/>
              </a:solidFill>
            </a:endParaRPr>
          </a:p>
          <a:p>
            <a:pPr marL="514350" indent="-285750">
              <a:spcBef>
                <a:spcPts val="0"/>
              </a:spcBef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🎂 CG 40</a:t>
            </a:r>
            <a:r>
              <a:rPr lang="en-GB" b="1" baseline="30000">
                <a:solidFill>
                  <a:schemeClr val="tx1"/>
                </a:solidFill>
              </a:rPr>
              <a:t>th</a:t>
            </a:r>
            <a:r>
              <a:rPr lang="en-GB" b="1">
                <a:solidFill>
                  <a:schemeClr val="tx1"/>
                </a:solidFill>
              </a:rPr>
              <a:t> Anniversary Celebratory Reception</a:t>
            </a:r>
            <a:br>
              <a:rPr lang="en-GB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20 November 2025</a:t>
            </a:r>
            <a:r>
              <a:rPr lang="en-GB" b="1">
                <a:solidFill>
                  <a:schemeClr val="tx1"/>
                </a:solidFill>
              </a:rPr>
              <a:t>, </a:t>
            </a:r>
            <a:r>
              <a:rPr lang="en-GB">
                <a:solidFill>
                  <a:schemeClr val="tx1"/>
                </a:solidFill>
              </a:rPr>
              <a:t>BOZAR, Centre For Fine Arts, Brussels</a:t>
            </a:r>
          </a:p>
          <a:p>
            <a:pPr marL="228600" indent="0">
              <a:spcBef>
                <a:spcPts val="0"/>
              </a:spcBef>
            </a:pPr>
            <a:endParaRPr lang="en-GB" sz="1600">
              <a:solidFill>
                <a:schemeClr val="tx1"/>
              </a:solidFill>
            </a:endParaRPr>
          </a:p>
          <a:p>
            <a:pPr marL="514350" indent="-285750">
              <a:spcBef>
                <a:spcPts val="0"/>
              </a:spcBef>
              <a:buFont typeface="Arial"/>
              <a:buChar char="•"/>
            </a:pPr>
            <a:r>
              <a:rPr lang="en-GB" sz="1600" b="1">
                <a:solidFill>
                  <a:schemeClr val="tx1"/>
                </a:solidFill>
              </a:rPr>
              <a:t>🎂</a:t>
            </a:r>
            <a:r>
              <a:rPr lang="en-GB" b="1">
                <a:solidFill>
                  <a:schemeClr val="tx1"/>
                </a:solidFill>
              </a:rPr>
              <a:t>CG 40</a:t>
            </a:r>
            <a:r>
              <a:rPr lang="en-GB" b="1" baseline="30000">
                <a:solidFill>
                  <a:schemeClr val="tx1"/>
                </a:solidFill>
              </a:rPr>
              <a:t>th</a:t>
            </a:r>
            <a:r>
              <a:rPr lang="en-GB" b="1">
                <a:solidFill>
                  <a:schemeClr val="tx1"/>
                </a:solidFill>
              </a:rPr>
              <a:t> Anniversary High-Level Seminar: “</a:t>
            </a:r>
            <a:r>
              <a:rPr lang="en-GB" b="1" i="1">
                <a:solidFill>
                  <a:schemeClr val="tx1"/>
                </a:solidFill>
              </a:rPr>
              <a:t>Reinventing Campus Democracy - Bridging Divides and Advancing Solutions</a:t>
            </a:r>
            <a:r>
              <a:rPr lang="en-GB" b="1">
                <a:solidFill>
                  <a:schemeClr val="tx1"/>
                </a:solidFill>
              </a:rPr>
              <a:t>”</a:t>
            </a:r>
            <a:br>
              <a:rPr lang="en-GB" b="1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21 November 2025, Brussels</a:t>
            </a:r>
            <a:br>
              <a:rPr lang="en-GB" sz="1600">
                <a:solidFill>
                  <a:schemeClr val="tx1"/>
                </a:solidFill>
              </a:rPr>
            </a:br>
            <a:endParaRPr lang="en-GB" sz="1600">
              <a:solidFill>
                <a:schemeClr val="tx1"/>
              </a:solidFill>
            </a:endParaRPr>
          </a:p>
          <a:p>
            <a:pPr marL="514350" indent="-285750">
              <a:spcBef>
                <a:spcPts val="0"/>
              </a:spcBef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Global Partnerships Working Group Symposium on “</a:t>
            </a:r>
            <a:r>
              <a:rPr lang="en-GB" b="1" i="1">
                <a:solidFill>
                  <a:schemeClr val="tx1"/>
                </a:solidFill>
              </a:rPr>
              <a:t>Africa-Europe Research Collaboration</a:t>
            </a:r>
            <a:r>
              <a:rPr lang="en-GB" b="1">
                <a:solidFill>
                  <a:schemeClr val="tx1"/>
                </a:solidFill>
              </a:rPr>
              <a:t>”</a:t>
            </a:r>
            <a:br>
              <a:rPr lang="en-GB" b="1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3 December 2025, University of Bergen (</a:t>
            </a:r>
            <a:r>
              <a:rPr lang="en-GB">
                <a:solidFill>
                  <a:schemeClr val="tx1"/>
                </a:solidFill>
                <a:hlinkClick r:id="rId3"/>
              </a:rPr>
              <a:t>link to replay</a:t>
            </a:r>
            <a:r>
              <a:rPr lang="en-GB">
                <a:solidFill>
                  <a:schemeClr val="tx1"/>
                </a:solidFill>
              </a:rPr>
              <a:t>)</a:t>
            </a:r>
          </a:p>
          <a:p>
            <a:pPr marL="514350" indent="-285750">
              <a:spcBef>
                <a:spcPts val="1800"/>
              </a:spcBef>
              <a:buFont typeface="Arial"/>
              <a:buChar char="•"/>
            </a:pPr>
            <a:endParaRPr lang="en-GB" i="1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8467725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Recent Meetings &amp; Events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9865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859F59B0-0BC5-4DC6-B5D4-2D27B4232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>
            <a:extLst>
              <a:ext uri="{FF2B5EF4-FFF2-40B4-BE49-F238E27FC236}">
                <a16:creationId xmlns:a16="http://schemas.microsoft.com/office/drawing/2014/main" id="{8642D589-9957-115A-7A0C-0182D385A46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00126" y="1560611"/>
            <a:ext cx="7100714" cy="535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>
              <a:spcBef>
                <a:spcPts val="0"/>
              </a:spcBef>
            </a:pPr>
            <a:endParaRPr lang="en-GB" b="1">
              <a:solidFill>
                <a:schemeClr val="tx1"/>
              </a:solidFill>
            </a:endParaRPr>
          </a:p>
          <a:p>
            <a:pPr marL="514350" indent="-285750">
              <a:spcBef>
                <a:spcPts val="1800"/>
              </a:spcBef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Coimbra Group 2026 Annual Conference &amp; General Assembly “</a:t>
            </a:r>
            <a:r>
              <a:rPr lang="en-GB" b="1" i="1">
                <a:solidFill>
                  <a:schemeClr val="tx1"/>
                </a:solidFill>
              </a:rPr>
              <a:t>Transforming the local and social environment through Research and Innovation</a:t>
            </a:r>
            <a:r>
              <a:rPr lang="en-GB" b="1">
                <a:solidFill>
                  <a:schemeClr val="tx1"/>
                </a:solidFill>
              </a:rPr>
              <a:t>”</a:t>
            </a:r>
            <a:br>
              <a:rPr lang="en-GB" b="1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16-19 June 2026, University of Granada</a:t>
            </a:r>
            <a:br>
              <a:rPr lang="en-GB">
                <a:solidFill>
                  <a:schemeClr val="tx1"/>
                </a:solidFill>
              </a:rPr>
            </a:br>
            <a:br>
              <a:rPr lang="en-GB" b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GB" b="1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spcAft>
                <a:spcPts val="600"/>
              </a:spcAft>
            </a:pPr>
            <a:endParaRPr lang="en-GB" i="1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>
            <a:extLst>
              <a:ext uri="{FF2B5EF4-FFF2-40B4-BE49-F238E27FC236}">
                <a16:creationId xmlns:a16="http://schemas.microsoft.com/office/drawing/2014/main" id="{62AC38C2-B6FC-5446-B470-DB331EE5C1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8467725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Upcoming Meetings &amp; Events</a:t>
            </a:r>
            <a:endParaRPr/>
          </a:p>
        </p:txBody>
      </p:sp>
      <p:pic>
        <p:nvPicPr>
          <p:cNvPr id="5" name="Picture 4" descr="A clock and paper with ribbons&#10;&#10;Description automatically generated">
            <a:extLst>
              <a:ext uri="{FF2B5EF4-FFF2-40B4-BE49-F238E27FC236}">
                <a16:creationId xmlns:a16="http://schemas.microsoft.com/office/drawing/2014/main" id="{6927A515-9CCA-C36C-2EBE-3986BF67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775" y="1483068"/>
            <a:ext cx="6781014" cy="3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6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>
            <a:spLocks noGrp="1"/>
          </p:cNvSpPr>
          <p:nvPr>
            <p:ph type="body" idx="2"/>
          </p:nvPr>
        </p:nvSpPr>
        <p:spPr>
          <a:xfrm>
            <a:off x="237063" y="1560612"/>
            <a:ext cx="7467019" cy="477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AUGM - </a:t>
            </a:r>
            <a:r>
              <a:rPr lang="en-GB" b="1" i="0" u="none" strike="noStrike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Asociación</a:t>
            </a: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b="1" i="0" u="none" strike="noStrike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Universidades</a:t>
            </a: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Grupo Montevideo</a:t>
            </a:r>
            <a:b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i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2006</a:t>
            </a:r>
            <a:endParaRPr lang="en-GB" b="1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GCUB - Grupo Coimbra de </a:t>
            </a:r>
            <a:r>
              <a:rPr lang="en-GB" b="1" i="0" u="none" strike="noStrike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dirigentes</a:t>
            </a: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b="1" i="0" u="none" strike="noStrike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Universidades</a:t>
            </a: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i="0" u="none" strike="noStrike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Brasileiras</a:t>
            </a:r>
            <a:b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i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2012</a:t>
            </a:r>
            <a:endParaRPr lang="en-GB" b="1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OAS - General Secretariat of the Organization of American States</a:t>
            </a:r>
            <a:b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i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2017</a:t>
            </a:r>
            <a:endParaRPr lang="en-GB" b="1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UDUAL - Association of Universities of Latin America and the Caribbean</a:t>
            </a:r>
            <a:b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i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2017</a:t>
            </a:r>
          </a:p>
          <a:p>
            <a:pPr marL="514350" indent="-285750"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CLACSO - Latin American Council of Social Sciences</a:t>
            </a:r>
            <a:br>
              <a:rPr lang="en-GB" b="1">
                <a:solidFill>
                  <a:schemeClr val="tx1"/>
                </a:solidFill>
              </a:rPr>
            </a:br>
            <a:r>
              <a:rPr lang="en-GB" i="1">
                <a:solidFill>
                  <a:schemeClr val="tx1"/>
                </a:solidFill>
              </a:rPr>
              <a:t>since</a:t>
            </a:r>
            <a:r>
              <a:rPr lang="en-GB" b="1">
                <a:solidFill>
                  <a:schemeClr val="tx1"/>
                </a:solidFill>
              </a:rPr>
              <a:t> </a:t>
            </a:r>
            <a:r>
              <a:rPr lang="en-GB" i="1">
                <a:solidFill>
                  <a:schemeClr val="tx1"/>
                </a:solidFill>
              </a:rPr>
              <a:t>2024</a:t>
            </a:r>
          </a:p>
          <a:p>
            <a:pPr marL="514350" indent="-285750">
              <a:buFont typeface="Arial"/>
              <a:buChar char="•"/>
            </a:pP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ESN - Erasmus Student Network International</a:t>
            </a:r>
            <a:b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i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2021</a:t>
            </a:r>
          </a:p>
          <a:p>
            <a:pPr marL="514350" indent="-285750"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ESU - European Students’ Union</a:t>
            </a:r>
            <a:br>
              <a:rPr lang="en-GB" b="1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NEW -</a:t>
            </a:r>
            <a:r>
              <a:rPr lang="en-GB" b="1">
                <a:solidFill>
                  <a:schemeClr val="tx1"/>
                </a:solidFill>
              </a:rPr>
              <a:t> </a:t>
            </a:r>
            <a:r>
              <a:rPr lang="en-GB" i="1">
                <a:solidFill>
                  <a:schemeClr val="tx1"/>
                </a:solidFill>
              </a:rPr>
              <a:t>November 2025</a:t>
            </a:r>
            <a:endParaRPr lang="en-GB" b="1">
              <a:solidFill>
                <a:schemeClr val="tx1"/>
              </a:solidFill>
            </a:endParaRPr>
          </a:p>
          <a:p>
            <a:pPr marL="514350" indent="-285750">
              <a:buFont typeface="Arial"/>
              <a:buChar char="•"/>
            </a:pPr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838200" y="627529"/>
            <a:ext cx="6019800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Institutional Partnerships</a:t>
            </a:r>
            <a:endParaRPr/>
          </a:p>
        </p:txBody>
      </p:sp>
      <p:pic>
        <p:nvPicPr>
          <p:cNvPr id="3" name="Picture 2" descr="A tree growing out of a book&#10;&#10;Description automatically generated">
            <a:extLst>
              <a:ext uri="{FF2B5EF4-FFF2-40B4-BE49-F238E27FC236}">
                <a16:creationId xmlns:a16="http://schemas.microsoft.com/office/drawing/2014/main" id="{ABB3E157-B0BA-9BBD-CAD7-D239596E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524" y="1560610"/>
            <a:ext cx="3294561" cy="47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21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>
            <a:spLocks noGrp="1"/>
          </p:cNvSpPr>
          <p:nvPr>
            <p:ph type="body" idx="2"/>
          </p:nvPr>
        </p:nvSpPr>
        <p:spPr>
          <a:xfrm>
            <a:off x="237064" y="1560612"/>
            <a:ext cx="7100714" cy="477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EUNIVERSE (2023-2026)</a:t>
            </a:r>
            <a:b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European Universities United in / for Values and Diversity</a:t>
            </a:r>
            <a:br>
              <a:rPr lang="en-GB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https://www.euniverse-project.org</a:t>
            </a:r>
            <a:r>
              <a:rPr lang="en-GB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542925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800"/>
            </a:pPr>
            <a:r>
              <a:rPr lang="en-GB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This Erasmus+ project aims at improving </a:t>
            </a:r>
            <a:r>
              <a:rPr lang="en-GB" b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students’ mobility and integration</a:t>
            </a:r>
            <a:r>
              <a:rPr lang="en-GB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by implementing </a:t>
            </a:r>
            <a:r>
              <a:rPr lang="en-GB" b="1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European values and civic engagement </a:t>
            </a:r>
            <a:r>
              <a:rPr lang="en-GB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initiatives into learning activities that boost student skills and intercultural understanding.</a:t>
            </a:r>
          </a:p>
          <a:p>
            <a:pPr marL="514350" lvl="0" indent="-285750">
              <a:spcAft>
                <a:spcPts val="600"/>
              </a:spcAft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Green Erasmus 2.0 (2025-2028)</a:t>
            </a:r>
          </a:p>
          <a:p>
            <a:pPr marL="536575" lvl="0" indent="0">
              <a:spcBef>
                <a:spcPts val="600"/>
              </a:spcBef>
            </a:pPr>
            <a:r>
              <a:rPr lang="en-GB">
                <a:solidFill>
                  <a:schemeClr val="tx1"/>
                </a:solidFill>
              </a:rPr>
              <a:t>This Erasmus+ project aims to </a:t>
            </a:r>
            <a:r>
              <a:rPr lang="en-GB" b="1">
                <a:solidFill>
                  <a:schemeClr val="tx1"/>
                </a:solidFill>
              </a:rPr>
              <a:t>drive sustainable behaviour change in mobile students</a:t>
            </a:r>
            <a:r>
              <a:rPr lang="en-GB">
                <a:solidFill>
                  <a:schemeClr val="tx1"/>
                </a:solidFill>
              </a:rPr>
              <a:t> by providing effective tools to bridge the attitude-behaviour gap. By establishing the Green Erasmus label, it will </a:t>
            </a:r>
            <a:r>
              <a:rPr lang="en-GB" b="1">
                <a:solidFill>
                  <a:schemeClr val="tx1"/>
                </a:solidFill>
              </a:rPr>
              <a:t>encourage institutional change for sustainable internationalisation</a:t>
            </a:r>
            <a:r>
              <a:rPr lang="en-GB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838200" y="627529"/>
            <a:ext cx="4913312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EU Projects</a:t>
            </a:r>
            <a:endParaRPr/>
          </a:p>
        </p:txBody>
      </p:sp>
      <p:pic>
        <p:nvPicPr>
          <p:cNvPr id="166" name="Google Shape;166;p8" descr="A blue and white circle with white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7874" y="1500646"/>
            <a:ext cx="4498445" cy="449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62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>
            <a:spLocks noGrp="1"/>
          </p:cNvSpPr>
          <p:nvPr>
            <p:ph type="body" idx="2"/>
          </p:nvPr>
        </p:nvSpPr>
        <p:spPr>
          <a:xfrm>
            <a:off x="218545" y="1573058"/>
            <a:ext cx="5961416" cy="42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2017 the Coimbra Group has organised a 3MT competition at network level.</a:t>
            </a:r>
            <a:endParaRPr>
              <a:solidFill>
                <a:schemeClr val="tx1"/>
              </a:solidFill>
            </a:endParaRPr>
          </a:p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3MT challenges </a:t>
            </a:r>
            <a:r>
              <a:rPr lang="en-GB" sz="20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PhD students </a:t>
            </a:r>
            <a:r>
              <a:rPr lang="en-GB" sz="20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describe their research to a general audience in English in less than three minutes.</a:t>
            </a:r>
            <a:endParaRPr>
              <a:solidFill>
                <a:schemeClr val="tx1"/>
              </a:solidFill>
            </a:endParaRPr>
          </a:p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2025, the video entries of PhD students from </a:t>
            </a:r>
            <a:r>
              <a:rPr lang="en-GB" sz="20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29 CG Universities </a:t>
            </a:r>
            <a:r>
              <a:rPr lang="en-GB" sz="20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competed in the first virtual round (the winner of their own institutional competition).</a:t>
            </a:r>
            <a:endParaRPr>
              <a:solidFill>
                <a:schemeClr val="tx1"/>
              </a:solidFill>
            </a:endParaRPr>
          </a:p>
          <a:p>
            <a:pPr marL="5143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Three finalists </a:t>
            </a:r>
            <a:r>
              <a:rPr lang="en-GB" sz="20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then shortlisted among all winners. They compete during the CG live final taking place at the CG Annual Conference in June.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9762067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Three-Minute Thesis (3MT) Competition</a:t>
            </a:r>
            <a:endParaRPr/>
          </a:p>
        </p:txBody>
      </p:sp>
      <p:pic>
        <p:nvPicPr>
          <p:cNvPr id="173" name="Google Shape;173;p31" descr="A person standing in front of a large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985"/>
          <a:stretch/>
        </p:blipFill>
        <p:spPr>
          <a:xfrm>
            <a:off x="6419323" y="1741235"/>
            <a:ext cx="5554132" cy="4206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body" idx="2"/>
          </p:nvPr>
        </p:nvSpPr>
        <p:spPr>
          <a:xfrm>
            <a:off x="314534" y="1983110"/>
            <a:ext cx="5712178" cy="410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b="0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97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r>
              <a:rPr lang="en-GB" sz="18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Since 1999 the Coimbra Group has offered young researchers from outside the EU the </a:t>
            </a: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opportunity to carry out part of their research for a period of one to three months at a Coimbra Group University.</a:t>
            </a:r>
            <a:endParaRPr sz="1800" b="0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97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CG scholarship programme for short research stays in Europe is intended </a:t>
            </a: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early-career researchers and staff from universities in Latin America, Sub-Saharan Africa and the European Neighbourhood.</a:t>
            </a:r>
            <a:endParaRPr sz="1800" b="0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97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2025-2026 Key Figures: </a:t>
            </a:r>
            <a:endParaRPr>
              <a:solidFill>
                <a:schemeClr val="tx1"/>
              </a:solidFill>
            </a:endParaRPr>
          </a:p>
          <a:p>
            <a:pPr marL="901700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76 </a:t>
            </a:r>
            <a:r>
              <a:rPr lang="en-GB" sz="18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scholarships awarded (30 LA, 31 Africa, 15 EN) </a:t>
            </a:r>
          </a:p>
          <a:p>
            <a:pPr marL="901700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440 </a:t>
            </a:r>
            <a:r>
              <a:rPr lang="en-GB" sz="18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applicants</a:t>
            </a:r>
            <a:endParaRPr>
              <a:solidFill>
                <a:schemeClr val="tx1"/>
              </a:solidFill>
            </a:endParaRPr>
          </a:p>
          <a:p>
            <a:pPr marL="901700" lvl="0" indent="-360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b="1">
                <a:solidFill>
                  <a:schemeClr val="tx1"/>
                </a:solidFill>
              </a:rPr>
              <a:t>21</a:t>
            </a: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CG host universities</a:t>
            </a:r>
            <a:endParaRPr>
              <a:solidFill>
                <a:schemeClr val="tx1"/>
              </a:solidFill>
            </a:endParaRPr>
          </a:p>
          <a:p>
            <a:pPr marL="18097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Call for applications</a:t>
            </a:r>
            <a:r>
              <a:rPr lang="en-GB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>
                <a:solidFill>
                  <a:schemeClr val="tx1"/>
                </a:solidFill>
              </a:rPr>
              <a:t>End J</a:t>
            </a:r>
            <a:r>
              <a:rPr lang="en-GB" sz="18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anuary 2026</a:t>
            </a:r>
            <a:endParaRPr sz="1800" b="0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97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b="0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b="0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9762067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Scholarship Programmes</a:t>
            </a:r>
            <a:endParaRPr/>
          </a:p>
        </p:txBody>
      </p:sp>
      <p:pic>
        <p:nvPicPr>
          <p:cNvPr id="180" name="Google Shape;180;p32" descr="A group of people looking at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6712" y="1841441"/>
            <a:ext cx="5913600" cy="39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2"/>
          <p:cNvSpPr txBox="1"/>
          <p:nvPr/>
        </p:nvSpPr>
        <p:spPr>
          <a:xfrm rot="-5400000">
            <a:off x="10795557" y="2322844"/>
            <a:ext cx="204328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©University of Würzburg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1520198" y="3144947"/>
            <a:ext cx="3503216" cy="289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11, rue </a:t>
            </a:r>
            <a:r>
              <a:rPr lang="en-GB" sz="1800" b="0" i="0" u="none" strike="noStrike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d'Egmont</a:t>
            </a:r>
            <a:r>
              <a:rPr lang="en-GB" sz="1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Brussels</a:t>
            </a:r>
            <a:endParaRPr sz="18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+3225138332</a:t>
            </a:r>
            <a:endParaRPr sz="18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800" b="0" i="0" u="none" strike="noStrike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www.coimbra-group.eu</a:t>
            </a:r>
            <a:endParaRPr lang="en-GB" sz="1800" b="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4000"/>
              </a:lnSpc>
            </a:pPr>
            <a:r>
              <a:rPr lang="en-GB" sz="1800"/>
              <a:t>info@coimbra-group.eu</a:t>
            </a:r>
          </a:p>
        </p:txBody>
      </p:sp>
      <p:pic>
        <p:nvPicPr>
          <p:cNvPr id="196" name="Google Shape;196;p34" descr="Newspaper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0049" y="4697151"/>
            <a:ext cx="488529" cy="48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 descr="Receiver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244" y="3996044"/>
            <a:ext cx="439477" cy="43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 descr="Internet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893" y="4627927"/>
            <a:ext cx="488529" cy="48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 descr="Map with pin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668" y="3314876"/>
            <a:ext cx="488529" cy="48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5358" y="3398682"/>
            <a:ext cx="553220" cy="40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1917" y="4014386"/>
            <a:ext cx="391990" cy="36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96A8B-999A-9903-6EDA-522D0FC8D8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8051" y="820606"/>
            <a:ext cx="2179506" cy="21795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482D32-30F4-4173-9569-71F2B106620C}"/>
              </a:ext>
            </a:extLst>
          </p:cNvPr>
          <p:cNvSpPr txBox="1">
            <a:spLocks/>
          </p:cNvSpPr>
          <p:nvPr/>
        </p:nvSpPr>
        <p:spPr>
          <a:xfrm>
            <a:off x="956603" y="881350"/>
            <a:ext cx="8085797" cy="95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  <a:defRPr sz="6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BE">
                <a:solidFill>
                  <a:schemeClr val="bg1"/>
                </a:solidFill>
              </a:rPr>
              <a:t>Contact us!</a:t>
            </a:r>
          </a:p>
        </p:txBody>
      </p:sp>
      <p:sp>
        <p:nvSpPr>
          <p:cNvPr id="10" name="Google Shape;195;p34">
            <a:extLst>
              <a:ext uri="{FF2B5EF4-FFF2-40B4-BE49-F238E27FC236}">
                <a16:creationId xmlns:a16="http://schemas.microsoft.com/office/drawing/2014/main" id="{134537ED-AD92-69CD-8F53-8AF0188DE138}"/>
              </a:ext>
            </a:extLst>
          </p:cNvPr>
          <p:cNvSpPr txBox="1">
            <a:spLocks/>
          </p:cNvSpPr>
          <p:nvPr/>
        </p:nvSpPr>
        <p:spPr>
          <a:xfrm>
            <a:off x="5863907" y="3144947"/>
            <a:ext cx="3503216" cy="217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ts val="4000"/>
              </a:lnSpc>
            </a:pPr>
            <a:r>
              <a:rPr lang="en-GB" sz="1800"/>
              <a:t>@</a:t>
            </a:r>
            <a:r>
              <a:rPr lang="en-GB" sz="1800" err="1"/>
              <a:t>coimbragroup</a:t>
            </a:r>
            <a:endParaRPr lang="en-GB" sz="1800"/>
          </a:p>
          <a:p>
            <a:pPr>
              <a:lnSpc>
                <a:spcPts val="4000"/>
              </a:lnSpc>
            </a:pPr>
            <a:r>
              <a:rPr lang="en-GB" sz="1800"/>
              <a:t>@coimbragroup</a:t>
            </a:r>
          </a:p>
          <a:p>
            <a:pPr>
              <a:lnSpc>
                <a:spcPts val="4000"/>
              </a:lnSpc>
            </a:pPr>
            <a:r>
              <a:rPr lang="en-GB" sz="1800"/>
              <a:t>Monthly newsletter: subscribe!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73DE2-A7A7-6D07-48CC-60DECDAE1911}"/>
              </a:ext>
            </a:extLst>
          </p:cNvPr>
          <p:cNvSpPr txBox="1"/>
          <p:nvPr/>
        </p:nvSpPr>
        <p:spPr>
          <a:xfrm>
            <a:off x="956604" y="2387958"/>
            <a:ext cx="6232966" cy="758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3200">
                <a:solidFill>
                  <a:schemeClr val="bg1"/>
                </a:solidFill>
                <a:latin typeface="Book Antiqua" panose="02040602050305030304" pitchFamily="18" charset="0"/>
              </a:rPr>
              <a:t>Coimbra Group Office</a:t>
            </a:r>
          </a:p>
        </p:txBody>
      </p: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925AA28E-4C19-772A-4D0C-FD1DC8A67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1176" y="5304689"/>
            <a:ext cx="431545" cy="4315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Commitment</a:t>
            </a: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838199" y="1825624"/>
            <a:ext cx="6983438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alibri"/>
              <a:buNone/>
            </a:pP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Founded in </a:t>
            </a:r>
            <a:r>
              <a:rPr lang="en-GB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1985</a:t>
            </a: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Coimbra Group is an association of </a:t>
            </a:r>
            <a:r>
              <a:rPr lang="en-GB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long-established European multidisciplinary universities of high international standard</a:t>
            </a: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F30"/>
              </a:buClr>
              <a:buSzPts val="1800"/>
              <a:buFont typeface="Calibri"/>
              <a:buNone/>
            </a:pPr>
            <a:endParaRPr b="0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alibri"/>
              <a:buNone/>
            </a:pP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Coimbra Group is committed to creating special academic and cultural ties in order to </a:t>
            </a:r>
            <a:r>
              <a:rPr lang="en-GB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promote internationalisation, academic collaboration, excellence in learning and research, and service to society</a:t>
            </a: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F30"/>
              </a:buClr>
              <a:buSzPts val="1800"/>
              <a:buFont typeface="Calibri"/>
              <a:buNone/>
            </a:pPr>
            <a:endParaRPr b="0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alibri"/>
              <a:buNone/>
            </a:pP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 is also the purpose of the Coimbra Group to </a:t>
            </a:r>
            <a:r>
              <a:rPr lang="en-GB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influence European education and research policy</a:t>
            </a: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to </a:t>
            </a:r>
            <a:r>
              <a:rPr lang="en-GB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develop best practice </a:t>
            </a:r>
            <a:r>
              <a:rPr lang="en-GB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through mutual exchange of experience.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9054059" y="1870595"/>
            <a:ext cx="3137941" cy="3277138"/>
          </a:xfrm>
          <a:prstGeom prst="flowChartProcess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1975" tIns="251975" rIns="360000" bIns="251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 of the pioneering actors in the creation of Erasmus+, the co-creation of the European Universities Initiative, and the development of the European Higher Education Area (EHEA).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0" y="1"/>
            <a:ext cx="12192000" cy="6858000"/>
          </a:xfrm>
          <a:prstGeom prst="flowChartProcess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680574" y="1299333"/>
            <a:ext cx="4802614" cy="544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>
                <a:solidFill>
                  <a:schemeClr val="lt1"/>
                </a:solidFill>
              </a:rPr>
              <a:t>Founded in </a:t>
            </a:r>
            <a:r>
              <a:rPr lang="en-GB" b="1">
                <a:solidFill>
                  <a:schemeClr val="lt1"/>
                </a:solidFill>
              </a:rPr>
              <a:t>1985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42 </a:t>
            </a:r>
            <a:r>
              <a:rPr lang="en-GB">
                <a:solidFill>
                  <a:schemeClr val="lt1"/>
                </a:solidFill>
              </a:rPr>
              <a:t>Universities from </a:t>
            </a:r>
            <a:r>
              <a:rPr lang="en-GB" b="1">
                <a:solidFill>
                  <a:schemeClr val="lt1"/>
                </a:solidFill>
              </a:rPr>
              <a:t>22</a:t>
            </a:r>
            <a:r>
              <a:rPr lang="en-GB">
                <a:solidFill>
                  <a:schemeClr val="lt1"/>
                </a:solidFill>
              </a:rPr>
              <a:t> European countries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&gt; 1,4M</a:t>
            </a:r>
            <a:r>
              <a:rPr lang="en-GB">
                <a:solidFill>
                  <a:schemeClr val="lt1"/>
                </a:solidFill>
              </a:rPr>
              <a:t> students / </a:t>
            </a:r>
            <a:r>
              <a:rPr lang="en-GB" b="1">
                <a:solidFill>
                  <a:schemeClr val="lt1"/>
                </a:solidFill>
              </a:rPr>
              <a:t>&gt; 232 000 </a:t>
            </a:r>
            <a:r>
              <a:rPr lang="en-GB">
                <a:solidFill>
                  <a:schemeClr val="lt1"/>
                </a:solidFill>
              </a:rPr>
              <a:t>staff members (teaching, research, admin.)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14.4% of all signed grants in H2020:</a:t>
            </a:r>
            <a:endParaRPr/>
          </a:p>
          <a:p>
            <a:pPr marL="901700" lvl="1">
              <a:buClr>
                <a:schemeClr val="lt1"/>
              </a:buClr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25% </a:t>
            </a:r>
            <a:r>
              <a:rPr lang="en-GB">
                <a:solidFill>
                  <a:schemeClr val="lt1"/>
                </a:solidFill>
              </a:rPr>
              <a:t>of all RIAs, IAs and CSA projects awarded under </a:t>
            </a:r>
            <a:r>
              <a:rPr lang="en-GB" b="1">
                <a:solidFill>
                  <a:schemeClr val="lt1"/>
                </a:solidFill>
              </a:rPr>
              <a:t>Pillar II</a:t>
            </a:r>
            <a:endParaRPr/>
          </a:p>
          <a:p>
            <a:pPr marL="901700" lvl="1">
              <a:spcBef>
                <a:spcPts val="800"/>
              </a:spcBef>
              <a:buClr>
                <a:schemeClr val="lt1"/>
              </a:buClr>
              <a:buFont typeface="Arial"/>
              <a:buChar char="•"/>
            </a:pPr>
            <a:r>
              <a:rPr lang="en-GB" b="1" baseline="30000">
                <a:solidFill>
                  <a:schemeClr val="lt1"/>
                </a:solidFill>
              </a:rPr>
              <a:t> </a:t>
            </a:r>
            <a:r>
              <a:rPr lang="en-GB" b="1">
                <a:solidFill>
                  <a:schemeClr val="lt1"/>
                </a:solidFill>
              </a:rPr>
              <a:t>12.5% of all ERC </a:t>
            </a:r>
            <a:r>
              <a:rPr lang="en-GB">
                <a:solidFill>
                  <a:schemeClr val="lt1"/>
                </a:solidFill>
              </a:rPr>
              <a:t>funded grants</a:t>
            </a:r>
            <a:endParaRPr/>
          </a:p>
          <a:p>
            <a:pPr marL="901700" lvl="1">
              <a:spcBef>
                <a:spcPts val="800"/>
              </a:spcBef>
              <a:buClr>
                <a:schemeClr val="lt1"/>
              </a:buClr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15.5% of all MSCA </a:t>
            </a:r>
            <a:r>
              <a:rPr lang="en-GB">
                <a:solidFill>
                  <a:schemeClr val="lt1"/>
                </a:solidFill>
              </a:rPr>
              <a:t>funded projects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21% of all signed grants in HEU:</a:t>
            </a:r>
            <a:endParaRPr/>
          </a:p>
          <a:p>
            <a:pPr marL="901700" lvl="1" indent="-2286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26% </a:t>
            </a:r>
            <a:r>
              <a:rPr lang="en-GB">
                <a:solidFill>
                  <a:schemeClr val="lt1"/>
                </a:solidFill>
              </a:rPr>
              <a:t>of all RIAs, IAs and CSA projects under </a:t>
            </a:r>
            <a:r>
              <a:rPr lang="en-GB" b="1">
                <a:solidFill>
                  <a:schemeClr val="lt1"/>
                </a:solidFill>
              </a:rPr>
              <a:t>Pillar II</a:t>
            </a:r>
            <a:endParaRPr/>
          </a:p>
          <a:p>
            <a:pPr marL="9017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b="1" baseline="30000">
                <a:solidFill>
                  <a:schemeClr val="lt1"/>
                </a:solidFill>
              </a:rPr>
              <a:t> </a:t>
            </a:r>
            <a:r>
              <a:rPr lang="en-GB" b="1">
                <a:solidFill>
                  <a:schemeClr val="lt1"/>
                </a:solidFill>
              </a:rPr>
              <a:t>11,7% of all ERC </a:t>
            </a:r>
            <a:r>
              <a:rPr lang="en-GB">
                <a:solidFill>
                  <a:schemeClr val="lt1"/>
                </a:solidFill>
              </a:rPr>
              <a:t>funded grants</a:t>
            </a:r>
            <a:endParaRPr/>
          </a:p>
          <a:p>
            <a:pPr marL="9017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b="1">
                <a:solidFill>
                  <a:schemeClr val="lt1"/>
                </a:solidFill>
              </a:rPr>
              <a:t>20.85% of all MSCA </a:t>
            </a:r>
            <a:r>
              <a:rPr lang="en-GB">
                <a:solidFill>
                  <a:schemeClr val="lt1"/>
                </a:solidFill>
              </a:rPr>
              <a:t>funded projects</a:t>
            </a:r>
            <a:endParaRPr/>
          </a:p>
          <a:p>
            <a:pPr marL="269875" lvl="2" indent="-2698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 b="1">
                <a:solidFill>
                  <a:schemeClr val="lt1"/>
                </a:solidFill>
              </a:rPr>
              <a:t>&gt;16% of all Erasmus+ grants </a:t>
            </a:r>
            <a:r>
              <a:rPr lang="en-GB" sz="1800">
                <a:solidFill>
                  <a:schemeClr val="lt1"/>
                </a:solidFill>
              </a:rPr>
              <a:t>to/from CG universities</a:t>
            </a:r>
            <a:endParaRPr sz="1800" b="1">
              <a:solidFill>
                <a:schemeClr val="lt1"/>
              </a:solidFill>
            </a:endParaRPr>
          </a:p>
          <a:p>
            <a:pPr marL="342900" lvl="0" indent="-2286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aseline="30000">
              <a:solidFill>
                <a:schemeClr val="lt1"/>
              </a:solidFill>
            </a:endParaRPr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-347549" y="504545"/>
            <a:ext cx="6749843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k Antiqua"/>
              <a:buNone/>
            </a:pPr>
            <a:r>
              <a:rPr lang="en-GB">
                <a:solidFill>
                  <a:schemeClr val="lt1"/>
                </a:solidFill>
              </a:rPr>
              <a:t>Facts and figures</a:t>
            </a:r>
            <a:endParaRPr/>
          </a:p>
        </p:txBody>
      </p:sp>
      <p:pic>
        <p:nvPicPr>
          <p:cNvPr id="97" name="Google Shape;9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45970">
            <a:off x="-1616417" y="-661250"/>
            <a:ext cx="4392097" cy="225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096729">
            <a:off x="-2020815" y="-540795"/>
            <a:ext cx="4799807" cy="2461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4ED750-AAFF-D8CC-E27C-54D24F5A7465}"/>
              </a:ext>
            </a:extLst>
          </p:cNvPr>
          <p:cNvGrpSpPr/>
          <p:nvPr/>
        </p:nvGrpSpPr>
        <p:grpSpPr>
          <a:xfrm>
            <a:off x="5043488" y="-38654"/>
            <a:ext cx="7162439" cy="7782484"/>
            <a:chOff x="5043488" y="-38654"/>
            <a:chExt cx="7162439" cy="7782484"/>
          </a:xfrm>
        </p:grpSpPr>
        <p:pic>
          <p:nvPicPr>
            <p:cNvPr id="96" name="Google Shape;96;p7" descr="A map of europe with red dot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43488" y="-38654"/>
              <a:ext cx="7162439" cy="7782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14FDCF-91B8-697A-A800-8F30390AA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3161" y="3159036"/>
              <a:ext cx="209579" cy="200053"/>
            </a:xfrm>
            <a:prstGeom prst="rect">
              <a:avLst/>
            </a:prstGeom>
          </p:spPr>
        </p:pic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5C215368-24EF-2CCB-EF8C-5A108E531CAE}"/>
                </a:ext>
              </a:extLst>
            </p:cNvPr>
            <p:cNvSpPr/>
            <p:nvPr/>
          </p:nvSpPr>
          <p:spPr>
            <a:xfrm flipV="1">
              <a:off x="7099396" y="2986190"/>
              <a:ext cx="133200" cy="133200"/>
            </a:xfrm>
            <a:prstGeom prst="flowChartConnector">
              <a:avLst/>
            </a:prstGeom>
            <a:solidFill>
              <a:srgbClr val="D900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FC870459-4F61-FF2F-57FA-E4627E29981F}"/>
                </a:ext>
              </a:extLst>
            </p:cNvPr>
            <p:cNvSpPr/>
            <p:nvPr/>
          </p:nvSpPr>
          <p:spPr>
            <a:xfrm flipV="1">
              <a:off x="8055664" y="3719388"/>
              <a:ext cx="133200" cy="133200"/>
            </a:xfrm>
            <a:prstGeom prst="flowChartConnector">
              <a:avLst/>
            </a:prstGeom>
            <a:solidFill>
              <a:srgbClr val="D900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17621B34-B0AD-CBB8-AD5E-75A7403C95E2}"/>
                </a:ext>
              </a:extLst>
            </p:cNvPr>
            <p:cNvSpPr/>
            <p:nvPr/>
          </p:nvSpPr>
          <p:spPr>
            <a:xfrm flipV="1">
              <a:off x="8266679" y="3259430"/>
              <a:ext cx="133200" cy="133200"/>
            </a:xfrm>
            <a:prstGeom prst="flowChartConnector">
              <a:avLst/>
            </a:prstGeom>
            <a:solidFill>
              <a:srgbClr val="D900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17C741AC-C0CF-BF2C-86CE-2B02438390E9}"/>
                </a:ext>
              </a:extLst>
            </p:cNvPr>
            <p:cNvSpPr/>
            <p:nvPr/>
          </p:nvSpPr>
          <p:spPr>
            <a:xfrm>
              <a:off x="8671727" y="3429000"/>
              <a:ext cx="221064" cy="290388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6EFA8CDE-AEBB-9359-D378-9A5508D9AEBD}"/>
                </a:ext>
              </a:extLst>
            </p:cNvPr>
            <p:cNvSpPr/>
            <p:nvPr/>
          </p:nvSpPr>
          <p:spPr>
            <a:xfrm flipV="1">
              <a:off x="9638668" y="3652788"/>
              <a:ext cx="133200" cy="133200"/>
            </a:xfrm>
            <a:prstGeom prst="flowChartConnector">
              <a:avLst/>
            </a:prstGeom>
            <a:solidFill>
              <a:srgbClr val="D900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Organisation Chart</a:t>
            </a:r>
            <a:endParaRPr/>
          </a:p>
        </p:txBody>
      </p:sp>
      <p:graphicFrame>
        <p:nvGraphicFramePr>
          <p:cNvPr id="104" name="Google Shape;104;p27"/>
          <p:cNvGraphicFramePr/>
          <p:nvPr>
            <p:extLst>
              <p:ext uri="{D42A27DB-BD31-4B8C-83A1-F6EECF244321}">
                <p14:modId xmlns:p14="http://schemas.microsoft.com/office/powerpoint/2010/main" val="3146504252"/>
              </p:ext>
            </p:extLst>
          </p:nvPr>
        </p:nvGraphicFramePr>
        <p:xfrm>
          <a:off x="3819293" y="1550479"/>
          <a:ext cx="7997375" cy="2257685"/>
        </p:xfrm>
        <a:graphic>
          <a:graphicData uri="http://schemas.openxmlformats.org/drawingml/2006/table">
            <a:tbl>
              <a:tblPr firstRow="1" bandRow="1">
                <a:noFill/>
                <a:tableStyleId>{593C407C-B062-4302-97AF-E1A90768031E}</a:tableStyleId>
              </a:tblPr>
              <a:tblGrid>
                <a:gridCol w="152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3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81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Ludovic</a:t>
                      </a: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600" b="1" u="none" strike="noStrike" cap="none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Thilly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Chair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Poitiers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Beatrix Busse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Vice-Chair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Cologne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Danny Donoghue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Treasurer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Durham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Antonella Forlino</a:t>
                      </a:r>
                      <a:endParaRPr lang="en-GB"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Pavia</a:t>
                      </a:r>
                      <a:endParaRPr lang="en-GB" sz="1600"/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Dorota Malec</a:t>
                      </a:r>
                      <a:endParaRPr lang="en-BE"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Krakow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Coco Norén</a:t>
                      </a:r>
                      <a:endParaRPr lang="en-GB"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Uppsala</a:t>
                      </a:r>
                      <a:endParaRPr lang="en-GB" sz="1600"/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João Ramalho-Santos</a:t>
                      </a:r>
                      <a:endParaRPr lang="en-GB"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lang="en-GB"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Coimbra</a:t>
                      </a:r>
                      <a:endParaRPr lang="en-GB" sz="1600"/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E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 Voldřichová Beránková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BE"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E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Prague</a:t>
                      </a:r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Efrem Yildiz</a:t>
                      </a:r>
                      <a:endParaRPr lang="en-GB"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Sadak</a:t>
                      </a:r>
                      <a:endParaRPr lang="en-GB"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Salamanca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>
                    <a:solidFill>
                      <a:srgbClr val="0C1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6" name="Google Shape;106;p27"/>
          <p:cNvSpPr/>
          <p:nvPr/>
        </p:nvSpPr>
        <p:spPr>
          <a:xfrm>
            <a:off x="532917" y="2453547"/>
            <a:ext cx="22288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Executive Board</a:t>
            </a:r>
            <a:endParaRPr/>
          </a:p>
        </p:txBody>
      </p:sp>
      <p:sp>
        <p:nvSpPr>
          <p:cNvPr id="107" name="Google Shape;107;p27"/>
          <p:cNvSpPr/>
          <p:nvPr/>
        </p:nvSpPr>
        <p:spPr>
          <a:xfrm>
            <a:off x="532917" y="5083900"/>
            <a:ext cx="32583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Rectors’ Advisory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Group</a:t>
            </a:r>
            <a:endParaRPr/>
          </a:p>
        </p:txBody>
      </p:sp>
      <p:graphicFrame>
        <p:nvGraphicFramePr>
          <p:cNvPr id="2" name="Google Shape;105;p27">
            <a:extLst>
              <a:ext uri="{FF2B5EF4-FFF2-40B4-BE49-F238E27FC236}">
                <a16:creationId xmlns:a16="http://schemas.microsoft.com/office/drawing/2014/main" id="{A0A69A55-72A5-EF81-2B12-D83702EFC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194257"/>
              </p:ext>
            </p:extLst>
          </p:nvPr>
        </p:nvGraphicFramePr>
        <p:xfrm>
          <a:off x="3819293" y="4173738"/>
          <a:ext cx="7997350" cy="2349726"/>
        </p:xfrm>
        <a:graphic>
          <a:graphicData uri="http://schemas.openxmlformats.org/drawingml/2006/table">
            <a:tbl>
              <a:tblPr>
                <a:noFill/>
                <a:tableStyleId>{6BCCE069-920F-4091-8BDC-A406B35F168E}</a:tableStyleId>
              </a:tblPr>
              <a:tblGrid>
                <a:gridCol w="215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2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95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Giovanni Molari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i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CG Honorary President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endParaRPr lang="en-GB" sz="1600" b="0" i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Bologna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Joan Guàrdia Olmos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Barcelona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Margareth Hagen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Bergen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Marjo Kaartinen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Granada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Milena Králíčková</a:t>
                      </a:r>
                      <a:endParaRPr lang="en-GB" sz="1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Bologna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Karen O’ Brien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Durham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Pedro Mercado Pacheco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Granada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Working Groups</a:t>
            </a:r>
            <a:endParaRPr/>
          </a:p>
        </p:txBody>
      </p:sp>
      <p:graphicFrame>
        <p:nvGraphicFramePr>
          <p:cNvPr id="113" name="Google Shape;113;p28"/>
          <p:cNvGraphicFramePr/>
          <p:nvPr>
            <p:extLst>
              <p:ext uri="{D42A27DB-BD31-4B8C-83A1-F6EECF244321}">
                <p14:modId xmlns:p14="http://schemas.microsoft.com/office/powerpoint/2010/main" val="2725970976"/>
              </p:ext>
            </p:extLst>
          </p:nvPr>
        </p:nvGraphicFramePr>
        <p:xfrm>
          <a:off x="1992083" y="1967445"/>
          <a:ext cx="8207850" cy="3594020"/>
        </p:xfrm>
        <a:graphic>
          <a:graphicData uri="http://schemas.openxmlformats.org/drawingml/2006/table">
            <a:tbl>
              <a:tblPr>
                <a:noFill/>
                <a:tableStyleId>{6BCCE069-920F-4091-8BDC-A406B35F168E}</a:tableStyleId>
              </a:tblPr>
              <a:tblGrid>
                <a:gridCol w="273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5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u="none" strike="noStrike" cap="none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</a:t>
                      </a:r>
                      <a:endParaRPr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0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u="none" strike="noStrike" cap="none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Education</a:t>
                      </a:r>
                      <a:endParaRPr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0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u="none" strike="noStrike" cap="none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Outreach</a:t>
                      </a:r>
                      <a:endParaRPr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0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Research Support Officers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Social Sciences &amp; Humanities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Life Sciences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Science, Technology, Engineering and Mathematics (STEM)</a:t>
                      </a: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Doctoral Studies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Education Innovation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Academic Exchange and Mobility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Employability</a:t>
                      </a: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Heritage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Global Partnerships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Latin America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Equality and Diversity </a:t>
                      </a: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1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4" name="Google Shape;114;p28"/>
          <p:cNvSpPr txBox="1"/>
          <p:nvPr/>
        </p:nvSpPr>
        <p:spPr>
          <a:xfrm>
            <a:off x="3615189" y="5645115"/>
            <a:ext cx="49616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Coordination by Executive Board members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Support from Policy Officers at CG Office (Brussels)</a:t>
            </a:r>
            <a:endParaRPr/>
          </a:p>
        </p:txBody>
      </p:sp>
      <p:sp>
        <p:nvSpPr>
          <p:cNvPr id="115" name="Google Shape;115;p28"/>
          <p:cNvSpPr/>
          <p:nvPr/>
        </p:nvSpPr>
        <p:spPr>
          <a:xfrm>
            <a:off x="3810000" y="1579362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1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(by pillar of primary interest)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>
            <a:spLocks noGrp="1"/>
          </p:cNvSpPr>
          <p:nvPr>
            <p:ph type="title"/>
          </p:nvPr>
        </p:nvSpPr>
        <p:spPr>
          <a:xfrm>
            <a:off x="838199" y="334536"/>
            <a:ext cx="11034713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CG Members involved in </a:t>
            </a:r>
            <a:br>
              <a:rPr lang="en-GB"/>
            </a:br>
            <a:r>
              <a:rPr lang="en-GB"/>
              <a:t>Alliances of European Universities</a:t>
            </a:r>
            <a:endParaRPr/>
          </a:p>
        </p:txBody>
      </p:sp>
      <p:sp>
        <p:nvSpPr>
          <p:cNvPr id="121" name="Google Shape;121;p29"/>
          <p:cNvSpPr/>
          <p:nvPr/>
        </p:nvSpPr>
        <p:spPr>
          <a:xfrm>
            <a:off x="838200" y="1674043"/>
            <a:ext cx="2567349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Aarhus (DK)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Barcelona (ES)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Bergen (NO)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Bologna (IT)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Bristol (UK)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Budapest (HU)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Coimbra (PT)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Dublin (IE)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D90034"/>
                </a:solidFill>
                <a:latin typeface="Calibri"/>
                <a:cs typeface="Calibri"/>
                <a:sym typeface="Calibri"/>
              </a:rPr>
              <a:t>Durham (UK)</a:t>
            </a:r>
            <a:endParaRPr sz="2200">
              <a:solidFill>
                <a:srgbClr val="D90034"/>
              </a:solidFill>
              <a:latin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Edinburgh (UK)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Galway (IE)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Genève (CH)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Granada (ES)</a:t>
            </a:r>
          </a:p>
          <a:p>
            <a:r>
              <a:rPr lang="en-GB" sz="2200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Graz (AT)</a:t>
            </a:r>
          </a:p>
        </p:txBody>
      </p:sp>
      <p:sp>
        <p:nvSpPr>
          <p:cNvPr id="122" name="Google Shape;122;p29"/>
          <p:cNvSpPr/>
          <p:nvPr/>
        </p:nvSpPr>
        <p:spPr>
          <a:xfrm>
            <a:off x="4749634" y="1674043"/>
            <a:ext cx="2692733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Groningen (NL)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Heidelberg (DE)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Iaşi (RO)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Istanbul (TR)</a:t>
            </a:r>
            <a:endParaRPr sz="2200" b="0" i="0" u="none" strike="noStrike" cap="none">
              <a:solidFill>
                <a:srgbClr val="0C1F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Jena (DE)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Köln (DE)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Kraków (PL)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Leeds (UK)</a:t>
            </a:r>
            <a:endParaRPr sz="2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Leiden (NL)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Leuven (BE)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Louvain (BE)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Montpellier (FR)</a:t>
            </a:r>
            <a:b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2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Montpellier 3 (</a:t>
            </a:r>
            <a:r>
              <a:rPr lang="en-GB" sz="2200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FR)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C1F61"/>
                </a:solidFill>
                <a:latin typeface="Calibri"/>
                <a:ea typeface="Calibri"/>
                <a:cs typeface="Calibri"/>
              </a:rPr>
              <a:t>Newcastle (UK)</a:t>
            </a:r>
            <a:endParaRPr/>
          </a:p>
        </p:txBody>
      </p:sp>
      <p:sp>
        <p:nvSpPr>
          <p:cNvPr id="123" name="Google Shape;123;p29"/>
          <p:cNvSpPr/>
          <p:nvPr/>
        </p:nvSpPr>
        <p:spPr>
          <a:xfrm>
            <a:off x="8786452" y="1674043"/>
            <a:ext cx="2869217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200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Padova (IT)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Pavia (IT)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Poitiers (FR)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Prague (CZ)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Salamanca (ES)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Siena (IT)</a:t>
            </a:r>
            <a:endParaRPr sz="2200" b="0" i="0" u="none" strike="noStrike" cap="none">
              <a:solidFill>
                <a:srgbClr val="0C1F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Tartu (EE)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Turku (FI)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Uppsala (SE)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Utrecht (NL)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Vilnius (LT)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 err="1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Wrocław</a:t>
            </a: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 (PL)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Würzburg (DE)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rgbClr val="D90034"/>
                </a:solidFill>
                <a:latin typeface="Calibri"/>
                <a:ea typeface="Calibri"/>
                <a:cs typeface="Calibri"/>
                <a:sym typeface="Calibri"/>
              </a:rPr>
              <a:t>Åbo (FI)</a:t>
            </a:r>
            <a:endParaRPr sz="2200" b="0" i="0" u="none" strike="noStrike" cap="none">
              <a:solidFill>
                <a:srgbClr val="D900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Alliances of European Universities</a:t>
            </a:r>
            <a:br>
              <a:rPr lang="en-GB"/>
            </a:br>
            <a:r>
              <a:rPr lang="en-GB"/>
              <a:t>with CG Members &amp; CG partnership</a:t>
            </a:r>
            <a:endParaRPr/>
          </a:p>
        </p:txBody>
      </p:sp>
      <p:sp>
        <p:nvSpPr>
          <p:cNvPr id="129" name="Google Shape;129;p30"/>
          <p:cNvSpPr/>
          <p:nvPr/>
        </p:nvSpPr>
        <p:spPr>
          <a:xfrm>
            <a:off x="838200" y="1699984"/>
            <a:ext cx="2009202" cy="2431435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baseline="30000">
                <a:solidFill>
                  <a:schemeClr val="accent4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i="0" u="none" strike="noStrike" cap="none" baseline="30000">
                <a:solidFill>
                  <a:schemeClr val="bg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GB" sz="2400" b="1" i="0" u="none" strike="noStrike" cap="none" baseline="30000">
                <a:solidFill>
                  <a:srgbClr val="FF0000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2400" b="1" i="0" u="none" strike="noStrike" cap="none" baseline="30000">
                <a:solidFill>
                  <a:srgbClr val="D90034"/>
                </a:solidFill>
                <a:highlight>
                  <a:srgbClr val="D90034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rgbClr val="D90034"/>
              </a:solidFill>
              <a:highlight>
                <a:srgbClr val="D9003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C1F61"/>
              </a:solidFill>
              <a:highlight>
                <a:srgbClr val="F90F4D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Bologna (IT) Edinburgh (UK) Kraków (PL)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Leiden (NL)</a:t>
            </a:r>
            <a:endParaRPr sz="20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KU Leuven (BE)</a:t>
            </a:r>
            <a:endParaRPr/>
          </a:p>
        </p:txBody>
      </p:sp>
      <p:sp>
        <p:nvSpPr>
          <p:cNvPr id="130" name="Google Shape;130;p30"/>
          <p:cNvSpPr/>
          <p:nvPr/>
        </p:nvSpPr>
        <p:spPr>
          <a:xfrm>
            <a:off x="5900202" y="1699983"/>
            <a:ext cx="2417142" cy="2739211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baseline="30000">
                <a:solidFill>
                  <a:schemeClr val="bg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*</a:t>
            </a:r>
            <a:r>
              <a:rPr lang="en-GB" sz="2400" b="1" i="0" u="none" strike="noStrike" cap="none" baseline="30000">
                <a:solidFill>
                  <a:srgbClr val="FF0000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endParaRPr sz="2400" b="1" i="0" u="none" strike="noStrike" cap="none">
              <a:solidFill>
                <a:schemeClr val="bg1"/>
              </a:solidFill>
              <a:highlight>
                <a:srgbClr val="F90F4D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Coimbra (PT)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Iaşi</a:t>
            </a: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(RO)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Jena (DE)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Pavia (IT)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Poitiers (FR) Salamanca (ES)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Turku (FI)</a:t>
            </a:r>
            <a:endParaRPr/>
          </a:p>
        </p:txBody>
      </p:sp>
      <p:sp>
        <p:nvSpPr>
          <p:cNvPr id="131" name="Google Shape;131;p30"/>
          <p:cNvSpPr/>
          <p:nvPr/>
        </p:nvSpPr>
        <p:spPr>
          <a:xfrm>
            <a:off x="3369201" y="5310856"/>
            <a:ext cx="2009202" cy="1200329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baseline="30000">
                <a:solidFill>
                  <a:schemeClr val="bg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*</a:t>
            </a:r>
            <a:r>
              <a:rPr lang="en-GB" sz="2400" b="1" i="0" u="none" strike="noStrike" cap="none" baseline="30000">
                <a:solidFill>
                  <a:srgbClr val="FF0000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endParaRPr sz="2400" b="1" i="0" u="none" strike="noStrike" cap="none">
              <a:solidFill>
                <a:schemeClr val="bg1"/>
              </a:solidFill>
              <a:highlight>
                <a:srgbClr val="F90F4D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254061"/>
              </a:solidFill>
              <a:highlight>
                <a:srgbClr val="DD156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Aarhus (DK) Louvain </a:t>
            </a: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(BE) </a:t>
            </a:r>
            <a:endParaRPr sz="20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/>
          <p:nvPr/>
        </p:nvSpPr>
        <p:spPr>
          <a:xfrm>
            <a:off x="821985" y="5015359"/>
            <a:ext cx="2025417" cy="1508105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Heidelberg (DE)</a:t>
            </a:r>
            <a:b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Prague (CZ)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Geneva (CH)</a:t>
            </a:r>
            <a:endParaRPr sz="20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0"/>
          <p:cNvSpPr/>
          <p:nvPr/>
        </p:nvSpPr>
        <p:spPr>
          <a:xfrm>
            <a:off x="8737016" y="3782045"/>
            <a:ext cx="2490640" cy="2462172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baseline="30000">
                <a:solidFill>
                  <a:schemeClr val="bg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*</a:t>
            </a:r>
            <a:r>
              <a:rPr lang="en-GB" sz="2400" b="1" i="0" u="none" strike="noStrike" cap="none" baseline="30000">
                <a:solidFill>
                  <a:srgbClr val="FF0000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2400" b="1" i="0" u="none" strike="noStrike" cap="none">
                <a:solidFill>
                  <a:srgbClr val="25406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rgbClr val="254061"/>
              </a:solidFill>
              <a:highlight>
                <a:srgbClr val="F90F4D"/>
              </a:highlight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1200"/>
              </a:spcBef>
            </a:pPr>
            <a:r>
              <a:rPr lang="en-GB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Durham (UK)</a:t>
            </a:r>
          </a:p>
          <a:p>
            <a:pPr algn="ctr"/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Granada (ES)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Graz (AT)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Padova (IT)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Vilnius (LT)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Wrocław</a:t>
            </a: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(PL)</a:t>
            </a:r>
          </a:p>
        </p:txBody>
      </p:sp>
      <p:sp>
        <p:nvSpPr>
          <p:cNvPr id="134" name="Google Shape;134;p30"/>
          <p:cNvSpPr/>
          <p:nvPr/>
        </p:nvSpPr>
        <p:spPr>
          <a:xfrm>
            <a:off x="5910520" y="4850626"/>
            <a:ext cx="2417143" cy="1046400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baseline="30000">
                <a:solidFill>
                  <a:schemeClr val="bg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*</a:t>
            </a:r>
            <a:r>
              <a:rPr lang="en-GB" sz="2400" b="1" i="0" u="none" strike="noStrike" cap="none" baseline="30000">
                <a:solidFill>
                  <a:srgbClr val="FF0000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endParaRPr sz="2400" b="1" i="0" u="none" strike="noStrike" cap="none">
              <a:solidFill>
                <a:schemeClr val="bg1"/>
              </a:solidFill>
              <a:highlight>
                <a:srgbClr val="F90F4D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Cologne (DE)</a:t>
            </a:r>
            <a:endParaRPr/>
          </a:p>
        </p:txBody>
      </p:sp>
      <p:sp>
        <p:nvSpPr>
          <p:cNvPr id="135" name="Google Shape;135;p30"/>
          <p:cNvSpPr/>
          <p:nvPr/>
        </p:nvSpPr>
        <p:spPr>
          <a:xfrm>
            <a:off x="8737016" y="1699983"/>
            <a:ext cx="2949768" cy="1815841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Galway (IE)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Groningen (NL)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Tartu (EE)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Uppsala (SE)</a:t>
            </a:r>
            <a:endParaRPr sz="20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0"/>
          <p:cNvSpPr/>
          <p:nvPr/>
        </p:nvSpPr>
        <p:spPr>
          <a:xfrm>
            <a:off x="8978329" y="6408945"/>
            <a:ext cx="321367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baseline="30000">
                <a:ln>
                  <a:solidFill>
                    <a:schemeClr val="bg1"/>
                  </a:solidFill>
                </a:ln>
                <a:solidFill>
                  <a:srgbClr val="254061"/>
                </a:solidFill>
                <a:highlight>
                  <a:srgbClr val="F90F4D"/>
                </a:highlight>
                <a:latin typeface="Calibri"/>
                <a:ea typeface="Calibri"/>
                <a:cs typeface="Calibri"/>
                <a:sym typeface="Calibri"/>
              </a:rPr>
              <a:t> *</a:t>
            </a:r>
            <a:r>
              <a:rPr lang="en-GB" sz="1600" b="0" i="0" u="none" strike="noStrike" cap="none" baseline="30000">
                <a:solidFill>
                  <a:srgbClr val="254061"/>
                </a:solidFill>
                <a:highlight>
                  <a:srgbClr val="F90F4D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0" i="1" u="none" strike="noStrike" cap="none">
                <a:solidFill>
                  <a:srgbClr val="254061"/>
                </a:solidFill>
                <a:latin typeface="Calibri"/>
                <a:ea typeface="Calibri"/>
                <a:cs typeface="Calibri"/>
                <a:sym typeface="Calibri"/>
              </a:rPr>
              <a:t> With CG as Associated Partner</a:t>
            </a:r>
            <a:endParaRPr sz="1600" b="0" i="1" u="none" strike="noStrike" cap="none">
              <a:solidFill>
                <a:srgbClr val="25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30" descr="enligh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4825" y="1769464"/>
            <a:ext cx="1365246" cy="48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0" descr="A propos de Una Europa en français | Una Europa"/>
          <p:cNvPicPr preferRelativeResize="0"/>
          <p:nvPr/>
        </p:nvPicPr>
        <p:blipFill rotWithShape="1">
          <a:blip r:embed="rId4">
            <a:alphaModFix/>
          </a:blip>
          <a:srcRect t="10748"/>
          <a:stretch/>
        </p:blipFill>
        <p:spPr>
          <a:xfrm>
            <a:off x="1431086" y="1794932"/>
            <a:ext cx="879938" cy="785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 descr="Logo Université de Poitiers"/>
          <p:cNvSpPr/>
          <p:nvPr/>
        </p:nvSpPr>
        <p:spPr>
          <a:xfrm>
            <a:off x="6248403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6926" y="1809563"/>
            <a:ext cx="643956" cy="4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14825" y="3919953"/>
            <a:ext cx="955662" cy="42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 descr="Alliance 4EU+ — Wikipéd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7467" y="5088636"/>
            <a:ext cx="850667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0" descr="Circle U., notre projet d'Université européenne | Université Paris Cité"/>
          <p:cNvPicPr preferRelativeResize="0"/>
          <p:nvPr/>
        </p:nvPicPr>
        <p:blipFill rotWithShape="1">
          <a:blip r:embed="rId8">
            <a:alphaModFix/>
          </a:blip>
          <a:srcRect l="12748" t="26331" r="11863" b="29041"/>
          <a:stretch/>
        </p:blipFill>
        <p:spPr>
          <a:xfrm>
            <a:off x="3624477" y="5338821"/>
            <a:ext cx="1418873" cy="47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0" descr="EUniWell - European University for Well-Be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68187" y="4865917"/>
            <a:ext cx="811524" cy="676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0"/>
          <p:cNvSpPr/>
          <p:nvPr/>
        </p:nvSpPr>
        <p:spPr>
          <a:xfrm>
            <a:off x="3369201" y="1687705"/>
            <a:ext cx="2009202" cy="3400931"/>
          </a:xfrm>
          <a:prstGeom prst="rect">
            <a:avLst/>
          </a:prstGeom>
          <a:noFill/>
          <a:ln w="9525" cap="flat" cmpd="sng">
            <a:solidFill>
              <a:srgbClr val="091F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baseline="30000">
                <a:solidFill>
                  <a:schemeClr val="accent4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i="0" u="none" strike="noStrike" cap="none" baseline="30000">
                <a:solidFill>
                  <a:schemeClr val="bg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GB" sz="2400" b="1" i="0" u="none" strike="noStrike" cap="none" baseline="30000">
                <a:solidFill>
                  <a:srgbClr val="FF0000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endParaRPr sz="2400" b="1" i="0" u="none" strike="noStrike" cap="none">
              <a:solidFill>
                <a:schemeClr val="bg1"/>
              </a:solidFill>
              <a:highlight>
                <a:srgbClr val="F90F4D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 b="1" i="0" u="none" strike="noStrike" cap="none" baseline="30000">
                <a:solidFill>
                  <a:srgbClr val="254061"/>
                </a:solidFill>
                <a:highlight>
                  <a:srgbClr val="F90F4D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 baseline="30000">
              <a:solidFill>
                <a:srgbClr val="254061"/>
              </a:solidFill>
              <a:highlight>
                <a:srgbClr val="F90F4D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Barcelona (ES)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Bergen (NO)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Budapest (HU)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Dublin (IE)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Montpellier (FR)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Utrecht (NL)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Würzburg (DE)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err="1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Åbo</a:t>
            </a: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err="1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Akademi</a:t>
            </a:r>
            <a:r>
              <a:rPr lang="en-GB" sz="2000" b="0" i="0" u="none" strike="noStrike" cap="none">
                <a:solidFill>
                  <a:srgbClr val="0C1F61"/>
                </a:solidFill>
                <a:latin typeface="Calibri"/>
                <a:ea typeface="Calibri"/>
                <a:cs typeface="Calibri"/>
                <a:sym typeface="Calibri"/>
              </a:rPr>
              <a:t> (FI)</a:t>
            </a:r>
            <a:endParaRPr sz="2000" b="0" i="0" u="none" strike="noStrike" cap="none">
              <a:solidFill>
                <a:srgbClr val="0C1F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20299" y="1753438"/>
            <a:ext cx="728753" cy="723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en-GB"/>
              <a:t>Executive Board Priorities &amp; Forthcoming Events</a:t>
            </a:r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2025-2026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body" idx="1"/>
          </p:nvPr>
        </p:nvSpPr>
        <p:spPr>
          <a:xfrm>
            <a:off x="180623" y="1704624"/>
            <a:ext cx="7120290" cy="428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Ø"/>
            </a:pPr>
            <a:r>
              <a:rPr lang="en-GB" sz="22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Keeping </a:t>
            </a:r>
            <a:r>
              <a:rPr lang="en-GB" sz="22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thought leadership </a:t>
            </a:r>
            <a:r>
              <a:rPr lang="en-GB" sz="22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sz="22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shared values </a:t>
            </a:r>
            <a:r>
              <a:rPr lang="en-GB" sz="2200" b="0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the core:</a:t>
            </a:r>
            <a:endParaRPr lang="en-GB" sz="2200" i="0" u="none" strike="noStrik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Campus democracy and civic engagement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Societal innovation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Open Science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>
                <a:solidFill>
                  <a:schemeClr val="tx1"/>
                </a:solidFill>
              </a:rPr>
              <a:t>Artificial Intelligence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Climate Action</a:t>
            </a:r>
          </a:p>
        </p:txBody>
      </p:sp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9660467" cy="69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Executive Board Priorities 2025-2026</a:t>
            </a:r>
            <a:endParaRPr/>
          </a:p>
        </p:txBody>
      </p:sp>
      <p:pic>
        <p:nvPicPr>
          <p:cNvPr id="159" name="Google Shape;159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452" r="17452"/>
          <a:stretch/>
        </p:blipFill>
        <p:spPr>
          <a:xfrm>
            <a:off x="7603960" y="1650648"/>
            <a:ext cx="4240065" cy="4341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imbra Group">
      <a:dk1>
        <a:srgbClr val="0C1F61"/>
      </a:dk1>
      <a:lt1>
        <a:srgbClr val="FFFFFF"/>
      </a:lt1>
      <a:dk2>
        <a:srgbClr val="0C1F61"/>
      </a:dk2>
      <a:lt2>
        <a:srgbClr val="FEFFFF"/>
      </a:lt2>
      <a:accent1>
        <a:srgbClr val="F7F2F0"/>
      </a:accent1>
      <a:accent2>
        <a:srgbClr val="DDD3CE"/>
      </a:accent2>
      <a:accent3>
        <a:srgbClr val="0077CC"/>
      </a:accent3>
      <a:accent4>
        <a:srgbClr val="D90034"/>
      </a:accent4>
      <a:accent5>
        <a:srgbClr val="89101E"/>
      </a:accent5>
      <a:accent6>
        <a:srgbClr val="D90034"/>
      </a:accent6>
      <a:hlink>
        <a:srgbClr val="0E51CD"/>
      </a:hlink>
      <a:folHlink>
        <a:srgbClr val="6F50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imbra Group">
      <a:dk1>
        <a:srgbClr val="0C1F61"/>
      </a:dk1>
      <a:lt1>
        <a:srgbClr val="FFFFFF"/>
      </a:lt1>
      <a:dk2>
        <a:srgbClr val="0C1F61"/>
      </a:dk2>
      <a:lt2>
        <a:srgbClr val="FEFFFF"/>
      </a:lt2>
      <a:accent1>
        <a:srgbClr val="F7F2F0"/>
      </a:accent1>
      <a:accent2>
        <a:srgbClr val="DDD3CE"/>
      </a:accent2>
      <a:accent3>
        <a:srgbClr val="0077CC"/>
      </a:accent3>
      <a:accent4>
        <a:srgbClr val="D90034"/>
      </a:accent4>
      <a:accent5>
        <a:srgbClr val="89101E"/>
      </a:accent5>
      <a:accent6>
        <a:srgbClr val="D90034"/>
      </a:accent6>
      <a:hlink>
        <a:srgbClr val="0E51CD"/>
      </a:hlink>
      <a:folHlink>
        <a:srgbClr val="6F50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581d4c4-e451-4996-917c-02bcbb0d4db4" xsi:nil="true"/>
    <TaxCatchAll xmlns="3bfe20fe-22dc-4249-9ce0-2158073bc72f" xsi:nil="true"/>
    <lcf76f155ced4ddcb4097134ff3c332f xmlns="8581d4c4-e451-4996-917c-02bcbb0d4db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F25B427B0364E801836986D5287E7" ma:contentTypeVersion="20" ma:contentTypeDescription="Een nieuw document maken." ma:contentTypeScope="" ma:versionID="164671341b31223afc6386362493ff73">
  <xsd:schema xmlns:xsd="http://www.w3.org/2001/XMLSchema" xmlns:xs="http://www.w3.org/2001/XMLSchema" xmlns:p="http://schemas.microsoft.com/office/2006/metadata/properties" xmlns:ns2="8581d4c4-e451-4996-917c-02bcbb0d4db4" xmlns:ns3="3bfe20fe-22dc-4249-9ce0-2158073bc72f" targetNamespace="http://schemas.microsoft.com/office/2006/metadata/properties" ma:root="true" ma:fieldsID="fda323d8b5d4adeb3ea4cc58cbd8a0e2" ns2:_="" ns3:_="">
    <xsd:import namespace="8581d4c4-e451-4996-917c-02bcbb0d4db4"/>
    <xsd:import namespace="3bfe20fe-22dc-4249-9ce0-2158073bc7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1d4c4-e451-4996-917c-02bcbb0d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Afmeldingsstatus" ma:internalName="Afmeldings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a5bec50a-3b81-4955-ac34-98a609113f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e20fe-22dc-4249-9ce0-2158073bc7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c5bd4e-51dc-4cb3-95ab-1fdadbf45210}" ma:internalName="TaxCatchAll" ma:showField="CatchAllData" ma:web="3bfe20fe-22dc-4249-9ce0-2158073bc7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293FAD-4504-4299-90C1-BE148D1A9F5A}">
  <ds:schemaRefs>
    <ds:schemaRef ds:uri="3bfe20fe-22dc-4249-9ce0-2158073bc72f"/>
    <ds:schemaRef ds:uri="8581d4c4-e451-4996-917c-02bcbb0d4d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D3A6D5E-5032-4B52-BEEA-A60E4AB562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60272F-8AA8-41EA-B397-7CCD1D14F783}">
  <ds:schemaRefs>
    <ds:schemaRef ds:uri="3bfe20fe-22dc-4249-9ce0-2158073bc72f"/>
    <ds:schemaRef ds:uri="8581d4c4-e451-4996-917c-02bcbb0d4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1455</Words>
  <Application>Microsoft Office PowerPoint</Application>
  <PresentationFormat>Widescreen</PresentationFormat>
  <Paragraphs>287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Book Antiqua</vt:lpstr>
      <vt:lpstr>Office Theme</vt:lpstr>
      <vt:lpstr>Office Theme</vt:lpstr>
      <vt:lpstr>A tradition  of innovation</vt:lpstr>
      <vt:lpstr>Commitment</vt:lpstr>
      <vt:lpstr>Facts and figures</vt:lpstr>
      <vt:lpstr>Organisation Chart</vt:lpstr>
      <vt:lpstr>Working Groups</vt:lpstr>
      <vt:lpstr>CG Members involved in  Alliances of European Universities</vt:lpstr>
      <vt:lpstr>Alliances of European Universities with CG Members &amp; CG partnership</vt:lpstr>
      <vt:lpstr>Executive Board Priorities &amp; Forthcoming Events</vt:lpstr>
      <vt:lpstr>Executive Board Priorities 2025-2026</vt:lpstr>
      <vt:lpstr>Executive Board Priorities 2025-2026</vt:lpstr>
      <vt:lpstr>Executive Board Priorities 2025-2026</vt:lpstr>
      <vt:lpstr>Recent Meetings &amp; Events</vt:lpstr>
      <vt:lpstr>Upcoming Meetings &amp; Events</vt:lpstr>
      <vt:lpstr>Institutional Partnerships</vt:lpstr>
      <vt:lpstr>EU Projects</vt:lpstr>
      <vt:lpstr>Three-Minute Thesis (3MT) Competition</vt:lpstr>
      <vt:lpstr>Scholarship Programmes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tradition  of innovation</dc:title>
  <dc:creator>Josianne</dc:creator>
  <cp:lastModifiedBy>Catarina Moleiro</cp:lastModifiedBy>
  <cp:revision>1</cp:revision>
  <dcterms:created xsi:type="dcterms:W3CDTF">2023-06-06T07:59:40Z</dcterms:created>
  <dcterms:modified xsi:type="dcterms:W3CDTF">2026-01-15T10:46:25Z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0x0101002F4F25B427B0364E801836986D5287E7</vt:lpwstr>
  </property>
  <property fmtid="{D5CDD505-2E9C-101B-9397-08002B2CF9AE}" pid="3" name="MediaServiceImageTags">
    <vt:lpwstr/>
  </property>
</Properties>
</file>