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9" r:id="rId5"/>
    <p:sldMasterId id="2147483661" r:id="rId6"/>
  </p:sldMasterIdLst>
  <p:notesMasterIdLst>
    <p:notesMasterId r:id="rId26"/>
  </p:notesMasterIdLst>
  <p:handoutMasterIdLst>
    <p:handoutMasterId r:id="rId27"/>
  </p:handoutMasterIdLst>
  <p:sldIdLst>
    <p:sldId id="276" r:id="rId7"/>
    <p:sldId id="277" r:id="rId8"/>
    <p:sldId id="256" r:id="rId9"/>
    <p:sldId id="282" r:id="rId10"/>
    <p:sldId id="271" r:id="rId11"/>
    <p:sldId id="272" r:id="rId12"/>
    <p:sldId id="274" r:id="rId13"/>
    <p:sldId id="273" r:id="rId14"/>
    <p:sldId id="275" r:id="rId15"/>
    <p:sldId id="283" r:id="rId16"/>
    <p:sldId id="284" r:id="rId17"/>
    <p:sldId id="278" r:id="rId18"/>
    <p:sldId id="279" r:id="rId19"/>
    <p:sldId id="280" r:id="rId20"/>
    <p:sldId id="257" r:id="rId21"/>
    <p:sldId id="258" r:id="rId22"/>
    <p:sldId id="263" r:id="rId23"/>
    <p:sldId id="264" r:id="rId24"/>
    <p:sldId id="269" r:id="rId25"/>
  </p:sldIdLst>
  <p:sldSz cx="12192000" cy="6858000"/>
  <p:notesSz cx="6858000" cy="9144000"/>
  <p:embeddedFontLst>
    <p:embeddedFont>
      <p:font typeface="Book Antiqua" panose="02040602050305030304" pitchFamily="18" charset="0"/>
      <p:regular r:id="rId28"/>
      <p:bold r:id="rId29"/>
      <p:italic r:id="rId30"/>
      <p:boldItalic r:id="rId31"/>
    </p:embeddedFont>
    <p:embeddedFont>
      <p:font typeface="Georgia" panose="02040502050405020303" pitchFamily="18" charset="0"/>
      <p:regular r:id="rId32"/>
      <p:bold r:id="rId33"/>
      <p:italic r:id="rId34"/>
      <p:boldItalic r:id="rId35"/>
    </p:embeddedFont>
    <p:embeddedFont>
      <p:font typeface="Minion" panose="020B0604020202020204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gkR1GOH0+50zxUcCFcbxIbTXZf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2F8A55-91B4-44F7-B8D8-9F0C4A6D3EBE}" v="14" dt="2025-03-18T10:41:07.894"/>
  </p1510:revLst>
</p1510:revInfo>
</file>

<file path=ppt/tableStyles.xml><?xml version="1.0" encoding="utf-8"?>
<a:tblStyleLst xmlns:a="http://schemas.openxmlformats.org/drawingml/2006/main" def="{593C407C-B062-4302-97AF-E1A90768031E}">
  <a:tblStyle styleId="{593C407C-B062-4302-97AF-E1A90768031E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FCFC"/>
          </a:solidFill>
        </a:fill>
      </a:tcStyle>
    </a:wholeTbl>
    <a:band1H>
      <a:tcTxStyle/>
      <a:tcStyle>
        <a:tcBdr/>
        <a:fill>
          <a:solidFill>
            <a:srgbClr val="FCFAF9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CFAF9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BCCE069-920F-4091-8BDC-A406B35F168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92"/>
    <p:restoredTop sz="85351" autoAdjust="0"/>
  </p:normalViewPr>
  <p:slideViewPr>
    <p:cSldViewPr snapToGrid="0">
      <p:cViewPr varScale="1">
        <p:scale>
          <a:sx n="55" d="100"/>
          <a:sy n="55" d="100"/>
        </p:scale>
        <p:origin x="113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678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customschemas.google.com/relationships/presentationmetadata" Target="metadata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520AA2B-1E2E-E9EC-576D-96173B8C7A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27159C-E5AB-BF94-A8AC-D85BF33D74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47323-090D-4340-A9C6-1D29C6213F47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C7CAA7-B643-62BB-4420-70232FA94A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39CD6-CEAB-58CB-6CDC-5BED56564A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E24B2-81A7-4782-BD5A-03B41FA820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108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>
          <a:extLst>
            <a:ext uri="{FF2B5EF4-FFF2-40B4-BE49-F238E27FC236}">
              <a16:creationId xmlns:a16="http://schemas.microsoft.com/office/drawing/2014/main" id="{A0A6CDD6-CD0A-1B59-CEC1-0731FD0D0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>
            <a:extLst>
              <a:ext uri="{FF2B5EF4-FFF2-40B4-BE49-F238E27FC236}">
                <a16:creationId xmlns:a16="http://schemas.microsoft.com/office/drawing/2014/main" id="{AC8716FC-43A3-3214-4C80-A48084B78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" name="Google Shape;76;p3:notes">
            <a:extLst>
              <a:ext uri="{FF2B5EF4-FFF2-40B4-BE49-F238E27FC236}">
                <a16:creationId xmlns:a16="http://schemas.microsoft.com/office/drawing/2014/main" id="{4C0A1708-F5E6-7877-6824-32AA3C022C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9377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2" name="Google Shape;19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9110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ECD43-08E5-4945-BC4F-4857758E978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534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5373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8879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5246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4"/>
          <p:cNvSpPr>
            <a:spLocks noGrp="1"/>
          </p:cNvSpPr>
          <p:nvPr>
            <p:ph type="pic" idx="2"/>
          </p:nvPr>
        </p:nvSpPr>
        <p:spPr>
          <a:xfrm>
            <a:off x="332508" y="332509"/>
            <a:ext cx="4917917" cy="62571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1" name="Google Shape;11;p14"/>
          <p:cNvSpPr txBox="1">
            <a:spLocks noGrp="1"/>
          </p:cNvSpPr>
          <p:nvPr>
            <p:ph type="ctrTitle"/>
          </p:nvPr>
        </p:nvSpPr>
        <p:spPr>
          <a:xfrm>
            <a:off x="5435600" y="3023417"/>
            <a:ext cx="6292574" cy="266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Book Antiqua"/>
              <a:buNone/>
              <a:defRPr sz="7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" name="Google Shape;12;p14"/>
          <p:cNvSpPr txBox="1">
            <a:spLocks noGrp="1"/>
          </p:cNvSpPr>
          <p:nvPr>
            <p:ph type="subTitle" idx="1"/>
          </p:nvPr>
        </p:nvSpPr>
        <p:spPr>
          <a:xfrm>
            <a:off x="5435600" y="5767570"/>
            <a:ext cx="6292574" cy="82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563B7AC-93C7-35B9-E455-22662D0DC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80101" y="39296"/>
            <a:ext cx="2032785" cy="26612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94814EB-0BB0-4457-6297-388F8BFA7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3" y="4594422"/>
            <a:ext cx="3181183" cy="1768245"/>
          </a:xfrm>
          <a:prstGeom prst="rect">
            <a:avLst/>
          </a:prstGeom>
        </p:spPr>
      </p:pic>
      <p:sp>
        <p:nvSpPr>
          <p:cNvPr id="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-1"/>
            <a:ext cx="12191999" cy="4521941"/>
          </a:xfrm>
          <a:solidFill>
            <a:srgbClr val="8592BC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/>
              <a:t>..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2"/>
            <a:ext cx="12192000" cy="371933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/>
              <a:t>..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89887" y="1052736"/>
            <a:ext cx="10219813" cy="1656184"/>
          </a:xfrm>
        </p:spPr>
        <p:txBody>
          <a:bodyPr/>
          <a:lstStyle>
            <a:lvl1pPr algn="l">
              <a:defRPr sz="5397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 presentation</a:t>
            </a:r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4" hasCustomPrompt="1"/>
          </p:nvPr>
        </p:nvSpPr>
        <p:spPr>
          <a:xfrm>
            <a:off x="1489887" y="3934610"/>
            <a:ext cx="6914724" cy="393700"/>
          </a:xfrm>
        </p:spPr>
        <p:txBody>
          <a:bodyPr anchor="ctr"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Subtitle presentation</a:t>
            </a:r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463440" y="3934685"/>
            <a:ext cx="4324107" cy="3941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399">
                <a:solidFill>
                  <a:schemeClr val="bg1"/>
                </a:solidFill>
              </a:defRPr>
            </a:lvl1pPr>
          </a:lstStyle>
          <a:p>
            <a:fld id="{928F9493-D671-4F27-99EF-9D103FC79999}" type="datetime1">
              <a:rPr lang="nl-NL" noProof="0" smtClean="0"/>
              <a:t>20-3-2025</a:t>
            </a:fld>
            <a:endParaRPr lang="en-GB" noProof="0" dirty="0"/>
          </a:p>
        </p:txBody>
      </p:sp>
      <p:sp>
        <p:nvSpPr>
          <p:cNvPr id="19" name="Rechthoek 18"/>
          <p:cNvSpPr/>
          <p:nvPr userDrawn="1"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91392" tIns="45696" rIns="91392" bIns="4569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394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1999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grpSp>
        <p:nvGrpSpPr>
          <p:cNvPr id="11" name="Grid" hidden="1"/>
          <p:cNvGrpSpPr/>
          <p:nvPr userDrawn="1"/>
        </p:nvGrpSpPr>
        <p:grpSpPr>
          <a:xfrm>
            <a:off x="-3" y="-1"/>
            <a:ext cx="12192004" cy="6858004"/>
            <a:chOff x="-3" y="-1"/>
            <a:chExt cx="12198354" cy="6858004"/>
          </a:xfrm>
        </p:grpSpPr>
        <p:sp>
          <p:nvSpPr>
            <p:cNvPr id="12" name="Rechthoek 11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-3205847" y="3205844"/>
              <a:ext cx="6858003" cy="44631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6" name="Rechthoek 15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8" name="Rechthoek 19"/>
          <p:cNvSpPr/>
          <p:nvPr userDrawn="1"/>
        </p:nvSpPr>
        <p:spPr bwMode="auto">
          <a:xfrm>
            <a:off x="6096000" y="6453336"/>
            <a:ext cx="6096000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91392" tIns="45696" rIns="91392" bIns="4569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394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1999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1451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452" y="1252836"/>
            <a:ext cx="6843076" cy="4795836"/>
          </a:xfrm>
          <a:noFill/>
        </p:spPr>
        <p:txBody>
          <a:bodyPr vert="horz" wrap="none" lIns="0" tIns="0" rIns="0" bIns="0"/>
          <a:lstStyle>
            <a:lvl1pPr marL="361769" indent="-361769"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Font typeface="+mj-lt"/>
              <a:buAutoNum type="arabicPeriod"/>
              <a:defRPr sz="2399">
                <a:solidFill>
                  <a:schemeClr val="bg2"/>
                </a:solidFill>
              </a:defRPr>
            </a:lvl1pPr>
            <a:lvl2pPr marL="542654" indent="-180885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 marL="361769" indent="-361769"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Font typeface="+mj-lt"/>
              <a:buAutoNum type="arabicPeriod"/>
              <a:tabLst/>
              <a:defRPr sz="2399">
                <a:solidFill>
                  <a:schemeClr val="bg2"/>
                </a:solidFill>
              </a:defRPr>
            </a:lvl6pPr>
            <a:lvl7pPr marL="542654" indent="-180885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7pPr>
            <a:lvl8pPr>
              <a:defRPr>
                <a:solidFill>
                  <a:schemeClr val="bg2"/>
                </a:solidFill>
              </a:defRPr>
            </a:lvl8pPr>
            <a:lvl9pP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en-GB" noProof="0" dirty="0"/>
              <a:t>Numbering</a:t>
            </a:r>
          </a:p>
          <a:p>
            <a:pPr lvl="1"/>
            <a:r>
              <a:rPr lang="en-GB" noProof="0" dirty="0"/>
              <a:t>Bullet</a:t>
            </a:r>
          </a:p>
          <a:p>
            <a:pPr lvl="2"/>
            <a:r>
              <a:rPr lang="en-GB" noProof="0" dirty="0"/>
              <a:t>Plain text</a:t>
            </a:r>
          </a:p>
          <a:p>
            <a:pPr lvl="3"/>
            <a:r>
              <a:rPr lang="en-GB" noProof="0" dirty="0"/>
              <a:t>Header dark blue</a:t>
            </a:r>
          </a:p>
          <a:p>
            <a:pPr lvl="4"/>
            <a:r>
              <a:rPr lang="en-GB" noProof="0" dirty="0"/>
              <a:t>Header yellow</a:t>
            </a:r>
          </a:p>
          <a:p>
            <a:pPr lvl="5"/>
            <a:r>
              <a:rPr lang="en-GB" noProof="0" dirty="0"/>
              <a:t>Numbering</a:t>
            </a:r>
          </a:p>
          <a:p>
            <a:pPr lvl="6"/>
            <a:r>
              <a:rPr lang="en-GB" noProof="0" dirty="0"/>
              <a:t>Bullet</a:t>
            </a:r>
          </a:p>
          <a:p>
            <a:pPr lvl="7"/>
            <a:r>
              <a:rPr lang="en-GB" sz="1799" noProof="0" dirty="0"/>
              <a:t>Plain text</a:t>
            </a:r>
          </a:p>
          <a:p>
            <a:pPr lvl="8"/>
            <a:r>
              <a:rPr lang="en-GB" noProof="0" dirty="0"/>
              <a:t>Header dark blue</a:t>
            </a:r>
          </a:p>
        </p:txBody>
      </p:sp>
      <p:sp>
        <p:nvSpPr>
          <p:cNvPr id="7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7449754" y="1252539"/>
            <a:ext cx="4337646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399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grpSp>
        <p:nvGrpSpPr>
          <p:cNvPr id="8" name="Grid" hidden="1"/>
          <p:cNvGrpSpPr/>
          <p:nvPr userDrawn="1"/>
        </p:nvGrpSpPr>
        <p:grpSpPr>
          <a:xfrm>
            <a:off x="0" y="0"/>
            <a:ext cx="12192003" cy="6858004"/>
            <a:chOff x="-2" y="-1"/>
            <a:chExt cx="12198353" cy="6858004"/>
          </a:xfrm>
        </p:grpSpPr>
        <p:sp>
          <p:nvSpPr>
            <p:cNvPr id="9" name="Rechthoek 8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 rot="5400000">
              <a:off x="392346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128030" y="6473106"/>
            <a:ext cx="2743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fld id="{5EE7099E-8998-4851-915A-4F4831808297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688863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Plain text</a:t>
            </a:r>
          </a:p>
          <a:p>
            <a:pPr lvl="3"/>
            <a:r>
              <a:rPr lang="en-GB" noProof="0" dirty="0"/>
              <a:t>Header dark blue</a:t>
            </a:r>
          </a:p>
          <a:p>
            <a:pPr lvl="4"/>
            <a:r>
              <a:rPr lang="en-GB" noProof="0" dirty="0"/>
              <a:t>Header light blue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sz="1799" noProof="0" dirty="0"/>
              <a:t>Plain text</a:t>
            </a:r>
          </a:p>
          <a:p>
            <a:pPr lvl="8"/>
            <a:r>
              <a:rPr lang="en-GB" noProof="0" dirty="0"/>
              <a:t>Header dark blue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128030" y="6473106"/>
            <a:ext cx="2743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fld id="{5EE7099E-8998-4851-915A-4F483180829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8660970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452" y="1252836"/>
            <a:ext cx="7922635" cy="4795836"/>
          </a:xfrm>
        </p:spPr>
        <p:txBody>
          <a:bodyPr vert="horz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Plain text</a:t>
            </a:r>
          </a:p>
          <a:p>
            <a:pPr lvl="3"/>
            <a:r>
              <a:rPr lang="en-GB" noProof="0" dirty="0"/>
              <a:t>Header dark blue</a:t>
            </a:r>
          </a:p>
          <a:p>
            <a:pPr lvl="4"/>
            <a:r>
              <a:rPr lang="en-GB" noProof="0" dirty="0"/>
              <a:t>Header light blue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sz="1799" noProof="0" dirty="0"/>
              <a:t>Plain text</a:t>
            </a:r>
          </a:p>
          <a:p>
            <a:pPr lvl="8"/>
            <a:r>
              <a:rPr lang="en-GB" noProof="0" dirty="0"/>
              <a:t>Header dark blue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0" y="0"/>
            <a:ext cx="1219200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500358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8529313" y="1252539"/>
            <a:ext cx="3258087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399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128030" y="6473106"/>
            <a:ext cx="2743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fld id="{5EE7099E-8998-4851-915A-4F483180829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3112232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452" y="1252836"/>
            <a:ext cx="5590435" cy="4795836"/>
          </a:xfrm>
        </p:spPr>
        <p:txBody>
          <a:bodyPr vert="horz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Plain text</a:t>
            </a:r>
          </a:p>
          <a:p>
            <a:pPr lvl="3"/>
            <a:r>
              <a:rPr lang="en-GB" noProof="0" dirty="0"/>
              <a:t>Header dark blue</a:t>
            </a:r>
          </a:p>
          <a:p>
            <a:pPr lvl="4"/>
            <a:r>
              <a:rPr lang="en-GB" noProof="0" dirty="0"/>
              <a:t>Header light blue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sz="1799" noProof="0" dirty="0"/>
              <a:t>Plain text</a:t>
            </a:r>
          </a:p>
          <a:p>
            <a:pPr lvl="8"/>
            <a:r>
              <a:rPr lang="en-GB" noProof="0" dirty="0"/>
              <a:t>Header dark blue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200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197547" y="1252539"/>
            <a:ext cx="5589852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399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128030" y="6473106"/>
            <a:ext cx="2743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fld id="{5EE7099E-8998-4851-915A-4F483180829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7353211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452" y="1252836"/>
            <a:ext cx="3532433" cy="4795836"/>
          </a:xfrm>
        </p:spPr>
        <p:txBody>
          <a:bodyPr vert="horz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Plain text</a:t>
            </a:r>
          </a:p>
          <a:p>
            <a:pPr lvl="3"/>
            <a:r>
              <a:rPr lang="en-GB" noProof="0" dirty="0"/>
              <a:t>Header dark blue</a:t>
            </a:r>
          </a:p>
          <a:p>
            <a:pPr lvl="4"/>
            <a:r>
              <a:rPr lang="en-GB" noProof="0" dirty="0"/>
              <a:t>Header light blue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sz="1799" noProof="0" dirty="0"/>
              <a:t>Plain text</a:t>
            </a:r>
          </a:p>
          <a:p>
            <a:pPr lvl="8"/>
            <a:r>
              <a:rPr lang="en-GB" noProof="0" dirty="0"/>
              <a:t>Header dark blue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200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611099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139111" y="1252539"/>
            <a:ext cx="7648288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399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128030" y="6473106"/>
            <a:ext cx="2743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fld id="{5EE7099E-8998-4851-915A-4F483180829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8772128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200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04453" y="1252539"/>
            <a:ext cx="11382947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399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128030" y="6473106"/>
            <a:ext cx="2743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fld id="{5EE7099E-8998-4851-915A-4F483180829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2873465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452" y="1252836"/>
            <a:ext cx="5590435" cy="4795836"/>
          </a:xfrm>
        </p:spPr>
        <p:txBody>
          <a:bodyPr vert="horz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Plain text</a:t>
            </a:r>
          </a:p>
          <a:p>
            <a:pPr lvl="3"/>
            <a:r>
              <a:rPr lang="en-GB" noProof="0" dirty="0"/>
              <a:t>Header dark blue</a:t>
            </a:r>
          </a:p>
          <a:p>
            <a:pPr lvl="4"/>
            <a:r>
              <a:rPr lang="en-GB" noProof="0" dirty="0"/>
              <a:t>Header light blue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sz="1799" noProof="0" dirty="0"/>
              <a:t>Plain text</a:t>
            </a:r>
          </a:p>
          <a:p>
            <a:pPr lvl="8"/>
            <a:r>
              <a:rPr lang="en-GB" noProof="0" dirty="0"/>
              <a:t>Header dark blue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1" y="-1"/>
            <a:ext cx="12212416" cy="6858004"/>
            <a:chOff x="-2" y="-1"/>
            <a:chExt cx="12218777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6" name="Rechthoek 15"/>
            <p:cNvSpPr/>
            <p:nvPr userDrawn="1"/>
          </p:nvSpPr>
          <p:spPr bwMode="auto">
            <a:xfrm rot="10800000">
              <a:off x="5360772" y="3549589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197548" y="1252539"/>
            <a:ext cx="2693669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399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9093878" y="1252539"/>
            <a:ext cx="2693669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399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sp>
        <p:nvSpPr>
          <p:cNvPr id="18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6197548" y="3751624"/>
            <a:ext cx="2693669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399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sp>
        <p:nvSpPr>
          <p:cNvPr id="19" name="Tijdelijke aanduiding voor afbeelding 13"/>
          <p:cNvSpPr>
            <a:spLocks noGrp="1"/>
          </p:cNvSpPr>
          <p:nvPr>
            <p:ph type="pic" sz="quarter" idx="16" hasCustomPrompt="1"/>
          </p:nvPr>
        </p:nvSpPr>
        <p:spPr>
          <a:xfrm>
            <a:off x="9093878" y="3751624"/>
            <a:ext cx="2693669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399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sp>
        <p:nvSpPr>
          <p:cNvPr id="2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128030" y="6473106"/>
            <a:ext cx="2743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fld id="{5EE7099E-8998-4851-915A-4F483180829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8617037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452" y="1252836"/>
            <a:ext cx="5590435" cy="4795836"/>
          </a:xfrm>
        </p:spPr>
        <p:txBody>
          <a:bodyPr vert="horz"/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Plain text</a:t>
            </a:r>
          </a:p>
          <a:p>
            <a:pPr lvl="3"/>
            <a:r>
              <a:rPr lang="en-GB" noProof="0" dirty="0"/>
              <a:t>Header dark blue</a:t>
            </a:r>
          </a:p>
          <a:p>
            <a:pPr lvl="4"/>
            <a:r>
              <a:rPr lang="en-GB" noProof="0" dirty="0"/>
              <a:t>Header light blue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sz="1799" noProof="0" dirty="0"/>
              <a:t>Plain text</a:t>
            </a:r>
          </a:p>
          <a:p>
            <a:pPr lvl="8"/>
            <a:r>
              <a:rPr lang="en-GB" noProof="0" dirty="0"/>
              <a:t>Header dark blue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200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197113" y="1252538"/>
            <a:ext cx="2693669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399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9093443" y="1252538"/>
            <a:ext cx="2693669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399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an image</a:t>
            </a:r>
          </a:p>
        </p:txBody>
      </p:sp>
      <p:sp>
        <p:nvSpPr>
          <p:cNvPr id="1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128030" y="6473106"/>
            <a:ext cx="2743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fld id="{5EE7099E-8998-4851-915A-4F483180829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2300490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200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4" name="Tijdelijke aanduiding voor grafiek 3"/>
          <p:cNvSpPr>
            <a:spLocks noGrp="1"/>
          </p:cNvSpPr>
          <p:nvPr>
            <p:ph type="chart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399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 graph</a:t>
            </a:r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128030" y="6473106"/>
            <a:ext cx="2743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fld id="{5EE7099E-8998-4851-915A-4F483180829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4100912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title"/>
          </p:nvPr>
        </p:nvSpPr>
        <p:spPr>
          <a:xfrm>
            <a:off x="838200" y="334536"/>
            <a:ext cx="10515600" cy="122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779" y="6126381"/>
            <a:ext cx="527478" cy="50596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5"/>
          <p:cNvSpPr txBox="1">
            <a:spLocks noGrp="1"/>
          </p:cNvSpPr>
          <p:nvPr>
            <p:ph type="body" idx="1"/>
          </p:nvPr>
        </p:nvSpPr>
        <p:spPr>
          <a:xfrm>
            <a:off x="838199" y="1825624"/>
            <a:ext cx="10515599" cy="444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" name="Google Shape;1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792726" y="-966294"/>
            <a:ext cx="3261852" cy="2118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200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3" name="Tijdelijke aanduiding voor media 12"/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399" baseline="0"/>
            </a:lvl1pPr>
          </a:lstStyle>
          <a:p>
            <a:r>
              <a:rPr lang="en-GB" noProof="0" dirty="0"/>
              <a:t>Click here to insert</a:t>
            </a:r>
            <a:br>
              <a:rPr lang="en-GB" noProof="0" dirty="0"/>
            </a:br>
            <a:r>
              <a:rPr lang="en-GB" noProof="0" dirty="0"/>
              <a:t>a video</a:t>
            </a:r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128030" y="6473106"/>
            <a:ext cx="2743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bg1"/>
                </a:solidFill>
              </a:defRPr>
            </a:lvl1pPr>
          </a:lstStyle>
          <a:p>
            <a:fld id="{5EE7099E-8998-4851-915A-4F483180829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8096559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2"/>
            <a:ext cx="12192000" cy="4521939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/>
              <a:t>..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89887" y="1052736"/>
            <a:ext cx="10219813" cy="1656184"/>
          </a:xfrm>
        </p:spPr>
        <p:txBody>
          <a:bodyPr/>
          <a:lstStyle>
            <a:lvl1pPr algn="l">
              <a:defRPr sz="5397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 closure</a:t>
            </a:r>
          </a:p>
        </p:txBody>
      </p:sp>
      <p:grpSp>
        <p:nvGrpSpPr>
          <p:cNvPr id="11" name="Grid" hidden="1"/>
          <p:cNvGrpSpPr/>
          <p:nvPr userDrawn="1"/>
        </p:nvGrpSpPr>
        <p:grpSpPr>
          <a:xfrm>
            <a:off x="-3" y="-1"/>
            <a:ext cx="12192004" cy="6858004"/>
            <a:chOff x="-3" y="-1"/>
            <a:chExt cx="12198354" cy="6858004"/>
          </a:xfrm>
        </p:grpSpPr>
        <p:sp>
          <p:nvSpPr>
            <p:cNvPr id="12" name="Rechthoek 11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-3205847" y="3205844"/>
              <a:ext cx="6858003" cy="44631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6" name="Rechthoek 15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9" name="Rechthoek 18"/>
          <p:cNvSpPr/>
          <p:nvPr userDrawn="1"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91392" tIns="45696" rIns="91392" bIns="4569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394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1999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DCC092-E9CD-3E17-A907-B36DE97D9A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3" y="4594422"/>
            <a:ext cx="3181183" cy="176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81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0"/>
          <p:cNvSpPr>
            <a:spLocks noGrp="1"/>
          </p:cNvSpPr>
          <p:nvPr>
            <p:ph type="pic" idx="2"/>
          </p:nvPr>
        </p:nvSpPr>
        <p:spPr>
          <a:xfrm>
            <a:off x="838200" y="627529"/>
            <a:ext cx="5514220" cy="56458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pic>
        <p:nvPicPr>
          <p:cNvPr id="20" name="Google Shape;2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779" y="6126381"/>
            <a:ext cx="527478" cy="50596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0"/>
          <p:cNvSpPr txBox="1">
            <a:spLocks noGrp="1"/>
          </p:cNvSpPr>
          <p:nvPr>
            <p:ph type="body" idx="1"/>
          </p:nvPr>
        </p:nvSpPr>
        <p:spPr>
          <a:xfrm>
            <a:off x="6703559" y="1828800"/>
            <a:ext cx="4913312" cy="4444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6703559" y="627529"/>
            <a:ext cx="4913312" cy="93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20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2469126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9"/>
          <p:cNvSpPr>
            <a:spLocks noGrp="1"/>
          </p:cNvSpPr>
          <p:nvPr>
            <p:ph type="pic" idx="2"/>
          </p:nvPr>
        </p:nvSpPr>
        <p:spPr>
          <a:xfrm>
            <a:off x="6096000" y="627529"/>
            <a:ext cx="5514220" cy="56458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6" name="Google Shape;26;p19"/>
          <p:cNvSpPr txBox="1">
            <a:spLocks noGrp="1"/>
          </p:cNvSpPr>
          <p:nvPr>
            <p:ph type="body" idx="1"/>
          </p:nvPr>
        </p:nvSpPr>
        <p:spPr>
          <a:xfrm>
            <a:off x="839788" y="1828800"/>
            <a:ext cx="4913312" cy="4444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27" name="Google Shape;27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779" y="6126381"/>
            <a:ext cx="527478" cy="50596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8200" y="627529"/>
            <a:ext cx="4913312" cy="93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" name="Google Shape;29;p19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2469126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44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2"/>
          </p:nvPr>
        </p:nvSpPr>
        <p:spPr>
          <a:xfrm>
            <a:off x="6172200" y="1825624"/>
            <a:ext cx="5181600" cy="444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779" y="6126381"/>
            <a:ext cx="527478" cy="50596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3"/>
          <p:cNvSpPr txBox="1">
            <a:spLocks noGrp="1"/>
          </p:cNvSpPr>
          <p:nvPr>
            <p:ph type="title"/>
          </p:nvPr>
        </p:nvSpPr>
        <p:spPr>
          <a:xfrm>
            <a:off x="838200" y="334536"/>
            <a:ext cx="10515600" cy="122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23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2469126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body" idx="1"/>
          </p:nvPr>
        </p:nvSpPr>
        <p:spPr>
          <a:xfrm>
            <a:off x="839788" y="1400969"/>
            <a:ext cx="5157787" cy="65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2"/>
          </p:nvPr>
        </p:nvSpPr>
        <p:spPr>
          <a:xfrm>
            <a:off x="839788" y="2197002"/>
            <a:ext cx="5157787" cy="407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50F30"/>
              </a:buClr>
              <a:buSzPts val="1800"/>
              <a:buNone/>
              <a:defRPr>
                <a:solidFill>
                  <a:srgbClr val="050F3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body" idx="3"/>
          </p:nvPr>
        </p:nvSpPr>
        <p:spPr>
          <a:xfrm>
            <a:off x="6172200" y="1400969"/>
            <a:ext cx="5183188" cy="65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4"/>
          </p:nvPr>
        </p:nvSpPr>
        <p:spPr>
          <a:xfrm>
            <a:off x="6172200" y="2197002"/>
            <a:ext cx="5183188" cy="407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779" y="6126381"/>
            <a:ext cx="527478" cy="50596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838200" y="334536"/>
            <a:ext cx="10515600" cy="122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6" name="Google Shape;56;p24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2469126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779" y="6126381"/>
            <a:ext cx="527478" cy="50596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8200" y="334536"/>
            <a:ext cx="10515600" cy="122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0" name="Google Shape;60;p25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2469126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779" y="6126381"/>
            <a:ext cx="527478" cy="50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26"/>
          <p:cNvPicPr preferRelativeResize="0"/>
          <p:nvPr/>
        </p:nvPicPr>
        <p:blipFill rotWithShape="1">
          <a:blip r:embed="rId3">
            <a:alphaModFix/>
          </a:blip>
          <a:srcRect r="24303" b="45614"/>
          <a:stretch/>
        </p:blipFill>
        <p:spPr>
          <a:xfrm rot="10800000">
            <a:off x="0" y="0"/>
            <a:ext cx="2469126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/>
          <p:nvPr/>
        </p:nvSpPr>
        <p:spPr>
          <a:xfrm>
            <a:off x="539261" y="502920"/>
            <a:ext cx="11113477" cy="585216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68666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956603" y="1709738"/>
            <a:ext cx="8085797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ook Antiqua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956603" y="4589463"/>
            <a:ext cx="635859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71" name="Google Shape;71;p18"/>
          <p:cNvGrpSpPr/>
          <p:nvPr/>
        </p:nvGrpSpPr>
        <p:grpSpPr>
          <a:xfrm>
            <a:off x="5246663" y="2602795"/>
            <a:ext cx="7217312" cy="4445119"/>
            <a:chOff x="5246663" y="2602795"/>
            <a:chExt cx="7217312" cy="4445119"/>
          </a:xfrm>
        </p:grpSpPr>
        <p:pic>
          <p:nvPicPr>
            <p:cNvPr id="72" name="Google Shape;72;p18"/>
            <p:cNvPicPr preferRelativeResize="0"/>
            <p:nvPr/>
          </p:nvPicPr>
          <p:blipFill rotWithShape="1">
            <a:blip r:embed="rId2">
              <a:alphaModFix/>
            </a:blip>
            <a:srcRect r="24721" b="18789"/>
            <a:stretch/>
          </p:blipFill>
          <p:spPr>
            <a:xfrm>
              <a:off x="6612987" y="2602795"/>
              <a:ext cx="5850988" cy="4445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8"/>
            <p:cNvPicPr preferRelativeResize="0"/>
            <p:nvPr/>
          </p:nvPicPr>
          <p:blipFill rotWithShape="1">
            <a:blip r:embed="rId3">
              <a:alphaModFix/>
            </a:blip>
            <a:srcRect t="1" r="7141" b="6018"/>
            <a:stretch/>
          </p:blipFill>
          <p:spPr>
            <a:xfrm>
              <a:off x="5246663" y="3217555"/>
              <a:ext cx="7217312" cy="37474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ook Antiqua"/>
              <a:buNone/>
              <a:defRPr sz="4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 Antiqua"/>
              <a:buNone/>
              <a:defRPr sz="4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04452" y="404664"/>
            <a:ext cx="11383095" cy="4320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noProof="0" dirty="0"/>
              <a:t>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04452" y="1252836"/>
            <a:ext cx="11383094" cy="47958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</a:t>
            </a:r>
          </a:p>
          <a:p>
            <a:pPr lvl="2"/>
            <a:r>
              <a:rPr lang="en-GB" noProof="0" dirty="0"/>
              <a:t>Plain text</a:t>
            </a:r>
          </a:p>
          <a:p>
            <a:pPr lvl="3"/>
            <a:r>
              <a:rPr lang="en-GB" noProof="0" dirty="0"/>
              <a:t>Header dark blue</a:t>
            </a:r>
          </a:p>
          <a:p>
            <a:pPr lvl="4"/>
            <a:r>
              <a:rPr lang="en-GB" noProof="0" dirty="0"/>
              <a:t>Header light blue</a:t>
            </a:r>
          </a:p>
          <a:p>
            <a:pPr lvl="5"/>
            <a:r>
              <a:rPr lang="en-GB" noProof="0" dirty="0"/>
              <a:t>Bullet</a:t>
            </a:r>
          </a:p>
          <a:p>
            <a:pPr lvl="6"/>
            <a:r>
              <a:rPr lang="en-GB" noProof="0" dirty="0"/>
              <a:t>Sub-bullet</a:t>
            </a:r>
          </a:p>
          <a:p>
            <a:pPr lvl="7"/>
            <a:r>
              <a:rPr lang="en-GB" sz="1799" noProof="0" dirty="0"/>
              <a:t>Plain text</a:t>
            </a:r>
          </a:p>
          <a:p>
            <a:pPr lvl="8"/>
            <a:r>
              <a:rPr lang="en-GB" noProof="0" dirty="0"/>
              <a:t>Header dark blue</a:t>
            </a:r>
          </a:p>
        </p:txBody>
      </p:sp>
      <p:grpSp>
        <p:nvGrpSpPr>
          <p:cNvPr id="11" name="Grid" hidden="1"/>
          <p:cNvGrpSpPr/>
          <p:nvPr userDrawn="1"/>
        </p:nvGrpSpPr>
        <p:grpSpPr>
          <a:xfrm>
            <a:off x="-2" y="-1"/>
            <a:ext cx="12192003" cy="6858003"/>
            <a:chOff x="-2" y="-1"/>
            <a:chExt cx="12198353" cy="6858003"/>
          </a:xfrm>
        </p:grpSpPr>
        <p:sp>
          <p:nvSpPr>
            <p:cNvPr id="7" name="Rechthoek 6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8" name="Rechthoek 7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394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1999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20" name="Rechthoek 19"/>
          <p:cNvSpPr/>
          <p:nvPr userDrawn="1"/>
        </p:nvSpPr>
        <p:spPr bwMode="auto">
          <a:xfrm>
            <a:off x="0" y="6453336"/>
            <a:ext cx="12192000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91392" tIns="45696" rIns="91392" bIns="4569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394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1999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00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3943" rtl="0" eaLnBrk="1" latinLnBrk="0" hangingPunct="1">
        <a:spcBef>
          <a:spcPct val="0"/>
        </a:spcBef>
        <a:buNone/>
        <a:defRPr sz="3998" b="1" i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0885" indent="-180885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799" kern="1200">
          <a:solidFill>
            <a:schemeClr val="bg2"/>
          </a:solidFill>
          <a:latin typeface="+mn-lt"/>
          <a:ea typeface="+mn-ea"/>
          <a:cs typeface="+mn-cs"/>
        </a:defRPr>
      </a:lvl1pPr>
      <a:lvl2pPr marL="361769" indent="-180885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-"/>
        <a:defRPr sz="1599" kern="1200">
          <a:solidFill>
            <a:schemeClr val="bg2"/>
          </a:solidFill>
          <a:latin typeface="+mn-lt"/>
          <a:ea typeface="+mn-ea"/>
          <a:cs typeface="+mn-cs"/>
        </a:defRPr>
      </a:lvl2pPr>
      <a:lvl3pPr marL="0" indent="0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799" kern="120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799" b="1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799" b="1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80885" indent="-180885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799" kern="1200">
          <a:solidFill>
            <a:schemeClr val="bg2"/>
          </a:solidFill>
          <a:latin typeface="+mn-lt"/>
          <a:ea typeface="+mn-ea"/>
          <a:cs typeface="+mn-cs"/>
        </a:defRPr>
      </a:lvl6pPr>
      <a:lvl7pPr marL="361769" indent="-180885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-"/>
        <a:defRPr sz="1599" kern="1200">
          <a:solidFill>
            <a:schemeClr val="bg2"/>
          </a:solidFill>
          <a:latin typeface="+mn-lt"/>
          <a:ea typeface="+mn-ea"/>
          <a:cs typeface="+mn-cs"/>
        </a:defRPr>
      </a:lvl7pPr>
      <a:lvl8pPr marL="0" indent="0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599" kern="1200">
          <a:solidFill>
            <a:schemeClr val="bg2"/>
          </a:solidFill>
          <a:latin typeface="+mn-lt"/>
          <a:ea typeface="+mn-ea"/>
          <a:cs typeface="+mn-cs"/>
        </a:defRPr>
      </a:lvl8pPr>
      <a:lvl9pPr marL="0" indent="0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799" b="1" kern="1200" baseline="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8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>
          <a:extLst>
            <a:ext uri="{FF2B5EF4-FFF2-40B4-BE49-F238E27FC236}">
              <a16:creationId xmlns:a16="http://schemas.microsoft.com/office/drawing/2014/main" id="{2897EA8C-0622-3DE0-D35C-65C21B7F6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A group of people in a lecture hall&#10;&#10;AI-generated content may be incorrect.">
            <a:extLst>
              <a:ext uri="{FF2B5EF4-FFF2-40B4-BE49-F238E27FC236}">
                <a16:creationId xmlns:a16="http://schemas.microsoft.com/office/drawing/2014/main" id="{26AD03E3-B241-9C88-C451-54ED0560E02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7" r="17"/>
          <a:stretch>
            <a:fillRect/>
          </a:stretch>
        </p:blipFill>
        <p:spPr/>
      </p:pic>
      <p:pic>
        <p:nvPicPr>
          <p:cNvPr id="4" name="Picture 3" descr="A large group of people in a lecture hall&#10;&#10;AI-generated content may be incorrect.">
            <a:extLst>
              <a:ext uri="{FF2B5EF4-FFF2-40B4-BE49-F238E27FC236}">
                <a16:creationId xmlns:a16="http://schemas.microsoft.com/office/drawing/2014/main" id="{4B25AA50-6FA2-88FC-FBB0-586085E70D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601" r="1"/>
          <a:stretch/>
        </p:blipFill>
        <p:spPr>
          <a:xfrm>
            <a:off x="332508" y="332509"/>
            <a:ext cx="4917917" cy="6257135"/>
          </a:xfrm>
          <a:prstGeom prst="rect">
            <a:avLst/>
          </a:prstGeom>
        </p:spPr>
      </p:pic>
      <p:sp>
        <p:nvSpPr>
          <p:cNvPr id="79" name="Google Shape;79;p3">
            <a:extLst>
              <a:ext uri="{FF2B5EF4-FFF2-40B4-BE49-F238E27FC236}">
                <a16:creationId xmlns:a16="http://schemas.microsoft.com/office/drawing/2014/main" id="{63DCE6B6-B931-AC35-EE5C-B6206B04D0E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435600" y="2602795"/>
            <a:ext cx="6292574" cy="3081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Book Antiqua"/>
              <a:buNone/>
            </a:pPr>
            <a:r>
              <a:rPr lang="en-GB" sz="5400" dirty="0"/>
              <a:t>Coimbra Group 40th Anniversary Climate Symposium</a:t>
            </a:r>
            <a:endParaRPr sz="5400" dirty="0"/>
          </a:p>
        </p:txBody>
      </p:sp>
      <p:sp>
        <p:nvSpPr>
          <p:cNvPr id="80" name="Google Shape;80;p3">
            <a:extLst>
              <a:ext uri="{FF2B5EF4-FFF2-40B4-BE49-F238E27FC236}">
                <a16:creationId xmlns:a16="http://schemas.microsoft.com/office/drawing/2014/main" id="{25B20166-A360-0719-C53A-3CF77AC5169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/>
              <a:t>24</a:t>
            </a:r>
            <a:r>
              <a:rPr lang="en-GB" baseline="30000" dirty="0"/>
              <a:t>th</a:t>
            </a:r>
            <a:r>
              <a:rPr lang="en-GB" dirty="0"/>
              <a:t>-26</a:t>
            </a:r>
            <a:r>
              <a:rPr lang="en-GB" baseline="30000" dirty="0"/>
              <a:t>th</a:t>
            </a:r>
            <a:r>
              <a:rPr lang="en-GB" dirty="0"/>
              <a:t> March 2025, Durham University</a:t>
            </a:r>
            <a:endParaRPr dirty="0"/>
          </a:p>
        </p:txBody>
      </p:sp>
      <p:pic>
        <p:nvPicPr>
          <p:cNvPr id="81" name="Google Shape;81;p3">
            <a:extLst>
              <a:ext uri="{FF2B5EF4-FFF2-40B4-BE49-F238E27FC236}">
                <a16:creationId xmlns:a16="http://schemas.microsoft.com/office/drawing/2014/main" id="{853AB776-E6B7-370F-679B-DDDEB2EA47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479800" y="2602795"/>
            <a:ext cx="9166240" cy="5464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D18B461-F869-B107-0953-D3166EDCA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4" y="486138"/>
            <a:ext cx="2545728" cy="105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823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F2690-C752-6224-47D2-A3A6F3FAE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251FAF-51C1-90FB-599A-AD597789F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3943">
              <a:buClrTx/>
            </a:pPr>
            <a:fld id="{5EE7099E-8998-4851-915A-4F4831808297}" type="slidenum">
              <a:rPr lang="nl-NL" kern="1200">
                <a:solidFill>
                  <a:srgbClr val="FFFFFF"/>
                </a:solidFill>
                <a:latin typeface="Georgia"/>
                <a:ea typeface="+mn-ea"/>
                <a:cs typeface="+mn-cs"/>
              </a:rPr>
              <a:pPr defTabSz="913943">
                <a:buClrTx/>
              </a:pPr>
              <a:t>10</a:t>
            </a:fld>
            <a:endParaRPr lang="nl-NL" kern="1200">
              <a:solidFill>
                <a:srgbClr val="FFFFFF"/>
              </a:solidFill>
              <a:latin typeface="Georgia"/>
              <a:ea typeface="+mn-ea"/>
              <a:cs typeface="+mn-cs"/>
            </a:endParaRPr>
          </a:p>
        </p:txBody>
      </p:sp>
      <p:pic>
        <p:nvPicPr>
          <p:cNvPr id="3" name="Afbeelding 2" descr="Afbeelding met buitenshuis, plant, kleding, schoeisel&#10;&#10;Door AI gegenereerde inhoud is mogelijk onjuist.">
            <a:extLst>
              <a:ext uri="{FF2B5EF4-FFF2-40B4-BE49-F238E27FC236}">
                <a16:creationId xmlns:a16="http://schemas.microsoft.com/office/drawing/2014/main" id="{D8B35FE5-A21A-8A50-7C1B-CBAF57E04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96" y="670131"/>
            <a:ext cx="8276609" cy="55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89972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6029914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956603" y="1709738"/>
            <a:ext cx="896633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ook Antiqua"/>
              <a:buNone/>
            </a:pPr>
            <a:r>
              <a:rPr lang="en-GB" dirty="0"/>
              <a:t>Universities as Innovators</a:t>
            </a:r>
            <a:endParaRPr dirty="0"/>
          </a:p>
        </p:txBody>
      </p:sp>
      <p:sp>
        <p:nvSpPr>
          <p:cNvPr id="152" name="Google Shape;152;p5"/>
          <p:cNvSpPr txBox="1">
            <a:spLocks noGrp="1"/>
          </p:cNvSpPr>
          <p:nvPr>
            <p:ph type="body" idx="1"/>
          </p:nvPr>
        </p:nvSpPr>
        <p:spPr>
          <a:xfrm>
            <a:off x="956603" y="4589463"/>
            <a:ext cx="635859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/>
              <a:t>Professor Jane Stout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Vice President for Biodiversity and Climate Action, Trinity College Dublin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37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956603" y="1709738"/>
            <a:ext cx="896633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ook Antiqua"/>
              <a:buNone/>
            </a:pPr>
            <a:r>
              <a:rPr lang="en-GB" dirty="0"/>
              <a:t>Universities as Innovators</a:t>
            </a:r>
            <a:endParaRPr dirty="0"/>
          </a:p>
        </p:txBody>
      </p:sp>
      <p:sp>
        <p:nvSpPr>
          <p:cNvPr id="152" name="Google Shape;152;p5"/>
          <p:cNvSpPr txBox="1">
            <a:spLocks noGrp="1"/>
          </p:cNvSpPr>
          <p:nvPr>
            <p:ph type="body" idx="1"/>
          </p:nvPr>
        </p:nvSpPr>
        <p:spPr>
          <a:xfrm>
            <a:off x="956603" y="4589463"/>
            <a:ext cx="635859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 err="1"/>
              <a:t>Dr.</a:t>
            </a:r>
            <a:r>
              <a:rPr lang="en-GB" dirty="0"/>
              <a:t> Max Jungmann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Managing Director of the Heidelberg University Center for the Environment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77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956603" y="1709738"/>
            <a:ext cx="896633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ook Antiqua"/>
              <a:buNone/>
            </a:pPr>
            <a:r>
              <a:rPr lang="en-GB" dirty="0"/>
              <a:t>Universities as Innovators</a:t>
            </a:r>
            <a:endParaRPr dirty="0"/>
          </a:p>
        </p:txBody>
      </p:sp>
      <p:sp>
        <p:nvSpPr>
          <p:cNvPr id="152" name="Google Shape;152;p5"/>
          <p:cNvSpPr txBox="1">
            <a:spLocks noGrp="1"/>
          </p:cNvSpPr>
          <p:nvPr>
            <p:ph type="body" idx="1"/>
          </p:nvPr>
        </p:nvSpPr>
        <p:spPr>
          <a:xfrm>
            <a:off x="956603" y="4589463"/>
            <a:ext cx="635859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/>
              <a:t>Professor Zamorano Toro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Vice-Rector for Infrastructure and Sustainability, University of Granada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362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838200" y="334536"/>
            <a:ext cx="10515600" cy="122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</a:pPr>
            <a:r>
              <a:rPr lang="en-GB"/>
              <a:t>Commitment</a:t>
            </a:r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838199" y="1825624"/>
            <a:ext cx="6983438" cy="444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alibri"/>
              <a:buNone/>
            </a:pPr>
            <a:r>
              <a:rPr lang="en-GB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Founded in </a:t>
            </a:r>
            <a:r>
              <a:rPr lang="en-GB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1985</a:t>
            </a:r>
            <a:r>
              <a:rPr lang="en-GB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 Coimbra Group is an association of </a:t>
            </a:r>
            <a:r>
              <a:rPr lang="en-GB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long-established European multidisciplinary universities of high international standard</a:t>
            </a:r>
            <a:r>
              <a:rPr lang="en-GB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F30"/>
              </a:buClr>
              <a:buSzPts val="1800"/>
              <a:buFont typeface="Calibri"/>
              <a:buNone/>
            </a:pPr>
            <a:endParaRPr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alibri"/>
              <a:buNone/>
            </a:pPr>
            <a:r>
              <a:rPr lang="en-GB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Coimbra Group is committed to creating special academic and cultural ties in order to </a:t>
            </a:r>
            <a:r>
              <a:rPr lang="en-GB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promote internationalisation, academic collaboration, excellence in learning and research, and service to society</a:t>
            </a:r>
            <a:r>
              <a:rPr lang="en-GB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0F30"/>
              </a:buClr>
              <a:buSzPts val="1800"/>
              <a:buFont typeface="Calibri"/>
              <a:buNone/>
            </a:pPr>
            <a:endParaRPr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Calibri"/>
              <a:buNone/>
            </a:pPr>
            <a:r>
              <a:rPr lang="en-GB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It is also the purpose of the Coimbra Group to </a:t>
            </a:r>
            <a:r>
              <a:rPr lang="en-GB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influence European education and research policy</a:t>
            </a:r>
            <a:r>
              <a:rPr lang="en-GB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and to </a:t>
            </a:r>
            <a:r>
              <a:rPr lang="en-GB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develop best practice </a:t>
            </a:r>
            <a:r>
              <a:rPr lang="en-GB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through mutual exchange of experience.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9054059" y="1870595"/>
            <a:ext cx="3137941" cy="3277138"/>
          </a:xfrm>
          <a:prstGeom prst="flowChartProcess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1975" tIns="251975" rIns="360000" bIns="251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One of the pioneering actors in the creation of Erasmus+, the co-creation of the European Universities Initiative, and the development of the European Higher Education Area (EHEA).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"/>
          <p:cNvSpPr/>
          <p:nvPr/>
        </p:nvSpPr>
        <p:spPr>
          <a:xfrm>
            <a:off x="0" y="1"/>
            <a:ext cx="12192000" cy="6858000"/>
          </a:xfrm>
          <a:prstGeom prst="flowChartProcess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7"/>
          <p:cNvSpPr txBox="1">
            <a:spLocks noGrp="1"/>
          </p:cNvSpPr>
          <p:nvPr>
            <p:ph type="body" idx="1"/>
          </p:nvPr>
        </p:nvSpPr>
        <p:spPr>
          <a:xfrm>
            <a:off x="231494" y="1299333"/>
            <a:ext cx="5251694" cy="537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dirty="0">
                <a:solidFill>
                  <a:schemeClr val="lt1"/>
                </a:solidFill>
              </a:rPr>
              <a:t>Founded in </a:t>
            </a:r>
            <a:r>
              <a:rPr lang="en-GB" b="1" dirty="0">
                <a:solidFill>
                  <a:schemeClr val="lt1"/>
                </a:solidFill>
              </a:rPr>
              <a:t>1985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b="1" dirty="0">
                <a:solidFill>
                  <a:schemeClr val="lt1"/>
                </a:solidFill>
              </a:rPr>
              <a:t>40 </a:t>
            </a:r>
            <a:r>
              <a:rPr lang="en-GB" dirty="0">
                <a:solidFill>
                  <a:schemeClr val="lt1"/>
                </a:solidFill>
              </a:rPr>
              <a:t>Universities from </a:t>
            </a:r>
            <a:r>
              <a:rPr lang="en-GB" b="1" dirty="0">
                <a:solidFill>
                  <a:schemeClr val="lt1"/>
                </a:solidFill>
              </a:rPr>
              <a:t>22</a:t>
            </a:r>
            <a:r>
              <a:rPr lang="en-GB" dirty="0">
                <a:solidFill>
                  <a:schemeClr val="lt1"/>
                </a:solidFill>
              </a:rPr>
              <a:t> European countries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b="1" dirty="0">
                <a:solidFill>
                  <a:schemeClr val="lt1"/>
                </a:solidFill>
              </a:rPr>
              <a:t>&gt; 1,4M</a:t>
            </a:r>
            <a:r>
              <a:rPr lang="en-GB" dirty="0">
                <a:solidFill>
                  <a:schemeClr val="lt1"/>
                </a:solidFill>
              </a:rPr>
              <a:t> students / </a:t>
            </a:r>
            <a:r>
              <a:rPr lang="en-GB" b="1" dirty="0">
                <a:solidFill>
                  <a:schemeClr val="lt1"/>
                </a:solidFill>
              </a:rPr>
              <a:t>&gt; 232 000 </a:t>
            </a:r>
            <a:r>
              <a:rPr lang="en-GB" dirty="0">
                <a:solidFill>
                  <a:schemeClr val="lt1"/>
                </a:solidFill>
              </a:rPr>
              <a:t>staff members (teaching, research, admin.)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b="1" dirty="0">
                <a:solidFill>
                  <a:schemeClr val="lt1"/>
                </a:solidFill>
              </a:rPr>
              <a:t>14.4% of all signed grants in H2020:</a:t>
            </a:r>
            <a:endParaRPr dirty="0"/>
          </a:p>
          <a:p>
            <a:pPr marL="901700" lvl="1">
              <a:buClr>
                <a:schemeClr val="lt1"/>
              </a:buClr>
              <a:buFont typeface="Arial"/>
              <a:buChar char="•"/>
            </a:pPr>
            <a:r>
              <a:rPr lang="en-GB" b="1" dirty="0">
                <a:solidFill>
                  <a:schemeClr val="lt1"/>
                </a:solidFill>
              </a:rPr>
              <a:t>25% </a:t>
            </a:r>
            <a:r>
              <a:rPr lang="en-GB" dirty="0">
                <a:solidFill>
                  <a:schemeClr val="lt1"/>
                </a:solidFill>
              </a:rPr>
              <a:t>of all RIAs, IAs and CSA projects awarded under </a:t>
            </a:r>
            <a:r>
              <a:rPr lang="en-GB" b="1" dirty="0">
                <a:solidFill>
                  <a:schemeClr val="lt1"/>
                </a:solidFill>
              </a:rPr>
              <a:t>Pillar II</a:t>
            </a:r>
            <a:endParaRPr dirty="0"/>
          </a:p>
          <a:p>
            <a:pPr marL="901700" lvl="1">
              <a:spcBef>
                <a:spcPts val="800"/>
              </a:spcBef>
              <a:buClr>
                <a:schemeClr val="lt1"/>
              </a:buClr>
              <a:buFont typeface="Arial"/>
              <a:buChar char="•"/>
            </a:pPr>
            <a:r>
              <a:rPr lang="en-GB" b="1" baseline="30000" dirty="0">
                <a:solidFill>
                  <a:schemeClr val="lt1"/>
                </a:solidFill>
              </a:rPr>
              <a:t> </a:t>
            </a:r>
            <a:r>
              <a:rPr lang="en-GB" b="1" dirty="0">
                <a:solidFill>
                  <a:schemeClr val="lt1"/>
                </a:solidFill>
              </a:rPr>
              <a:t>12.5% of all ERC </a:t>
            </a:r>
            <a:r>
              <a:rPr lang="en-GB" dirty="0">
                <a:solidFill>
                  <a:schemeClr val="lt1"/>
                </a:solidFill>
              </a:rPr>
              <a:t>funded grants</a:t>
            </a:r>
            <a:endParaRPr dirty="0"/>
          </a:p>
          <a:p>
            <a:pPr marL="901700" lvl="1">
              <a:spcBef>
                <a:spcPts val="800"/>
              </a:spcBef>
              <a:buClr>
                <a:schemeClr val="lt1"/>
              </a:buClr>
              <a:buFont typeface="Arial"/>
              <a:buChar char="•"/>
            </a:pPr>
            <a:r>
              <a:rPr lang="en-GB" b="1" dirty="0">
                <a:solidFill>
                  <a:schemeClr val="lt1"/>
                </a:solidFill>
              </a:rPr>
              <a:t>15.5% of all MSCA </a:t>
            </a:r>
            <a:r>
              <a:rPr lang="en-GB" dirty="0">
                <a:solidFill>
                  <a:schemeClr val="lt1"/>
                </a:solidFill>
              </a:rPr>
              <a:t>funded projects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b="1" dirty="0">
                <a:solidFill>
                  <a:schemeClr val="lt1"/>
                </a:solidFill>
              </a:rPr>
              <a:t>21% of all signed grants in HEU:</a:t>
            </a:r>
            <a:endParaRPr dirty="0"/>
          </a:p>
          <a:p>
            <a:pPr marL="901700" lvl="1" indent="-2286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b="1" dirty="0">
                <a:solidFill>
                  <a:schemeClr val="lt1"/>
                </a:solidFill>
              </a:rPr>
              <a:t>26% </a:t>
            </a:r>
            <a:r>
              <a:rPr lang="en-GB" dirty="0">
                <a:solidFill>
                  <a:schemeClr val="lt1"/>
                </a:solidFill>
              </a:rPr>
              <a:t>of all RIAs, IAs and CSA projects under </a:t>
            </a:r>
            <a:r>
              <a:rPr lang="en-GB" b="1" dirty="0">
                <a:solidFill>
                  <a:schemeClr val="lt1"/>
                </a:solidFill>
              </a:rPr>
              <a:t>Pillar II</a:t>
            </a:r>
            <a:endParaRPr dirty="0"/>
          </a:p>
          <a:p>
            <a:pPr marL="9017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b="1" baseline="30000" dirty="0">
                <a:solidFill>
                  <a:schemeClr val="lt1"/>
                </a:solidFill>
              </a:rPr>
              <a:t> </a:t>
            </a:r>
            <a:r>
              <a:rPr lang="en-GB" b="1" dirty="0">
                <a:solidFill>
                  <a:schemeClr val="lt1"/>
                </a:solidFill>
              </a:rPr>
              <a:t>11,7% of all ERC </a:t>
            </a:r>
            <a:r>
              <a:rPr lang="en-GB" dirty="0">
                <a:solidFill>
                  <a:schemeClr val="lt1"/>
                </a:solidFill>
              </a:rPr>
              <a:t>funded grants</a:t>
            </a:r>
            <a:endParaRPr dirty="0"/>
          </a:p>
          <a:p>
            <a:pPr marL="90170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b="1" dirty="0">
                <a:solidFill>
                  <a:schemeClr val="lt1"/>
                </a:solidFill>
              </a:rPr>
              <a:t>20.85% of all MSCA </a:t>
            </a:r>
            <a:r>
              <a:rPr lang="en-GB" dirty="0">
                <a:solidFill>
                  <a:schemeClr val="lt1"/>
                </a:solidFill>
              </a:rPr>
              <a:t>funded projects</a:t>
            </a:r>
            <a:endParaRPr dirty="0"/>
          </a:p>
          <a:p>
            <a:pPr marL="269875" lvl="2" indent="-26987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sz="1800" b="1" dirty="0">
                <a:solidFill>
                  <a:schemeClr val="lt1"/>
                </a:solidFill>
              </a:rPr>
              <a:t>&gt;16% of all Erasmus+ grants </a:t>
            </a:r>
            <a:r>
              <a:rPr lang="en-GB" sz="1800" dirty="0">
                <a:solidFill>
                  <a:schemeClr val="lt1"/>
                </a:solidFill>
              </a:rPr>
              <a:t>to/from CG universities</a:t>
            </a:r>
            <a:endParaRPr sz="1800" b="1" dirty="0">
              <a:solidFill>
                <a:schemeClr val="lt1"/>
              </a:solidFill>
            </a:endParaRPr>
          </a:p>
          <a:p>
            <a:pPr marL="342900" lvl="0" indent="-2286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aseline="30000" dirty="0">
              <a:solidFill>
                <a:schemeClr val="lt1"/>
              </a:solidFill>
            </a:endParaRPr>
          </a:p>
        </p:txBody>
      </p:sp>
      <p:sp>
        <p:nvSpPr>
          <p:cNvPr id="95" name="Google Shape;95;p7"/>
          <p:cNvSpPr txBox="1">
            <a:spLocks noGrp="1"/>
          </p:cNvSpPr>
          <p:nvPr>
            <p:ph type="title"/>
          </p:nvPr>
        </p:nvSpPr>
        <p:spPr>
          <a:xfrm>
            <a:off x="-347549" y="504545"/>
            <a:ext cx="6749843" cy="933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ook Antiqua"/>
              <a:buNone/>
            </a:pPr>
            <a:r>
              <a:rPr lang="en-GB" dirty="0">
                <a:solidFill>
                  <a:schemeClr val="lt1"/>
                </a:solidFill>
              </a:rPr>
              <a:t>Facts and figures</a:t>
            </a:r>
            <a:endParaRPr dirty="0"/>
          </a:p>
        </p:txBody>
      </p:sp>
      <p:pic>
        <p:nvPicPr>
          <p:cNvPr id="96" name="Google Shape;96;p7" descr="A map of europe with red dot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3488" y="-38654"/>
            <a:ext cx="7162439" cy="7782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145970">
            <a:off x="-1616417" y="-661250"/>
            <a:ext cx="4392097" cy="225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096729">
            <a:off x="-2020815" y="-540795"/>
            <a:ext cx="4799807" cy="246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956603" y="1709738"/>
            <a:ext cx="896633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ook Antiqua"/>
              <a:buNone/>
            </a:pPr>
            <a:r>
              <a:rPr lang="en-GB"/>
              <a:t>Executive Board Priorities &amp; Forthcoming Events</a:t>
            </a:r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body" idx="1"/>
          </p:nvPr>
        </p:nvSpPr>
        <p:spPr>
          <a:xfrm>
            <a:off x="956603" y="4589463"/>
            <a:ext cx="635859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/>
              <a:t>2024-2025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 txBox="1">
            <a:spLocks noGrp="1"/>
          </p:cNvSpPr>
          <p:nvPr>
            <p:ph type="body" idx="1"/>
          </p:nvPr>
        </p:nvSpPr>
        <p:spPr>
          <a:xfrm>
            <a:off x="180623" y="1704624"/>
            <a:ext cx="7120290" cy="428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Ø"/>
            </a:pPr>
            <a:r>
              <a:rPr lang="en-GB" sz="2200" b="0" i="0" u="none" strike="noStrik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Continue playing the role of a </a:t>
            </a:r>
            <a:r>
              <a:rPr lang="en-GB" sz="2200" b="1" i="0" u="none" strike="noStrik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scientific theme-setter and articulating a solid vision based on our values</a:t>
            </a:r>
          </a:p>
          <a:p>
            <a:pPr marL="2286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</a:pPr>
            <a:endParaRPr lang="en-GB" sz="2200" i="0" u="none" strike="noStrik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71550" lvl="1" indent="-285750"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sz="2200" b="1" i="0" u="none" strike="noStrik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Civic and societal engagement and shared values</a:t>
            </a:r>
          </a:p>
          <a:p>
            <a:pPr marL="971550" lvl="1" indent="-285750"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sz="2200" b="1" i="0" u="none" strike="noStrik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Innovation and the implications of the Draghi Report</a:t>
            </a:r>
          </a:p>
          <a:p>
            <a:pPr marL="971550" lvl="1" indent="-285750"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sz="2200" b="1" i="0" u="none" strike="noStrik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Open Science and Open Research Information</a:t>
            </a:r>
          </a:p>
          <a:p>
            <a:pPr marL="971550" lvl="1" indent="-285750"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sz="2200" b="1" dirty="0">
                <a:solidFill>
                  <a:schemeClr val="tx1"/>
                </a:solidFill>
              </a:rPr>
              <a:t>Artificial Intelligence</a:t>
            </a:r>
          </a:p>
          <a:p>
            <a:pPr marL="971550" lvl="1" indent="-285750">
              <a:spcBef>
                <a:spcPts val="1000"/>
              </a:spcBef>
              <a:buSzPts val="1800"/>
              <a:buFont typeface="Arial"/>
              <a:buChar char="•"/>
            </a:pPr>
            <a:r>
              <a:rPr lang="en-GB" sz="2200" b="1" i="0" u="none" strike="noStrik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Climate Change</a:t>
            </a:r>
          </a:p>
        </p:txBody>
      </p:sp>
      <p:sp>
        <p:nvSpPr>
          <p:cNvPr id="158" name="Google Shape;158;p6"/>
          <p:cNvSpPr txBox="1">
            <a:spLocks noGrp="1"/>
          </p:cNvSpPr>
          <p:nvPr>
            <p:ph type="title"/>
          </p:nvPr>
        </p:nvSpPr>
        <p:spPr>
          <a:xfrm>
            <a:off x="838199" y="627529"/>
            <a:ext cx="9660467" cy="69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</a:pPr>
            <a:r>
              <a:rPr lang="en-GB" dirty="0"/>
              <a:t>Executive Board Priorities 2024-2025</a:t>
            </a:r>
            <a:endParaRPr dirty="0"/>
          </a:p>
        </p:txBody>
      </p:sp>
      <p:pic>
        <p:nvPicPr>
          <p:cNvPr id="159" name="Google Shape;159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7452" r="17452"/>
          <a:stretch/>
        </p:blipFill>
        <p:spPr>
          <a:xfrm>
            <a:off x="7603960" y="1650648"/>
            <a:ext cx="4240065" cy="4341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>
            <a:spLocks noGrp="1"/>
          </p:cNvSpPr>
          <p:nvPr>
            <p:ph type="body" idx="1"/>
          </p:nvPr>
        </p:nvSpPr>
        <p:spPr>
          <a:xfrm>
            <a:off x="1520198" y="3144947"/>
            <a:ext cx="3503216" cy="2892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1800" b="0" i="0" u="none" strike="noStrik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11, rue </a:t>
            </a:r>
            <a:r>
              <a:rPr lang="en-GB" sz="1800" b="0" i="0" u="none" strike="noStrik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d'Egmont</a:t>
            </a:r>
            <a:r>
              <a:rPr lang="en-GB" sz="1800" b="0" i="0" u="none" strike="noStrik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Brussels</a:t>
            </a:r>
            <a:endParaRPr sz="1800" b="0" i="0" u="none" strike="noStrik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1800" b="0" i="0" u="none" strike="noStrik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+3225138332</a:t>
            </a:r>
            <a:endParaRPr sz="1800" b="0" i="0" u="none" strike="noStrik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sz="1800" b="0" i="0" u="none" strike="noStrik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www.coimbra-group.eu</a:t>
            </a:r>
            <a:endParaRPr lang="en-GB" sz="1800" b="0" i="0" u="none" strike="noStrik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ts val="4000"/>
              </a:lnSpc>
            </a:pPr>
            <a:r>
              <a:rPr lang="en-GB" sz="1800" dirty="0"/>
              <a:t>info@coimbra-group.eu</a:t>
            </a:r>
          </a:p>
        </p:txBody>
      </p:sp>
      <p:pic>
        <p:nvPicPr>
          <p:cNvPr id="196" name="Google Shape;196;p34" descr="Newspaper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0049" y="4697151"/>
            <a:ext cx="488529" cy="48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4" descr="Receiver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244" y="3996044"/>
            <a:ext cx="439477" cy="439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 descr="Internet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4893" y="4627927"/>
            <a:ext cx="488529" cy="48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4" descr="Map with pin outl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668" y="3314876"/>
            <a:ext cx="488529" cy="48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65358" y="3398682"/>
            <a:ext cx="553220" cy="40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71917" y="4014386"/>
            <a:ext cx="391990" cy="36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496A8B-999A-9903-6EDA-522D0FC8D8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8051" y="820606"/>
            <a:ext cx="2179506" cy="21795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2482D32-30F4-4173-9569-71F2B106620C}"/>
              </a:ext>
            </a:extLst>
          </p:cNvPr>
          <p:cNvSpPr txBox="1">
            <a:spLocks/>
          </p:cNvSpPr>
          <p:nvPr/>
        </p:nvSpPr>
        <p:spPr>
          <a:xfrm>
            <a:off x="956603" y="881350"/>
            <a:ext cx="8085797" cy="959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ook Antiqua"/>
              <a:buNone/>
              <a:defRPr sz="6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BE" dirty="0">
                <a:solidFill>
                  <a:schemeClr val="bg1"/>
                </a:solidFill>
              </a:rPr>
              <a:t>Contact us!</a:t>
            </a:r>
          </a:p>
        </p:txBody>
      </p:sp>
      <p:sp>
        <p:nvSpPr>
          <p:cNvPr id="10" name="Google Shape;195;p34">
            <a:extLst>
              <a:ext uri="{FF2B5EF4-FFF2-40B4-BE49-F238E27FC236}">
                <a16:creationId xmlns:a16="http://schemas.microsoft.com/office/drawing/2014/main" id="{134537ED-AD92-69CD-8F53-8AF0188DE138}"/>
              </a:ext>
            </a:extLst>
          </p:cNvPr>
          <p:cNvSpPr txBox="1">
            <a:spLocks/>
          </p:cNvSpPr>
          <p:nvPr/>
        </p:nvSpPr>
        <p:spPr>
          <a:xfrm>
            <a:off x="5863907" y="3144947"/>
            <a:ext cx="3503216" cy="2179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ts val="4000"/>
              </a:lnSpc>
            </a:pPr>
            <a:r>
              <a:rPr lang="en-GB" sz="1800" dirty="0"/>
              <a:t>@</a:t>
            </a:r>
            <a:r>
              <a:rPr lang="en-GB" sz="1800" dirty="0" err="1"/>
              <a:t>coimbragroup</a:t>
            </a:r>
            <a:endParaRPr lang="en-GB" sz="1800" dirty="0"/>
          </a:p>
          <a:p>
            <a:pPr>
              <a:lnSpc>
                <a:spcPts val="4000"/>
              </a:lnSpc>
            </a:pPr>
            <a:r>
              <a:rPr lang="en-GB" sz="1800" dirty="0"/>
              <a:t>@coimbragroup</a:t>
            </a:r>
          </a:p>
          <a:p>
            <a:pPr>
              <a:lnSpc>
                <a:spcPts val="4000"/>
              </a:lnSpc>
            </a:pPr>
            <a:r>
              <a:rPr lang="en-GB" sz="1800" dirty="0"/>
              <a:t>Monthly newsletter: subscribe!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973DE2-A7A7-6D07-48CC-60DECDAE1911}"/>
              </a:ext>
            </a:extLst>
          </p:cNvPr>
          <p:cNvSpPr txBox="1"/>
          <p:nvPr/>
        </p:nvSpPr>
        <p:spPr>
          <a:xfrm>
            <a:off x="956604" y="2387958"/>
            <a:ext cx="6232966" cy="758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BE" sz="3200" dirty="0">
                <a:solidFill>
                  <a:schemeClr val="bg1"/>
                </a:solidFill>
                <a:latin typeface="Book Antiqua" panose="02040602050305030304" pitchFamily="18" charset="0"/>
              </a:rPr>
              <a:t>Coimbra Group Office</a:t>
            </a:r>
          </a:p>
        </p:txBody>
      </p:sp>
      <p:pic>
        <p:nvPicPr>
          <p:cNvPr id="6" name="Graphic 5" descr="Email with solid fill">
            <a:extLst>
              <a:ext uri="{FF2B5EF4-FFF2-40B4-BE49-F238E27FC236}">
                <a16:creationId xmlns:a16="http://schemas.microsoft.com/office/drawing/2014/main" id="{925AA28E-4C19-772A-4D0C-FD1DC8A679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1176" y="5304689"/>
            <a:ext cx="431545" cy="4315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956603" y="1709738"/>
            <a:ext cx="896633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ook Antiqua"/>
              <a:buNone/>
            </a:pPr>
            <a:r>
              <a:rPr lang="en-GB" dirty="0"/>
              <a:t>Universities as Innovators</a:t>
            </a:r>
            <a:endParaRPr dirty="0"/>
          </a:p>
        </p:txBody>
      </p:sp>
      <p:sp>
        <p:nvSpPr>
          <p:cNvPr id="152" name="Google Shape;152;p5"/>
          <p:cNvSpPr txBox="1">
            <a:spLocks noGrp="1"/>
          </p:cNvSpPr>
          <p:nvPr>
            <p:ph type="body" idx="1"/>
          </p:nvPr>
        </p:nvSpPr>
        <p:spPr>
          <a:xfrm>
            <a:off x="956603" y="4589463"/>
            <a:ext cx="635859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/>
              <a:t>Professor </a:t>
            </a:r>
            <a:r>
              <a:rPr lang="en-GB" dirty="0" err="1"/>
              <a:t>Annetje</a:t>
            </a:r>
            <a:r>
              <a:rPr lang="en-GB" dirty="0"/>
              <a:t> </a:t>
            </a:r>
            <a:r>
              <a:rPr lang="en-GB" dirty="0" err="1"/>
              <a:t>Ottow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President, Leiden University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235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ptos" panose="020B0004020202020204" pitchFamily="34" charset="0"/>
              </a:rPr>
              <a:t>Leiden University as innovator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489887" y="3934347"/>
            <a:ext cx="9068285" cy="393495"/>
          </a:xfrm>
        </p:spPr>
        <p:txBody>
          <a:bodyPr>
            <a:normAutofit fontScale="92500"/>
          </a:bodyPr>
          <a:lstStyle/>
          <a:p>
            <a:r>
              <a:rPr lang="nl-NL" dirty="0"/>
              <a:t>Prof. </a:t>
            </a:r>
            <a:r>
              <a:rPr lang="nl-NL" dirty="0" err="1"/>
              <a:t>Annetje</a:t>
            </a:r>
            <a:r>
              <a:rPr lang="nl-NL" dirty="0"/>
              <a:t> </a:t>
            </a:r>
            <a:r>
              <a:rPr lang="nl-NL" dirty="0" err="1"/>
              <a:t>Ottow</a:t>
            </a:r>
            <a:r>
              <a:rPr lang="nl-NL" dirty="0"/>
              <a:t>| Coimbra Group </a:t>
            </a:r>
            <a:r>
              <a:rPr lang="nl-NL" dirty="0" err="1"/>
              <a:t>Climate</a:t>
            </a:r>
            <a:r>
              <a:rPr lang="nl-NL" dirty="0"/>
              <a:t> Symposium - Durham</a:t>
            </a:r>
          </a:p>
        </p:txBody>
      </p:sp>
    </p:spTree>
    <p:extLst>
      <p:ext uri="{BB962C8B-B14F-4D97-AF65-F5344CB8AC3E}">
        <p14:creationId xmlns:p14="http://schemas.microsoft.com/office/powerpoint/2010/main" val="2977814846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3943">
              <a:buClrTx/>
            </a:pPr>
            <a:fld id="{5EE7099E-8998-4851-915A-4F4831808297}" type="slidenum">
              <a:rPr lang="nl-NL" kern="1200">
                <a:solidFill>
                  <a:srgbClr val="FFFFFF"/>
                </a:solidFill>
                <a:latin typeface="Georgia"/>
                <a:ea typeface="+mn-ea"/>
                <a:cs typeface="+mn-cs"/>
              </a:rPr>
              <a:pPr defTabSz="913943">
                <a:buClrTx/>
              </a:pPr>
              <a:t>4</a:t>
            </a:fld>
            <a:endParaRPr lang="nl-NL" kern="1200">
              <a:solidFill>
                <a:srgbClr val="FFFFFF"/>
              </a:solidFill>
              <a:latin typeface="Georgia"/>
              <a:ea typeface="+mn-ea"/>
              <a:cs typeface="+mn-cs"/>
            </a:endParaRPr>
          </a:p>
        </p:txBody>
      </p:sp>
      <p:pic>
        <p:nvPicPr>
          <p:cNvPr id="10" name="Afbeelding 9" descr="Afbeelding met buitenshuis, wolk, hemel, boom&#10;&#10;Door AI gegenereerde inhoud is mogelijk onjuist.">
            <a:extLst>
              <a:ext uri="{FF2B5EF4-FFF2-40B4-BE49-F238E27FC236}">
                <a16:creationId xmlns:a16="http://schemas.microsoft.com/office/drawing/2014/main" id="{2DCFC0DC-522B-64F6-76BB-FAB9EAC029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11" y="670441"/>
            <a:ext cx="8298178" cy="551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05023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8163B-5F80-032A-6484-983EC0368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2EB1C8-B117-D5F0-8802-2373E1033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3943">
              <a:buClrTx/>
            </a:pPr>
            <a:fld id="{5EE7099E-8998-4851-915A-4F4831808297}" type="slidenum">
              <a:rPr lang="nl-NL" kern="1200">
                <a:solidFill>
                  <a:srgbClr val="FFFFFF"/>
                </a:solidFill>
                <a:latin typeface="Georgia"/>
                <a:ea typeface="+mn-ea"/>
                <a:cs typeface="+mn-cs"/>
              </a:rPr>
              <a:pPr defTabSz="913943">
                <a:buClrTx/>
              </a:pPr>
              <a:t>5</a:t>
            </a:fld>
            <a:endParaRPr lang="nl-NL" kern="1200">
              <a:solidFill>
                <a:srgbClr val="FFFFFF"/>
              </a:solidFill>
              <a:latin typeface="Georgia"/>
              <a:ea typeface="+mn-ea"/>
              <a:cs typeface="+mn-cs"/>
            </a:endParaRPr>
          </a:p>
        </p:txBody>
      </p:sp>
      <p:pic>
        <p:nvPicPr>
          <p:cNvPr id="2" name="Afbeelding 1" descr="Afbeelding met buitenshuis, hemel, persoon, plant&#10;&#10;Door AI gegenereerde inhoud is mogelijk onjuist.">
            <a:extLst>
              <a:ext uri="{FF2B5EF4-FFF2-40B4-BE49-F238E27FC236}">
                <a16:creationId xmlns:a16="http://schemas.microsoft.com/office/drawing/2014/main" id="{91E986DE-20D0-581D-BF15-3F527E7A57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362" y="667062"/>
            <a:ext cx="8285276" cy="552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2369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287BA-0598-D468-7CD2-524F0AE1A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8D29566-AE3B-34FB-DFDE-5DAD42307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3943">
              <a:buClrTx/>
            </a:pPr>
            <a:fld id="{5EE7099E-8998-4851-915A-4F4831808297}" type="slidenum">
              <a:rPr lang="nl-NL" kern="1200">
                <a:solidFill>
                  <a:srgbClr val="FFFFFF"/>
                </a:solidFill>
                <a:latin typeface="Georgia"/>
                <a:ea typeface="+mn-ea"/>
                <a:cs typeface="+mn-cs"/>
              </a:rPr>
              <a:pPr defTabSz="913943">
                <a:buClrTx/>
              </a:pPr>
              <a:t>6</a:t>
            </a:fld>
            <a:endParaRPr lang="nl-NL" kern="1200">
              <a:solidFill>
                <a:srgbClr val="FFFFFF"/>
              </a:solidFill>
              <a:latin typeface="Georgia"/>
              <a:ea typeface="+mn-ea"/>
              <a:cs typeface="+mn-cs"/>
            </a:endParaRPr>
          </a:p>
        </p:txBody>
      </p:sp>
      <p:pic>
        <p:nvPicPr>
          <p:cNvPr id="3" name="Afbeelding 2" descr="Afbeelding met persoon, Mobiele telefoon, plant, telefoon&#10;&#10;Door AI gegenereerde inhoud is mogelijk onjuist.">
            <a:extLst>
              <a:ext uri="{FF2B5EF4-FFF2-40B4-BE49-F238E27FC236}">
                <a16:creationId xmlns:a16="http://schemas.microsoft.com/office/drawing/2014/main" id="{73333B05-26E0-CF93-3B4C-0023225D7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82" y="1910554"/>
            <a:ext cx="8377637" cy="303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36362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86429-FF0F-9214-6DE9-4A61D359C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3464034-CB9F-87F4-054D-5189167B1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3943">
              <a:buClrTx/>
            </a:pPr>
            <a:fld id="{5EE7099E-8998-4851-915A-4F4831808297}" type="slidenum">
              <a:rPr lang="nl-NL" kern="1200">
                <a:solidFill>
                  <a:srgbClr val="FFFFFF"/>
                </a:solidFill>
                <a:latin typeface="Georgia"/>
                <a:ea typeface="+mn-ea"/>
                <a:cs typeface="+mn-cs"/>
              </a:rPr>
              <a:pPr defTabSz="913943">
                <a:buClrTx/>
              </a:pPr>
              <a:t>7</a:t>
            </a:fld>
            <a:endParaRPr lang="nl-NL" kern="1200">
              <a:solidFill>
                <a:srgbClr val="FFFFFF"/>
              </a:solidFill>
              <a:latin typeface="Georgia"/>
              <a:ea typeface="+mn-ea"/>
              <a:cs typeface="+mn-cs"/>
            </a:endParaRPr>
          </a:p>
        </p:txBody>
      </p:sp>
      <p:pic>
        <p:nvPicPr>
          <p:cNvPr id="6" name="Afbeelding 5" descr="Afbeelding met buitenshuis, plant, hemel, boom&#10;&#10;Door AI gegenereerde inhoud is mogelijk onjuist.">
            <a:extLst>
              <a:ext uri="{FF2B5EF4-FFF2-40B4-BE49-F238E27FC236}">
                <a16:creationId xmlns:a16="http://schemas.microsoft.com/office/drawing/2014/main" id="{AB587DB7-C9F9-5AED-D3DA-D4DD7870AF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67" y="611845"/>
            <a:ext cx="8451466" cy="563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45176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0F0C6-E3FD-A508-EC2B-0E58F5284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2C76F9F-709C-5577-537A-BC28B4FE8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3943">
              <a:buClrTx/>
            </a:pPr>
            <a:fld id="{5EE7099E-8998-4851-915A-4F4831808297}" type="slidenum">
              <a:rPr lang="nl-NL" kern="1200">
                <a:solidFill>
                  <a:srgbClr val="FFFFFF"/>
                </a:solidFill>
                <a:latin typeface="Georgia"/>
                <a:ea typeface="+mn-ea"/>
                <a:cs typeface="+mn-cs"/>
              </a:rPr>
              <a:pPr defTabSz="913943">
                <a:buClrTx/>
              </a:pPr>
              <a:t>8</a:t>
            </a:fld>
            <a:endParaRPr lang="nl-NL" kern="1200">
              <a:solidFill>
                <a:srgbClr val="FFFFFF"/>
              </a:solidFill>
              <a:latin typeface="Georgia"/>
              <a:ea typeface="+mn-ea"/>
              <a:cs typeface="+mn-cs"/>
            </a:endParaRPr>
          </a:p>
        </p:txBody>
      </p:sp>
      <p:pic>
        <p:nvPicPr>
          <p:cNvPr id="3" name="Afbeelding 2" descr="Afbeelding met water, gras, plant, landschap&#10;&#10;Door AI gegenereerde inhoud is mogelijk onjuist.">
            <a:extLst>
              <a:ext uri="{FF2B5EF4-FFF2-40B4-BE49-F238E27FC236}">
                <a16:creationId xmlns:a16="http://schemas.microsoft.com/office/drawing/2014/main" id="{D7E109B7-0D6A-3D7D-0954-5E4041F41A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62" y="1123450"/>
            <a:ext cx="7628877" cy="461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50083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71A76-44E8-D903-0A40-10F1E76C9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A7A5899-674D-ABD2-0118-DB31E02E7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3943">
              <a:buClrTx/>
            </a:pPr>
            <a:fld id="{5EE7099E-8998-4851-915A-4F4831808297}" type="slidenum">
              <a:rPr lang="nl-NL" kern="1200">
                <a:solidFill>
                  <a:srgbClr val="FFFFFF"/>
                </a:solidFill>
                <a:latin typeface="Georgia"/>
                <a:ea typeface="+mn-ea"/>
                <a:cs typeface="+mn-cs"/>
              </a:rPr>
              <a:pPr defTabSz="913943">
                <a:buClrTx/>
              </a:pPr>
              <a:t>9</a:t>
            </a:fld>
            <a:endParaRPr lang="nl-NL" kern="1200">
              <a:solidFill>
                <a:srgbClr val="FFFFFF"/>
              </a:solidFill>
              <a:latin typeface="Georgia"/>
              <a:ea typeface="+mn-ea"/>
              <a:cs typeface="+mn-cs"/>
            </a:endParaRPr>
          </a:p>
        </p:txBody>
      </p:sp>
      <p:pic>
        <p:nvPicPr>
          <p:cNvPr id="3" name="Afbeelding 2" descr="Afbeelding met kleding, persoon, buitenshuis, gebouw&#10;&#10;Door AI gegenereerde inhoud is mogelijk onjuist.">
            <a:extLst>
              <a:ext uri="{FF2B5EF4-FFF2-40B4-BE49-F238E27FC236}">
                <a16:creationId xmlns:a16="http://schemas.microsoft.com/office/drawing/2014/main" id="{1E0B39A2-FBFE-32C1-B4B6-81E14404AA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38" y="1090530"/>
            <a:ext cx="7017125" cy="467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03917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Coimbra Group">
      <a:dk1>
        <a:srgbClr val="0C1F61"/>
      </a:dk1>
      <a:lt1>
        <a:srgbClr val="FFFFFF"/>
      </a:lt1>
      <a:dk2>
        <a:srgbClr val="0C1F61"/>
      </a:dk2>
      <a:lt2>
        <a:srgbClr val="FEFFFF"/>
      </a:lt2>
      <a:accent1>
        <a:srgbClr val="F7F2F0"/>
      </a:accent1>
      <a:accent2>
        <a:srgbClr val="DDD3CE"/>
      </a:accent2>
      <a:accent3>
        <a:srgbClr val="0077CC"/>
      </a:accent3>
      <a:accent4>
        <a:srgbClr val="D90034"/>
      </a:accent4>
      <a:accent5>
        <a:srgbClr val="89101E"/>
      </a:accent5>
      <a:accent6>
        <a:srgbClr val="D90034"/>
      </a:accent6>
      <a:hlink>
        <a:srgbClr val="0E51CD"/>
      </a:hlink>
      <a:folHlink>
        <a:srgbClr val="6F50C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imbra Group">
      <a:dk1>
        <a:srgbClr val="0C1F61"/>
      </a:dk1>
      <a:lt1>
        <a:srgbClr val="FFFFFF"/>
      </a:lt1>
      <a:dk2>
        <a:srgbClr val="0C1F61"/>
      </a:dk2>
      <a:lt2>
        <a:srgbClr val="FEFFFF"/>
      </a:lt2>
      <a:accent1>
        <a:srgbClr val="F7F2F0"/>
      </a:accent1>
      <a:accent2>
        <a:srgbClr val="DDD3CE"/>
      </a:accent2>
      <a:accent3>
        <a:srgbClr val="0077CC"/>
      </a:accent3>
      <a:accent4>
        <a:srgbClr val="D90034"/>
      </a:accent4>
      <a:accent5>
        <a:srgbClr val="89101E"/>
      </a:accent5>
      <a:accent6>
        <a:srgbClr val="D90034"/>
      </a:accent6>
      <a:hlink>
        <a:srgbClr val="0E51CD"/>
      </a:hlink>
      <a:folHlink>
        <a:srgbClr val="6F50C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rporate template-set Universiteit Leiden">
  <a:themeElements>
    <a:clrScheme name="Universiteit Leiden">
      <a:dk1>
        <a:srgbClr val="000000"/>
      </a:dk1>
      <a:lt1>
        <a:srgbClr val="FFFFFF"/>
      </a:lt1>
      <a:dk2>
        <a:srgbClr val="8592BC"/>
      </a:dk2>
      <a:lt2>
        <a:srgbClr val="001158"/>
      </a:lt2>
      <a:accent1>
        <a:srgbClr val="9EBA2E"/>
      </a:accent1>
      <a:accent2>
        <a:srgbClr val="5CB1EB"/>
      </a:accent2>
      <a:accent3>
        <a:srgbClr val="34A3A9"/>
      </a:accent3>
      <a:accent4>
        <a:srgbClr val="F46E32"/>
      </a:accent4>
      <a:accent5>
        <a:srgbClr val="2C712D"/>
      </a:accent5>
      <a:accent6>
        <a:srgbClr val="B02079"/>
      </a:accent6>
      <a:hlink>
        <a:srgbClr val="0033CC"/>
      </a:hlink>
      <a:folHlink>
        <a:srgbClr val="7030A0"/>
      </a:folHlink>
    </a:clrScheme>
    <a:fontScheme name="Universiteit Leide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tIns="108000" rIns="108000" bIns="108000" rtlCol="0">
        <a:noAutofit/>
      </a:bodyPr>
      <a:lstStyle>
        <a:defPPr>
          <a:defRPr noProof="0" dirty="0" err="1" smtClean="0">
            <a:solidFill>
              <a:schemeClr val="bg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-9-windows-en-met-slidenr.potx" id="{FB56EB7A-089E-4DAD-A533-E00FF10E3B59}" vid="{70FD4562-CABD-4440-BFF3-17C2776C7343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F25B427B0364E801836986D5287E7" ma:contentTypeVersion="19" ma:contentTypeDescription="Create a new document." ma:contentTypeScope="" ma:versionID="fe62f71157edfbd2304ae171dabd42be">
  <xsd:schema xmlns:xsd="http://www.w3.org/2001/XMLSchema" xmlns:xs="http://www.w3.org/2001/XMLSchema" xmlns:p="http://schemas.microsoft.com/office/2006/metadata/properties" xmlns:ns2="8581d4c4-e451-4996-917c-02bcbb0d4db4" xmlns:ns3="3bfe20fe-22dc-4249-9ce0-2158073bc72f" targetNamespace="http://schemas.microsoft.com/office/2006/metadata/properties" ma:root="true" ma:fieldsID="c08b478d3798dcb4ce51203b2cdfa502" ns2:_="" ns3:_="">
    <xsd:import namespace="8581d4c4-e451-4996-917c-02bcbb0d4db4"/>
    <xsd:import namespace="3bfe20fe-22dc-4249-9ce0-2158073bc7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81d4c4-e451-4996-917c-02bcbb0d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Afmeldingsstatus" ma:internalName="Afmeldings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5bec50a-3b81-4955-ac34-98a609113f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e20fe-22dc-4249-9ce0-2158073bc72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dc5bd4e-51dc-4cb3-95ab-1fdadbf45210}" ma:internalName="TaxCatchAll" ma:showField="CatchAllData" ma:web="3bfe20fe-22dc-4249-9ce0-2158073bc7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8581d4c4-e451-4996-917c-02bcbb0d4db4" xsi:nil="true"/>
    <TaxCatchAll xmlns="3bfe20fe-22dc-4249-9ce0-2158073bc72f" xsi:nil="true"/>
    <lcf76f155ced4ddcb4097134ff3c332f xmlns="8581d4c4-e451-4996-917c-02bcbb0d4d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3A6D5E-5032-4B52-BEEA-A60E4AB562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5769B4-A584-40DF-A45E-7DF4480134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81d4c4-e451-4996-917c-02bcbb0d4db4"/>
    <ds:schemaRef ds:uri="3bfe20fe-22dc-4249-9ce0-2158073bc7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293FAD-4504-4299-90C1-BE148D1A9F5A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2006/metadata/properties"/>
    <ds:schemaRef ds:uri="http://purl.org/dc/elements/1.1/"/>
    <ds:schemaRef ds:uri="8581d4c4-e451-4996-917c-02bcbb0d4db4"/>
    <ds:schemaRef ds:uri="http://schemas.openxmlformats.org/package/2006/metadata/core-properties"/>
    <ds:schemaRef ds:uri="3bfe20fe-22dc-4249-9ce0-2158073bc72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408</Words>
  <Application>Microsoft Office PowerPoint</Application>
  <PresentationFormat>Widescreen</PresentationFormat>
  <Paragraphs>64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Wingdings</vt:lpstr>
      <vt:lpstr>Calibri Light</vt:lpstr>
      <vt:lpstr>Book Antiqua</vt:lpstr>
      <vt:lpstr>Arial</vt:lpstr>
      <vt:lpstr>Georgia</vt:lpstr>
      <vt:lpstr>Calibri</vt:lpstr>
      <vt:lpstr>Aptos</vt:lpstr>
      <vt:lpstr>Minion</vt:lpstr>
      <vt:lpstr>Office Theme</vt:lpstr>
      <vt:lpstr>Office Theme</vt:lpstr>
      <vt:lpstr>Corporate template-set Universiteit Leiden</vt:lpstr>
      <vt:lpstr>Coimbra Group 40th Anniversary Climate Symposium</vt:lpstr>
      <vt:lpstr>Universities as Innovators</vt:lpstr>
      <vt:lpstr>Leiden University as innovator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Universities as Innovators</vt:lpstr>
      <vt:lpstr>Universities as Innovators</vt:lpstr>
      <vt:lpstr>Universities as Innovators</vt:lpstr>
      <vt:lpstr>Commitment</vt:lpstr>
      <vt:lpstr>Facts and figures</vt:lpstr>
      <vt:lpstr>Executive Board Priorities &amp; Forthcoming Events</vt:lpstr>
      <vt:lpstr>Executive Board Priorities 2024-2025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tradition  of innovation</dc:title>
  <dc:creator>Josianne</dc:creator>
  <cp:lastModifiedBy>CHARILAOU, LUCY</cp:lastModifiedBy>
  <cp:revision>17</cp:revision>
  <dcterms:created xsi:type="dcterms:W3CDTF">2023-06-06T07:59:40Z</dcterms:created>
  <dcterms:modified xsi:type="dcterms:W3CDTF">2025-03-20T08:53:46Z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0x0101002F4F25B427B0364E801836986D5287E7</vt:lpwstr>
  </property>
  <property fmtid="{D5CDD505-2E9C-101B-9397-08002B2CF9AE}" pid="3" name="MediaServiceImageTags">
    <vt:lpwstr/>
  </property>
</Properties>
</file>